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0" r:id="rId3"/>
    <p:sldId id="287" r:id="rId4"/>
    <p:sldId id="288" r:id="rId5"/>
    <p:sldId id="282" r:id="rId6"/>
    <p:sldId id="283" r:id="rId7"/>
    <p:sldId id="257" r:id="rId8"/>
    <p:sldId id="258" r:id="rId9"/>
    <p:sldId id="259" r:id="rId10"/>
    <p:sldId id="264" r:id="rId11"/>
    <p:sldId id="260" r:id="rId12"/>
    <p:sldId id="261" r:id="rId13"/>
    <p:sldId id="262" r:id="rId14"/>
    <p:sldId id="286" r:id="rId15"/>
    <p:sldId id="279" r:id="rId16"/>
    <p:sldId id="281" r:id="rId17"/>
    <p:sldId id="263" r:id="rId18"/>
    <p:sldId id="265" r:id="rId19"/>
    <p:sldId id="266" r:id="rId20"/>
    <p:sldId id="285" r:id="rId21"/>
    <p:sldId id="267" r:id="rId22"/>
    <p:sldId id="268" r:id="rId23"/>
    <p:sldId id="269" r:id="rId24"/>
    <p:sldId id="270" r:id="rId25"/>
    <p:sldId id="284" r:id="rId26"/>
    <p:sldId id="271" r:id="rId27"/>
    <p:sldId id="272" r:id="rId28"/>
    <p:sldId id="295" r:id="rId29"/>
    <p:sldId id="296" r:id="rId30"/>
    <p:sldId id="273" r:id="rId31"/>
    <p:sldId id="275" r:id="rId32"/>
    <p:sldId id="276" r:id="rId33"/>
    <p:sldId id="292" r:id="rId34"/>
    <p:sldId id="293" r:id="rId35"/>
    <p:sldId id="277" r:id="rId36"/>
    <p:sldId id="289" r:id="rId37"/>
    <p:sldId id="290" r:id="rId38"/>
    <p:sldId id="294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FA3A-E07B-4B36-AB06-2A33D1A0B935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5631-2F41-4DC4-BC56-835D682450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B0C5BC-5812-47E9-BD0E-EB90920D670E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0"/>
            <a:ext cx="5029200" cy="411638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 dirty="0" smtClean="0">
                <a:ea typeface="ＭＳ Ｐゴシック" pitchFamily="34" charset="-128"/>
              </a:rPr>
              <a:t>670 residents currently on anti p</a:t>
            </a:r>
          </a:p>
          <a:p>
            <a:r>
              <a:rPr lang="en-NZ" altLang="en-US" dirty="0" smtClean="0">
                <a:ea typeface="ＭＳ Ｐゴシック" pitchFamily="34" charset="-128"/>
              </a:rPr>
              <a:t> cf 2009 638/2334 84.9 %</a:t>
            </a:r>
          </a:p>
          <a:p>
            <a:endParaRPr lang="en-NZ" altLang="en-US" dirty="0" smtClean="0">
              <a:ea typeface="ＭＳ Ｐゴシック" pitchFamily="34" charset="-128"/>
            </a:endParaRPr>
          </a:p>
          <a:p>
            <a:r>
              <a:rPr lang="en-NZ" altLang="en-US" sz="1600" dirty="0" smtClean="0">
                <a:solidFill>
                  <a:srgbClr val="FFFFFF"/>
                </a:solidFill>
                <a:ea typeface="ＭＳ Ｐゴシック" pitchFamily="34" charset="-128"/>
              </a:rPr>
              <a:t>2011</a:t>
            </a:r>
            <a:r>
              <a:rPr lang="en-NZ" altLang="en-US" dirty="0" smtClean="0">
                <a:ea typeface="ＭＳ Ｐゴシック" pitchFamily="34" charset="-128"/>
              </a:rPr>
              <a:t> </a:t>
            </a:r>
            <a:r>
              <a:rPr lang="en-NZ" altLang="en-US" sz="1600" dirty="0" smtClean="0">
                <a:solidFill>
                  <a:srgbClr val="FFFFFF"/>
                </a:solidFill>
                <a:ea typeface="ＭＳ Ｐゴシック" pitchFamily="34" charset="-128"/>
              </a:rPr>
              <a:t>2012</a:t>
            </a:r>
            <a:r>
              <a:rPr lang="en-NZ" altLang="en-US" dirty="0" smtClean="0">
                <a:ea typeface="ＭＳ Ｐゴシック" pitchFamily="34" charset="-128"/>
              </a:rPr>
              <a:t> -15% 6% -4% 9% -19% -12% -32% 13% -6% 0% 8% -14%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BC3D77-68C7-4027-B3D1-0CD503EC9E9D}" type="slidenum">
              <a:rPr lang="en-GB" altLang="en-US" sz="1200" smtClean="0"/>
              <a:pPr eaLnBrk="1" hangingPunct="1"/>
              <a:t>34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32D93-1565-446F-A77D-3FE41C6267B2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00BE7-5AAF-4446-97DC-854524D918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6447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8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83" y="83671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559099" cy="5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85731" cy="59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4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48301F-07E8-4586-A45A-A4C9852E9E38}" type="datetimeFigureOut">
              <a:rPr lang="en-NZ" smtClean="0"/>
              <a:pPr/>
              <a:t>23/07/2014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89E4EE-AD22-49B1-BFB2-F0062B914BD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16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48301F-07E8-4586-A45A-A4C9852E9E38}" type="datetimeFigureOut">
              <a:rPr lang="en-NZ" smtClean="0"/>
              <a:pPr/>
              <a:t>23/07/2014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89E4EE-AD22-49B1-BFB2-F0062B914BD9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9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80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56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HealthCERT</a:t>
            </a:r>
            <a:br>
              <a:rPr lang="en-NZ" dirty="0" smtClean="0"/>
            </a:br>
            <a:r>
              <a:rPr lang="en-NZ" dirty="0" smtClean="0"/>
              <a:t>Aged Residential Care</a:t>
            </a:r>
            <a:r>
              <a:rPr lang="en-US" dirty="0"/>
              <a:t/>
            </a:r>
            <a:br>
              <a:rPr lang="en-US" dirty="0"/>
            </a:br>
            <a:r>
              <a:rPr lang="en-NZ" dirty="0" smtClean="0"/>
              <a:t>Medication Management Audit Data Comparison 2009 and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064896" cy="1752600"/>
          </a:xfrm>
        </p:spPr>
        <p:txBody>
          <a:bodyPr>
            <a:normAutofit fontScale="70000" lnSpcReduction="20000"/>
          </a:bodyPr>
          <a:lstStyle/>
          <a:p>
            <a:r>
              <a:rPr lang="en-NZ" sz="4000" dirty="0" smtClean="0"/>
              <a:t>Dr Michal Boyd, RN, NP, ND</a:t>
            </a:r>
          </a:p>
          <a:p>
            <a:r>
              <a:rPr lang="en-NZ" dirty="0" smtClean="0"/>
              <a:t>Sr Lecturer and Gerontology Nurse Practitioner</a:t>
            </a:r>
          </a:p>
          <a:p>
            <a:r>
              <a:rPr lang="en-NZ" dirty="0" smtClean="0"/>
              <a:t>School of Nursing and Freemasons’ Department of Geriatric Medicine</a:t>
            </a:r>
          </a:p>
          <a:p>
            <a:r>
              <a:rPr lang="en-NZ" dirty="0" smtClean="0"/>
              <a:t>University of Auckland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Medication Management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/>
          <a:stretch/>
        </p:blipFill>
        <p:spPr bwMode="auto">
          <a:xfrm>
            <a:off x="251520" y="1340768"/>
            <a:ext cx="85689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Medication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Only one sub-category improved significantly in 2012 compared to 2010.  This category was: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NZ" b="1" dirty="0"/>
              <a:t>Staff competency updating and recording</a:t>
            </a:r>
            <a:r>
              <a:rPr lang="en-NZ" dirty="0"/>
              <a:t> PAs decreased significantly in 2012 (0.4%) compared to 2010 (2.1%).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NZ" b="1" dirty="0"/>
              <a:t>Unused medications not returned to pharmacy</a:t>
            </a:r>
            <a:r>
              <a:rPr lang="en-NZ" dirty="0"/>
              <a:t> category showed slight improvement in 2012 compared to 2010 but it was not statistically significant.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Autofit/>
          </a:bodyPr>
          <a:lstStyle/>
          <a:p>
            <a:pPr marL="0" lvl="0" indent="0">
              <a:lnSpc>
                <a:spcPts val="1800"/>
              </a:lnSpc>
              <a:buNone/>
            </a:pPr>
            <a:r>
              <a:rPr lang="en-NZ" sz="1800" b="1" dirty="0" smtClean="0"/>
              <a:t>Signing </a:t>
            </a:r>
            <a:r>
              <a:rPr lang="en-NZ" sz="1800" b="1" dirty="0"/>
              <a:t>documentation and </a:t>
            </a:r>
            <a:r>
              <a:rPr lang="en-NZ" sz="1800" b="1" dirty="0" smtClean="0"/>
              <a:t>records</a:t>
            </a:r>
            <a:r>
              <a:rPr lang="en-NZ" sz="1800" dirty="0" smtClean="0"/>
              <a:t>: Pas  8.4</a:t>
            </a:r>
            <a:r>
              <a:rPr lang="en-NZ" sz="1800" dirty="0"/>
              <a:t>% in 2010 </a:t>
            </a:r>
            <a:r>
              <a:rPr lang="en-NZ" sz="1800" dirty="0" smtClean="0"/>
              <a:t>and 17.8</a:t>
            </a:r>
            <a:r>
              <a:rPr lang="en-NZ" sz="1800" dirty="0"/>
              <a:t>% in 2012, </a:t>
            </a:r>
            <a:r>
              <a:rPr lang="en-NZ" sz="1800" i="1" dirty="0"/>
              <a:t>p</a:t>
            </a:r>
            <a:r>
              <a:rPr lang="en-NZ" sz="1800" dirty="0"/>
              <a:t>&lt;.</a:t>
            </a:r>
            <a:r>
              <a:rPr lang="en-NZ" sz="1800" dirty="0" smtClean="0"/>
              <a:t>001, Examples: </a:t>
            </a:r>
          </a:p>
          <a:p>
            <a:pPr lvl="1">
              <a:lnSpc>
                <a:spcPts val="1800"/>
              </a:lnSpc>
            </a:pPr>
            <a:r>
              <a:rPr lang="en-NZ" sz="1800" dirty="0"/>
              <a:t>F</a:t>
            </a:r>
            <a:r>
              <a:rPr lang="en-NZ" sz="1800" dirty="0" smtClean="0"/>
              <a:t>ailure </a:t>
            </a:r>
            <a:r>
              <a:rPr lang="en-NZ" sz="1800" dirty="0"/>
              <a:t>to sign medication </a:t>
            </a:r>
            <a:r>
              <a:rPr lang="en-NZ" sz="1800" dirty="0" smtClean="0"/>
              <a:t>charts</a:t>
            </a:r>
          </a:p>
          <a:p>
            <a:pPr lvl="1">
              <a:lnSpc>
                <a:spcPts val="1800"/>
              </a:lnSpc>
            </a:pPr>
            <a:r>
              <a:rPr lang="en-NZ" sz="1800" dirty="0"/>
              <a:t>C</a:t>
            </a:r>
            <a:r>
              <a:rPr lang="en-NZ" sz="1800" dirty="0" smtClean="0"/>
              <a:t>ontrolled </a:t>
            </a:r>
            <a:r>
              <a:rPr lang="en-NZ" sz="1800" dirty="0"/>
              <a:t>drugs </a:t>
            </a:r>
            <a:r>
              <a:rPr lang="en-NZ" sz="1800" dirty="0" smtClean="0"/>
              <a:t>checking</a:t>
            </a:r>
          </a:p>
          <a:p>
            <a:pPr lvl="1">
              <a:lnSpc>
                <a:spcPts val="1800"/>
              </a:lnSpc>
            </a:pPr>
            <a:r>
              <a:rPr lang="en-NZ" sz="1800" dirty="0"/>
              <a:t>F</a:t>
            </a:r>
            <a:r>
              <a:rPr lang="en-NZ" sz="1800" dirty="0" smtClean="0"/>
              <a:t>ridge temperatures</a:t>
            </a:r>
            <a:endParaRPr lang="en-US" sz="1800" dirty="0" smtClean="0"/>
          </a:p>
          <a:p>
            <a:pPr marL="0" indent="0">
              <a:lnSpc>
                <a:spcPts val="1800"/>
              </a:lnSpc>
              <a:buNone/>
            </a:pPr>
            <a:endParaRPr lang="en-US" sz="1800" dirty="0" smtClean="0"/>
          </a:p>
          <a:p>
            <a:pPr marL="0" lvl="0" indent="0">
              <a:lnSpc>
                <a:spcPts val="1800"/>
              </a:lnSpc>
              <a:buNone/>
            </a:pPr>
            <a:r>
              <a:rPr lang="en-NZ" sz="1800" b="1" dirty="0" smtClean="0"/>
              <a:t>Administration </a:t>
            </a:r>
            <a:r>
              <a:rPr lang="en-NZ" sz="1800" b="1" dirty="0"/>
              <a:t>of </a:t>
            </a:r>
            <a:r>
              <a:rPr lang="en-NZ" sz="1800" b="1" dirty="0" smtClean="0"/>
              <a:t>medications:</a:t>
            </a:r>
            <a:r>
              <a:rPr lang="en-NZ" sz="1800" dirty="0"/>
              <a:t> PAs </a:t>
            </a:r>
            <a:r>
              <a:rPr lang="en-NZ" sz="1800" dirty="0" smtClean="0"/>
              <a:t> 3.2% 2010 and  16.9% 2012 (</a:t>
            </a:r>
            <a:r>
              <a:rPr lang="en-NZ" sz="1800" i="1" dirty="0"/>
              <a:t>p</a:t>
            </a:r>
            <a:r>
              <a:rPr lang="en-NZ" sz="1800" dirty="0"/>
              <a:t>&lt;.001</a:t>
            </a:r>
            <a:r>
              <a:rPr lang="en-NZ" sz="1800" dirty="0" smtClean="0"/>
              <a:t>), Examples:</a:t>
            </a:r>
          </a:p>
          <a:p>
            <a:pPr lvl="1">
              <a:lnSpc>
                <a:spcPts val="1800"/>
              </a:lnSpc>
            </a:pPr>
            <a:r>
              <a:rPr lang="en-NZ" sz="1800" dirty="0" smtClean="0"/>
              <a:t>medications </a:t>
            </a:r>
            <a:r>
              <a:rPr lang="en-NZ" sz="1800" dirty="0"/>
              <a:t>not being administered at the right time of day </a:t>
            </a:r>
          </a:p>
          <a:p>
            <a:pPr lvl="1">
              <a:lnSpc>
                <a:spcPts val="1800"/>
              </a:lnSpc>
            </a:pPr>
            <a:r>
              <a:rPr lang="en-NZ" sz="1800" dirty="0" smtClean="0"/>
              <a:t>not </a:t>
            </a:r>
            <a:r>
              <a:rPr lang="en-NZ" sz="1800" dirty="0"/>
              <a:t>being administered when </a:t>
            </a:r>
            <a:r>
              <a:rPr lang="en-NZ" sz="1800" dirty="0" smtClean="0"/>
              <a:t>prescribed,</a:t>
            </a:r>
          </a:p>
          <a:p>
            <a:pPr lvl="1">
              <a:lnSpc>
                <a:spcPts val="1800"/>
              </a:lnSpc>
            </a:pPr>
            <a:r>
              <a:rPr lang="en-NZ" sz="1800" dirty="0" smtClean="0"/>
              <a:t>medication </a:t>
            </a:r>
            <a:r>
              <a:rPr lang="en-NZ" sz="1800" dirty="0"/>
              <a:t>being left out. </a:t>
            </a:r>
            <a:endParaRPr lang="en-NZ" sz="1800" dirty="0" smtClean="0"/>
          </a:p>
          <a:p>
            <a:pPr marL="457200" lvl="1" indent="0">
              <a:lnSpc>
                <a:spcPts val="1800"/>
              </a:lnSpc>
              <a:buNone/>
            </a:pPr>
            <a:endParaRPr lang="en-US" sz="1800" dirty="0"/>
          </a:p>
          <a:p>
            <a:pPr marL="0" lvl="0" indent="0">
              <a:lnSpc>
                <a:spcPts val="1800"/>
              </a:lnSpc>
              <a:buNone/>
            </a:pPr>
            <a:r>
              <a:rPr lang="en-NZ" sz="1800" b="1" dirty="0"/>
              <a:t>Labelling of medications </a:t>
            </a:r>
            <a:r>
              <a:rPr lang="en-NZ" sz="1800" b="1" dirty="0" smtClean="0"/>
              <a:t>absent/unclear</a:t>
            </a:r>
            <a:r>
              <a:rPr lang="en-NZ" sz="1800" dirty="0" smtClean="0"/>
              <a:t>: </a:t>
            </a:r>
            <a:r>
              <a:rPr lang="en-NZ" sz="1800" dirty="0"/>
              <a:t>0.9</a:t>
            </a:r>
            <a:r>
              <a:rPr lang="en-NZ" sz="1800" dirty="0" smtClean="0"/>
              <a:t>% 2010 and  </a:t>
            </a:r>
            <a:r>
              <a:rPr lang="en-NZ" sz="1800" dirty="0"/>
              <a:t>11.6</a:t>
            </a:r>
            <a:r>
              <a:rPr lang="en-NZ" sz="1800" dirty="0" smtClean="0"/>
              <a:t>% 2012 (</a:t>
            </a:r>
            <a:r>
              <a:rPr lang="en-NZ" sz="1800" i="1" dirty="0"/>
              <a:t>p</a:t>
            </a:r>
            <a:r>
              <a:rPr lang="en-NZ" sz="1800" dirty="0"/>
              <a:t>&lt;.001</a:t>
            </a:r>
            <a:r>
              <a:rPr lang="en-NZ" sz="1800" dirty="0" smtClean="0"/>
              <a:t>), Examples</a:t>
            </a:r>
          </a:p>
          <a:p>
            <a:pPr lvl="1">
              <a:lnSpc>
                <a:spcPts val="1800"/>
              </a:lnSpc>
            </a:pPr>
            <a:r>
              <a:rPr lang="en-NZ" sz="1800" dirty="0" smtClean="0"/>
              <a:t>eye-drops </a:t>
            </a:r>
            <a:r>
              <a:rPr lang="en-NZ" sz="1800" dirty="0"/>
              <a:t>that had been opened with no date recorded of the opening date. </a:t>
            </a:r>
            <a:endParaRPr lang="en-NZ" sz="1800" dirty="0" smtClean="0"/>
          </a:p>
          <a:p>
            <a:pPr marL="457200" lvl="1" indent="0">
              <a:lnSpc>
                <a:spcPts val="1800"/>
              </a:lnSpc>
              <a:buNone/>
            </a:pPr>
            <a:endParaRPr lang="en-US" sz="1800" dirty="0"/>
          </a:p>
          <a:p>
            <a:pPr marL="0" indent="0">
              <a:lnSpc>
                <a:spcPts val="1800"/>
              </a:lnSpc>
              <a:buNone/>
            </a:pPr>
            <a:r>
              <a:rPr lang="en-NZ" sz="1800" b="1" dirty="0"/>
              <a:t>Controlled drugs checking and record </a:t>
            </a:r>
            <a:r>
              <a:rPr lang="en-NZ" sz="1800" b="1" dirty="0" smtClean="0"/>
              <a:t>keeping</a:t>
            </a:r>
            <a:r>
              <a:rPr lang="en-NZ" sz="1800" dirty="0" smtClean="0"/>
              <a:t>: 7.5%  2010 and 10.1% 2012 (</a:t>
            </a:r>
            <a:r>
              <a:rPr lang="en-NZ" sz="1800" i="1" dirty="0"/>
              <a:t>p</a:t>
            </a:r>
            <a:r>
              <a:rPr lang="en-NZ" sz="1800" dirty="0"/>
              <a:t>&lt;.001</a:t>
            </a:r>
            <a:r>
              <a:rPr lang="en-NZ" sz="1800" dirty="0" smtClean="0"/>
              <a:t>), </a:t>
            </a:r>
          </a:p>
          <a:p>
            <a:pPr lvl="1">
              <a:lnSpc>
                <a:spcPts val="1800"/>
              </a:lnSpc>
            </a:pPr>
            <a:r>
              <a:rPr lang="en-NZ" sz="1800" dirty="0" smtClean="0"/>
              <a:t>carrying </a:t>
            </a:r>
            <a:r>
              <a:rPr lang="en-NZ" sz="1800" dirty="0"/>
              <a:t>out the weekly controlled drug </a:t>
            </a:r>
            <a:r>
              <a:rPr lang="en-NZ" sz="1800" dirty="0" smtClean="0"/>
              <a:t>checks.</a:t>
            </a:r>
          </a:p>
          <a:p>
            <a:pPr lvl="1">
              <a:lnSpc>
                <a:spcPts val="1800"/>
              </a:lnSpc>
            </a:pPr>
            <a:endParaRPr lang="en-NZ" sz="1800" b="1" dirty="0"/>
          </a:p>
          <a:p>
            <a:pPr marL="0" indent="0">
              <a:lnSpc>
                <a:spcPts val="1800"/>
              </a:lnSpc>
              <a:buNone/>
            </a:pPr>
            <a:r>
              <a:rPr lang="en-NZ" sz="1800" b="1" dirty="0" smtClean="0"/>
              <a:t>Transcribing </a:t>
            </a:r>
            <a:r>
              <a:rPr lang="en-NZ" sz="1800" b="1" dirty="0"/>
              <a:t>medications and prescription onto </a:t>
            </a:r>
            <a:r>
              <a:rPr lang="en-NZ" sz="1800" b="1" dirty="0" smtClean="0"/>
              <a:t>charts:  </a:t>
            </a:r>
            <a:r>
              <a:rPr lang="en-NZ" sz="1800" dirty="0"/>
              <a:t>1.2% </a:t>
            </a:r>
            <a:r>
              <a:rPr lang="en-NZ" sz="1800" dirty="0" smtClean="0"/>
              <a:t>2010  and 7.0% 2012 (</a:t>
            </a:r>
            <a:r>
              <a:rPr lang="en-NZ" sz="1800" i="1" dirty="0"/>
              <a:t>p</a:t>
            </a:r>
            <a:r>
              <a:rPr lang="en-NZ" sz="1800" dirty="0"/>
              <a:t>&lt;.001</a:t>
            </a:r>
            <a:r>
              <a:rPr lang="en-NZ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61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Medication Management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b="1" dirty="0" smtClean="0"/>
              <a:t>Three </a:t>
            </a:r>
            <a:r>
              <a:rPr lang="en-NZ" b="1" dirty="0"/>
              <a:t>monthly medication reviews not completed by </a:t>
            </a:r>
            <a:r>
              <a:rPr lang="en-NZ" b="1" dirty="0" smtClean="0"/>
              <a:t>GP: </a:t>
            </a:r>
            <a:r>
              <a:rPr lang="en-NZ" dirty="0" smtClean="0"/>
              <a:t>1.6% </a:t>
            </a:r>
            <a:r>
              <a:rPr lang="en-NZ" dirty="0"/>
              <a:t>2010</a:t>
            </a:r>
            <a:r>
              <a:rPr lang="en-US" dirty="0"/>
              <a:t> and </a:t>
            </a:r>
            <a:r>
              <a:rPr lang="en-US" dirty="0" smtClean="0"/>
              <a:t>4.1% 2012 </a:t>
            </a:r>
            <a:r>
              <a:rPr lang="en-NZ" dirty="0"/>
              <a:t>(</a:t>
            </a:r>
            <a:r>
              <a:rPr lang="en-NZ" i="1" dirty="0"/>
              <a:t>p</a:t>
            </a:r>
            <a:r>
              <a:rPr lang="en-NZ" dirty="0"/>
              <a:t>&lt;.001</a:t>
            </a:r>
            <a:r>
              <a:rPr lang="en-NZ" dirty="0" smtClean="0"/>
              <a:t>)</a:t>
            </a:r>
            <a:endParaRPr lang="en-NZ" b="1" dirty="0" smtClean="0"/>
          </a:p>
          <a:p>
            <a:pPr marL="0" lv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b="1" dirty="0" smtClean="0"/>
              <a:t>Standing </a:t>
            </a:r>
            <a:r>
              <a:rPr lang="en-NZ" b="1" dirty="0"/>
              <a:t>orders procedures inadequate or not </a:t>
            </a:r>
            <a:r>
              <a:rPr lang="en-NZ" b="1" dirty="0" smtClean="0"/>
              <a:t>followed:</a:t>
            </a:r>
            <a:r>
              <a:rPr lang="en-NZ" dirty="0" smtClean="0"/>
              <a:t> 1.2% 2010</a:t>
            </a:r>
            <a:r>
              <a:rPr lang="en-US" dirty="0" smtClean="0"/>
              <a:t> and 2.9 </a:t>
            </a:r>
            <a:r>
              <a:rPr lang="en-US" dirty="0"/>
              <a:t>%</a:t>
            </a:r>
            <a:r>
              <a:rPr lang="en-US" dirty="0" smtClean="0"/>
              <a:t> 2012 </a:t>
            </a:r>
            <a:r>
              <a:rPr lang="en-NZ" dirty="0"/>
              <a:t>(</a:t>
            </a:r>
            <a:r>
              <a:rPr lang="en-NZ" i="1" dirty="0"/>
              <a:t>p</a:t>
            </a:r>
            <a:r>
              <a:rPr lang="en-NZ" dirty="0"/>
              <a:t>&lt;.05)</a:t>
            </a:r>
            <a:endParaRPr lang="en-US" dirty="0"/>
          </a:p>
          <a:p>
            <a:pPr marL="0" lvl="0" indent="0">
              <a:buNone/>
            </a:pPr>
            <a:endParaRPr lang="en-NZ" dirty="0"/>
          </a:p>
          <a:p>
            <a:pPr marL="0" lvl="0" indent="0">
              <a:buNone/>
            </a:pPr>
            <a:r>
              <a:rPr lang="en-NZ" b="1" dirty="0"/>
              <a:t>N</a:t>
            </a:r>
            <a:r>
              <a:rPr lang="en-NZ" b="1" dirty="0" smtClean="0"/>
              <a:t>o </a:t>
            </a:r>
            <a:r>
              <a:rPr lang="en-NZ" b="1" dirty="0"/>
              <a:t>resident photo identification</a:t>
            </a:r>
            <a:r>
              <a:rPr lang="en-NZ" dirty="0"/>
              <a:t> </a:t>
            </a:r>
            <a:r>
              <a:rPr lang="en-NZ" dirty="0" smtClean="0"/>
              <a:t>: 1.1% 2010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2.7% 2012 </a:t>
            </a:r>
            <a:r>
              <a:rPr lang="en-NZ" dirty="0" smtClean="0"/>
              <a:t>(</a:t>
            </a:r>
            <a:r>
              <a:rPr lang="en-NZ" i="1" dirty="0"/>
              <a:t>p</a:t>
            </a:r>
            <a:r>
              <a:rPr lang="en-NZ" dirty="0"/>
              <a:t>&lt;.05</a:t>
            </a:r>
            <a:r>
              <a:rPr lang="en-NZ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NZ" b="1" dirty="0"/>
              <a:t>Documenting and record keeping</a:t>
            </a:r>
            <a:r>
              <a:rPr lang="en-NZ" dirty="0"/>
              <a:t> </a:t>
            </a:r>
            <a:r>
              <a:rPr lang="en-NZ" dirty="0" smtClean="0"/>
              <a:t>5.7% 2010 and 8.3% 2012  (ns)</a:t>
            </a:r>
          </a:p>
          <a:p>
            <a:pPr lvl="1"/>
            <a:r>
              <a:rPr lang="en-NZ" dirty="0" smtClean="0"/>
              <a:t>failure </a:t>
            </a:r>
            <a:r>
              <a:rPr lang="en-NZ" dirty="0"/>
              <a:t>to document processes following medication </a:t>
            </a:r>
            <a:r>
              <a:rPr lang="en-NZ" dirty="0" smtClean="0"/>
              <a:t>lapses</a:t>
            </a:r>
          </a:p>
          <a:p>
            <a:pPr lvl="1"/>
            <a:r>
              <a:rPr lang="en-NZ" dirty="0" smtClean="0"/>
              <a:t>failure </a:t>
            </a:r>
            <a:r>
              <a:rPr lang="en-NZ" dirty="0"/>
              <a:t>to administer </a:t>
            </a:r>
            <a:r>
              <a:rPr lang="en-NZ" dirty="0" smtClean="0"/>
              <a:t>warfarin</a:t>
            </a:r>
            <a:endParaRPr lang="en-NZ" dirty="0"/>
          </a:p>
          <a:p>
            <a:pPr lvl="1"/>
            <a:r>
              <a:rPr lang="en-NZ" dirty="0" smtClean="0"/>
              <a:t>lack </a:t>
            </a:r>
            <a:r>
              <a:rPr lang="en-NZ" dirty="0"/>
              <a:t>of evidence showing doctor’s signatures.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NZ" b="1" dirty="0"/>
              <a:t>Medication reconciliation</a:t>
            </a:r>
            <a:r>
              <a:rPr lang="en-NZ" dirty="0"/>
              <a:t> and </a:t>
            </a:r>
            <a:r>
              <a:rPr lang="en-NZ" b="1" dirty="0"/>
              <a:t>Medication errors</a:t>
            </a:r>
            <a:r>
              <a:rPr lang="en-NZ" dirty="0"/>
              <a:t> </a:t>
            </a:r>
            <a:r>
              <a:rPr lang="en-NZ" dirty="0" smtClean="0"/>
              <a:t>were </a:t>
            </a:r>
            <a:r>
              <a:rPr lang="en-NZ" dirty="0"/>
              <a:t>not significantly different between 2010 and 2012.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Nurse Practitioners in </a:t>
            </a:r>
            <a:br>
              <a:rPr lang="en-NZ" dirty="0" smtClean="0"/>
            </a:br>
            <a:r>
              <a:rPr lang="en-NZ" dirty="0" smtClean="0"/>
              <a:t>Aged Residential Care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92488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National contract included Nurse Practitioners</a:t>
            </a:r>
          </a:p>
          <a:p>
            <a:pPr lvl="1"/>
            <a:r>
              <a:rPr lang="en-NZ" dirty="0" smtClean="0"/>
              <a:t>Can do admission and quarterly assessments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Nurse Practitioner Intern Positions have been created in ARC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NP in aged care evaluation - &gt;20% fewer hospitalisations </a:t>
            </a:r>
          </a:p>
          <a:p>
            <a:pPr marL="0" indent="0">
              <a:buNone/>
            </a:pPr>
            <a:r>
              <a:rPr lang="en-NZ" sz="2200" dirty="0" smtClean="0"/>
              <a:t>(Peri, Boyd, Stillwell &amp; Foster, 2013, Health Workforce New Zealand)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8899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Medication Management (Cont)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772816"/>
            <a:ext cx="8352928" cy="5085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Expired Medications in Use </a:t>
            </a:r>
            <a:r>
              <a:rPr lang="en-NZ" dirty="0" smtClean="0"/>
              <a:t>1.2% 2010 and 6.8% 2012  (</a:t>
            </a:r>
            <a:r>
              <a:rPr lang="en-NZ" i="1" dirty="0" smtClean="0"/>
              <a:t>p</a:t>
            </a:r>
            <a:r>
              <a:rPr lang="en-NZ" dirty="0" smtClean="0"/>
              <a:t>&lt; .001)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Storage of medications</a:t>
            </a:r>
            <a:r>
              <a:rPr lang="en-NZ" dirty="0" smtClean="0"/>
              <a:t>: 6.4%  2010 and 9.3%  2012 ( (p = 0.07) </a:t>
            </a:r>
          </a:p>
          <a:p>
            <a:r>
              <a:rPr lang="en-NZ" dirty="0" smtClean="0"/>
              <a:t>security of storage, </a:t>
            </a:r>
          </a:p>
          <a:p>
            <a:r>
              <a:rPr lang="en-NZ" dirty="0" smtClean="0"/>
              <a:t>maintenance of the fridge temperature</a:t>
            </a:r>
          </a:p>
          <a:p>
            <a:r>
              <a:rPr lang="en-NZ" dirty="0" smtClean="0"/>
              <a:t>storage of medications within the main fridge used for foods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Maintaining and using medication charts: </a:t>
            </a:r>
            <a:r>
              <a:rPr lang="en-NZ" dirty="0" smtClean="0"/>
              <a:t>1.2% 2010</a:t>
            </a:r>
            <a:r>
              <a:rPr lang="en-US" dirty="0" smtClean="0"/>
              <a:t> and  4.8% 2012 </a:t>
            </a:r>
            <a:r>
              <a:rPr lang="en-NZ" dirty="0" smtClean="0"/>
              <a:t>(</a:t>
            </a:r>
            <a:r>
              <a:rPr lang="en-NZ" i="1" dirty="0" smtClean="0"/>
              <a:t>p</a:t>
            </a:r>
            <a:r>
              <a:rPr lang="en-NZ" dirty="0" smtClean="0"/>
              <a:t>&lt;.001)</a:t>
            </a: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Block signing document: </a:t>
            </a:r>
            <a:r>
              <a:rPr lang="en-NZ" dirty="0" smtClean="0"/>
              <a:t>1.2% 2010</a:t>
            </a:r>
            <a:r>
              <a:rPr lang="en-US" dirty="0" smtClean="0"/>
              <a:t> and 3.9% 2012 </a:t>
            </a:r>
            <a:r>
              <a:rPr lang="en-NZ" dirty="0" smtClean="0"/>
              <a:t>(</a:t>
            </a:r>
            <a:r>
              <a:rPr lang="en-NZ" i="1" dirty="0" smtClean="0"/>
              <a:t>p</a:t>
            </a:r>
            <a:r>
              <a:rPr lang="en-NZ" dirty="0" smtClean="0"/>
              <a:t>&lt;.001)</a:t>
            </a: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b="1" dirty="0" smtClean="0"/>
              <a:t>Three monthly medication reviews not completed by GP 1.6% </a:t>
            </a:r>
            <a:r>
              <a:rPr lang="en-NZ" dirty="0" smtClean="0"/>
              <a:t>2010</a:t>
            </a:r>
            <a:r>
              <a:rPr lang="en-US" dirty="0" smtClean="0"/>
              <a:t> and 4.1% 2012 </a:t>
            </a:r>
            <a:r>
              <a:rPr lang="en-NZ" dirty="0" smtClean="0"/>
              <a:t>(</a:t>
            </a:r>
            <a:r>
              <a:rPr lang="en-NZ" i="1" dirty="0" smtClean="0"/>
              <a:t>p</a:t>
            </a:r>
            <a:r>
              <a:rPr lang="en-NZ" dirty="0" smtClean="0"/>
              <a:t>&lt;.001)</a:t>
            </a:r>
            <a:endParaRPr lang="en-NZ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28115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4" y="908720"/>
            <a:ext cx="4451578" cy="1162050"/>
          </a:xfrm>
        </p:spPr>
        <p:txBody>
          <a:bodyPr>
            <a:noAutofit/>
          </a:bodyPr>
          <a:lstStyle/>
          <a:p>
            <a:pPr algn="ctr"/>
            <a:r>
              <a:rPr lang="en-NZ" sz="3200" dirty="0" smtClean="0"/>
              <a:t>Medicines Care Guides:</a:t>
            </a:r>
            <a:br>
              <a:rPr lang="en-NZ" sz="3200" dirty="0" smtClean="0"/>
            </a:br>
            <a:r>
              <a:rPr lang="en-NZ" sz="3200" dirty="0" smtClean="0"/>
              <a:t>Medication Storage</a:t>
            </a:r>
            <a:endParaRPr lang="en-N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692696"/>
            <a:ext cx="3610449" cy="59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70252" cy="34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1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Policies and Procedures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9"/>
          <a:stretch/>
        </p:blipFill>
        <p:spPr bwMode="auto">
          <a:xfrm>
            <a:off x="467544" y="1340768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Policies and Procedures </a:t>
            </a:r>
            <a:r>
              <a:rPr lang="en-NZ" sz="2400" dirty="0" smtClean="0"/>
              <a:t>(NS)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4" y="1556792"/>
            <a:ext cx="881155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7779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Staff Competence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7"/>
          <a:stretch/>
        </p:blipFill>
        <p:spPr bwMode="auto">
          <a:xfrm>
            <a:off x="395536" y="1412776"/>
            <a:ext cx="856118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77" y="743816"/>
            <a:ext cx="7956550" cy="6070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NZ" dirty="0" smtClean="0"/>
              <a:t>OPAL Results: Medications</a:t>
            </a:r>
            <a:endParaRPr lang="en-GB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5725" y="1384300"/>
            <a:ext cx="41783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b="1" dirty="0">
                <a:latin typeface="Verdana" pitchFamily="34" charset="0"/>
                <a:cs typeface="Times New Roman" pitchFamily="18" charset="0"/>
              </a:rPr>
              <a:t>Mean number of medications for all </a:t>
            </a:r>
          </a:p>
          <a:p>
            <a:pPr algn="ctr" eaLnBrk="0" hangingPunct="0"/>
            <a:r>
              <a:rPr lang="en-GB" sz="1400" b="1" dirty="0">
                <a:latin typeface="Verdana" pitchFamily="34" charset="0"/>
                <a:cs typeface="Times New Roman" pitchFamily="18" charset="0"/>
              </a:rPr>
              <a:t>residents in 1993, 1998 and 2008</a:t>
            </a:r>
            <a:endParaRPr lang="en-GB" sz="1400" dirty="0">
              <a:latin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625" t="14407" r="5333" b="4471"/>
          <a:stretch>
            <a:fillRect/>
          </a:stretch>
        </p:blipFill>
        <p:spPr bwMode="auto">
          <a:xfrm>
            <a:off x="266700" y="2189163"/>
            <a:ext cx="35988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4082" t="18460" r="2040" b="6522"/>
          <a:stretch>
            <a:fillRect/>
          </a:stretch>
        </p:blipFill>
        <p:spPr bwMode="auto">
          <a:xfrm>
            <a:off x="4067944" y="2276872"/>
            <a:ext cx="489743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788024" y="1484784"/>
            <a:ext cx="3930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 dirty="0"/>
              <a:t>2008 mean number of medications</a:t>
            </a:r>
            <a:br>
              <a:rPr lang="en-GB" b="1" dirty="0"/>
            </a:br>
            <a:r>
              <a:rPr lang="en-GB" b="1" dirty="0"/>
              <a:t>by care type</a:t>
            </a:r>
          </a:p>
        </p:txBody>
      </p:sp>
    </p:spTree>
    <p:extLst>
      <p:ext uri="{BB962C8B-B14F-4D97-AF65-F5344CB8AC3E}">
        <p14:creationId xmlns:p14="http://schemas.microsoft.com/office/powerpoint/2010/main" val="4281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NZ" dirty="0" smtClean="0"/>
              <a:t>Medication Administration</a:t>
            </a:r>
            <a:endParaRPr lang="en-NZ" dirty="0"/>
          </a:p>
        </p:txBody>
      </p:sp>
      <p:sp>
        <p:nvSpPr>
          <p:cNvPr id="8" name="Rounded Rectangle 7"/>
          <p:cNvSpPr/>
          <p:nvPr/>
        </p:nvSpPr>
        <p:spPr>
          <a:xfrm>
            <a:off x="323528" y="1412776"/>
            <a:ext cx="4176464" cy="24842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NZ" sz="2000" b="1" dirty="0" smtClean="0"/>
              <a:t>Registered nurses can:</a:t>
            </a:r>
          </a:p>
          <a:p>
            <a:pPr algn="ctr"/>
            <a:r>
              <a:rPr lang="en-NZ" dirty="0" smtClean="0"/>
              <a:t>Check and administer all prescribed</a:t>
            </a:r>
          </a:p>
          <a:p>
            <a:pPr algn="ctr"/>
            <a:r>
              <a:rPr lang="en-NZ" dirty="0" smtClean="0"/>
              <a:t>medicines</a:t>
            </a:r>
          </a:p>
          <a:p>
            <a:pPr algn="ctr"/>
            <a:r>
              <a:rPr lang="en-NZ" dirty="0" smtClean="0">
                <a:solidFill>
                  <a:srgbClr val="FFFF00"/>
                </a:solidFill>
              </a:rPr>
              <a:t>Assess and monitor for effect or reaction</a:t>
            </a:r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3933056"/>
            <a:ext cx="4176464" cy="24482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NZ" sz="2000" b="1" dirty="0" smtClean="0"/>
              <a:t>Enrolled nurses can:</a:t>
            </a:r>
          </a:p>
          <a:p>
            <a:pPr algn="ctr">
              <a:buNone/>
            </a:pPr>
            <a:endParaRPr lang="en-NZ" b="1" dirty="0" smtClean="0"/>
          </a:p>
          <a:p>
            <a:pPr algn="ctr"/>
            <a:r>
              <a:rPr lang="en-NZ" dirty="0" smtClean="0"/>
              <a:t>Check and administer oral, topical and</a:t>
            </a:r>
          </a:p>
          <a:p>
            <a:pPr algn="ctr"/>
            <a:r>
              <a:rPr lang="en-NZ" dirty="0" smtClean="0"/>
              <a:t>rectal medicines and intramuscular and</a:t>
            </a:r>
          </a:p>
          <a:p>
            <a:pPr algn="ctr"/>
            <a:r>
              <a:rPr lang="en-NZ" dirty="0" smtClean="0"/>
              <a:t>subcutaneous injections under the direction</a:t>
            </a:r>
          </a:p>
          <a:p>
            <a:pPr algn="ctr"/>
            <a:r>
              <a:rPr lang="en-NZ" dirty="0" smtClean="0"/>
              <a:t>and delegation of a registered nurse.</a:t>
            </a:r>
            <a:endParaRPr lang="en-NZ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1412776"/>
            <a:ext cx="4320480" cy="49685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NZ" sz="2000" b="1" dirty="0" smtClean="0"/>
              <a:t>Health care assistants/caregivers can: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Check and administer oral, topical and</a:t>
            </a:r>
          </a:p>
          <a:p>
            <a:pPr algn="ctr"/>
            <a:r>
              <a:rPr lang="en-NZ" dirty="0" smtClean="0"/>
              <a:t>rectal medicines and under the </a:t>
            </a:r>
            <a:r>
              <a:rPr lang="en-NZ" dirty="0" smtClean="0">
                <a:solidFill>
                  <a:srgbClr val="FFFF00"/>
                </a:solidFill>
              </a:rPr>
              <a:t>direction</a:t>
            </a:r>
          </a:p>
          <a:p>
            <a:pPr algn="ctr"/>
            <a:r>
              <a:rPr lang="en-NZ" dirty="0" smtClean="0">
                <a:solidFill>
                  <a:srgbClr val="FFFF00"/>
                </a:solidFill>
              </a:rPr>
              <a:t>and delegation of a registered nurse </a:t>
            </a:r>
            <a:r>
              <a:rPr lang="en-NZ" dirty="0" smtClean="0"/>
              <a:t>(eg,oral from a unit dose pack </a:t>
            </a:r>
          </a:p>
          <a:p>
            <a:pPr algn="ctr"/>
            <a:r>
              <a:rPr lang="en-NZ" dirty="0" smtClean="0"/>
              <a:t>[blister pack] topical medicines, suppositories)</a:t>
            </a:r>
          </a:p>
          <a:p>
            <a:pPr algn="ctr"/>
            <a:endParaRPr lang="en-NZ" dirty="0" smtClean="0"/>
          </a:p>
          <a:p>
            <a:pPr algn="ctr"/>
            <a:r>
              <a:rPr lang="en-NZ" u="sng" dirty="0" smtClean="0"/>
              <a:t>Insulin</a:t>
            </a:r>
          </a:p>
          <a:p>
            <a:pPr algn="ctr"/>
            <a:r>
              <a:rPr lang="en-NZ" dirty="0"/>
              <a:t>A</a:t>
            </a:r>
            <a:r>
              <a:rPr lang="en-NZ" dirty="0" smtClean="0"/>
              <a:t>dministration specific competence is</a:t>
            </a:r>
          </a:p>
          <a:p>
            <a:pPr algn="ctr"/>
            <a:r>
              <a:rPr lang="en-NZ" dirty="0" smtClean="0"/>
              <a:t>required for administering subcutaneous</a:t>
            </a:r>
          </a:p>
          <a:p>
            <a:pPr algn="ctr"/>
            <a:r>
              <a:rPr lang="en-NZ" dirty="0" smtClean="0"/>
              <a:t>insulin.</a:t>
            </a:r>
          </a:p>
        </p:txBody>
      </p:sp>
    </p:spTree>
    <p:extLst>
      <p:ext uri="{BB962C8B-B14F-4D97-AF65-F5344CB8AC3E}">
        <p14:creationId xmlns:p14="http://schemas.microsoft.com/office/powerpoint/2010/main" val="28043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83" y="8367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Staff Competence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1" y="1556793"/>
            <a:ext cx="7961187" cy="474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83" y="836712"/>
            <a:ext cx="8229600" cy="792088"/>
          </a:xfrm>
        </p:spPr>
        <p:txBody>
          <a:bodyPr/>
          <a:lstStyle/>
          <a:p>
            <a:r>
              <a:rPr lang="en-NZ" dirty="0" smtClean="0"/>
              <a:t>Allergies Procedures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/>
        </p:blipFill>
        <p:spPr bwMode="auto">
          <a:xfrm>
            <a:off x="323500" y="1412776"/>
            <a:ext cx="8496973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06" y="476672"/>
            <a:ext cx="8229600" cy="1143000"/>
          </a:xfrm>
        </p:spPr>
        <p:txBody>
          <a:bodyPr/>
          <a:lstStyle/>
          <a:p>
            <a:r>
              <a:rPr lang="en-NZ" dirty="0" smtClean="0"/>
              <a:t>Allergies Procedures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2" y="1358855"/>
            <a:ext cx="8432148" cy="509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Self Administration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1"/>
          <a:stretch/>
        </p:blipFill>
        <p:spPr bwMode="auto">
          <a:xfrm>
            <a:off x="467544" y="1844824"/>
            <a:ext cx="8064896" cy="48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Medicines Care Guides: Self Medication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9925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7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n-NZ" dirty="0" smtClean="0"/>
              <a:t>Self Administration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3135"/>
            <a:ext cx="7560840" cy="52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83" y="836712"/>
            <a:ext cx="7779841" cy="69998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Recording and Communicating Medicines Management Information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0" y="1772816"/>
            <a:ext cx="8141283" cy="49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dirty="0"/>
              <a:t>Recording and Communicating Medicines Management Information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6232"/>
              </p:ext>
            </p:extLst>
          </p:nvPr>
        </p:nvGraphicFramePr>
        <p:xfrm>
          <a:off x="179512" y="1916832"/>
          <a:ext cx="8748465" cy="4333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4169"/>
                <a:gridCol w="1692148"/>
                <a:gridCol w="1692148"/>
              </a:tblGrid>
              <a:tr h="43204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Documentation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 smtClean="0">
                          <a:effectLst/>
                        </a:rPr>
                        <a:t>2010</a:t>
                      </a:r>
                      <a:endParaRPr lang="en-US" sz="2400" dirty="0">
                        <a:effectLst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 smtClean="0">
                          <a:effectLst/>
                        </a:rPr>
                        <a:t>2012</a:t>
                      </a:r>
                      <a:endParaRPr lang="en-US" sz="2400" dirty="0">
                        <a:effectLst/>
                      </a:endParaRPr>
                    </a:p>
                  </a:txBody>
                  <a:tcPr marL="58808" marR="58808" marT="0" marB="0" anchor="ctr"/>
                </a:tc>
              </a:tr>
              <a:tr h="56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% of total Audits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% of total audits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  <a:tr h="70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Documents/records not signed or unclearly signed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8.4%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9.9%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  <a:tr h="35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Recording of GP 3 monthly reviews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3.9%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3.1%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  <a:tr h="70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Evidence of controlled drugs checking absent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7.5%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3.3%*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(p= .004)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  <a:tr h="70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Records relating to allergies or medications absent or unclear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2.1%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3.9%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  <a:tr h="70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Documentation illegible or unclear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1.8%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1.7%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6475512"/>
            <a:ext cx="79987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9825" algn="l"/>
              </a:tabLst>
            </a:pPr>
            <a:r>
              <a:rPr kumimoji="0" lang="en-NZ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*</a:t>
            </a:r>
            <a:r>
              <a:rPr kumimoji="0" lang="en-N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2010-2012 difference significant to </a:t>
            </a:r>
            <a:r>
              <a:rPr kumimoji="0" lang="en-NZ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N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=0.05 or less; increased PAs between in 2010 to 2012 in bold</a:t>
            </a:r>
            <a:r>
              <a:rPr kumimoji="0" lang="en-NZ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Autofit/>
          </a:bodyPr>
          <a:lstStyle/>
          <a:p>
            <a:r>
              <a:rPr lang="en-NZ" sz="3200" dirty="0" smtClean="0"/>
              <a:t>Recording and Communicating Medicines Management Information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04130"/>
              </p:ext>
            </p:extLst>
          </p:nvPr>
        </p:nvGraphicFramePr>
        <p:xfrm>
          <a:off x="467544" y="1565987"/>
          <a:ext cx="8280920" cy="490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1526"/>
                <a:gridCol w="1201770"/>
                <a:gridCol w="1697624"/>
              </a:tblGrid>
              <a:tr h="652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Documentation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8808" marR="588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Stock taking of medications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1.6%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2.5%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Recording medications expiry dates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0.9%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0.4%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52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Block signing of documents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1.2%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4.3%*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(p= .001)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GP 3 monthly reviews out of date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1.6%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1.2%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Documenting allergies information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0.5%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0.0%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09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No photo ID for all residents for recognition when administering medications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1.1%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1.0%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52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Recording times and dates of medications 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0.5%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4.1%*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(p&lt; .001)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52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Transcribing medications and prescriptions onto charts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1.2%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4.5%*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(p= .003)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6475512"/>
            <a:ext cx="79987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9825" algn="l"/>
              </a:tabLst>
            </a:pPr>
            <a:r>
              <a:rPr kumimoji="0" lang="en-NZ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*</a:t>
            </a:r>
            <a:r>
              <a:rPr kumimoji="0" lang="en-N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2010-2012 difference significant to </a:t>
            </a:r>
            <a:r>
              <a:rPr kumimoji="0" lang="en-NZ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N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=0.05 or less; increased PAs between in 2010 to 2012 in bold</a:t>
            </a:r>
            <a:r>
              <a:rPr kumimoji="0" lang="en-NZ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Development of </a:t>
            </a:r>
            <a:r>
              <a:rPr lang="en-NZ" b="1" dirty="0" smtClean="0"/>
              <a:t>ARC Medication Guidelines</a:t>
            </a:r>
            <a:r>
              <a:rPr lang="en-N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November </a:t>
            </a:r>
            <a:r>
              <a:rPr lang="en-NZ" dirty="0"/>
              <a:t>2009 HealthCERT </a:t>
            </a:r>
            <a:r>
              <a:rPr lang="en-NZ" dirty="0" smtClean="0"/>
              <a:t>analysed 320 </a:t>
            </a:r>
            <a:r>
              <a:rPr lang="en-NZ" dirty="0"/>
              <a:t>audits against the 2008 standards (introduced on 1 June </a:t>
            </a:r>
            <a:r>
              <a:rPr lang="en-NZ" dirty="0" smtClean="0"/>
              <a:t>2009)</a:t>
            </a:r>
          </a:p>
          <a:p>
            <a:pPr marL="0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140 </a:t>
            </a:r>
            <a:r>
              <a:rPr lang="en-NZ" dirty="0"/>
              <a:t>audits (44%) medicine management </a:t>
            </a:r>
            <a:r>
              <a:rPr lang="en-NZ" dirty="0" smtClean="0"/>
              <a:t>partial attainment</a:t>
            </a:r>
            <a:r>
              <a:rPr lang="en-NZ" dirty="0"/>
              <a:t/>
            </a:r>
            <a:br>
              <a:rPr lang="en-NZ" dirty="0"/>
            </a:br>
            <a:endParaRPr lang="en-NZ" dirty="0" smtClean="0"/>
          </a:p>
          <a:p>
            <a:r>
              <a:rPr lang="en-NZ" dirty="0" smtClean="0"/>
              <a:t>MOH contracted Dr Michal Boyd to </a:t>
            </a:r>
            <a:r>
              <a:rPr lang="en-NZ" dirty="0"/>
              <a:t>work with </a:t>
            </a:r>
            <a:r>
              <a:rPr lang="en-NZ" dirty="0" smtClean="0"/>
              <a:t>sector representatives to </a:t>
            </a:r>
            <a:r>
              <a:rPr lang="en-NZ" dirty="0"/>
              <a:t>develop a safe management of medicines guide for residential aged care. </a:t>
            </a:r>
            <a:r>
              <a:rPr lang="en-NZ" dirty="0" smtClean="0"/>
              <a:t> Completed </a:t>
            </a:r>
            <a:r>
              <a:rPr lang="en-NZ" dirty="0"/>
              <a:t>in 2011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N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Recording and Communicating Medicines Management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2012 - 110 </a:t>
            </a:r>
            <a:r>
              <a:rPr lang="en-NZ" dirty="0"/>
              <a:t>providers </a:t>
            </a:r>
            <a:r>
              <a:rPr lang="en-NZ" dirty="0" smtClean="0"/>
              <a:t>PAs</a:t>
            </a:r>
          </a:p>
          <a:p>
            <a:pPr lvl="1"/>
            <a:r>
              <a:rPr lang="en-NZ" dirty="0" smtClean="0"/>
              <a:t>70</a:t>
            </a:r>
            <a:r>
              <a:rPr lang="en-NZ" dirty="0"/>
              <a:t>% </a:t>
            </a:r>
            <a:r>
              <a:rPr lang="en-NZ" dirty="0" smtClean="0"/>
              <a:t>moderate risk</a:t>
            </a:r>
          </a:p>
          <a:p>
            <a:pPr lvl="1"/>
            <a:r>
              <a:rPr lang="en-NZ" dirty="0" smtClean="0"/>
              <a:t>23</a:t>
            </a:r>
            <a:r>
              <a:rPr lang="en-NZ" dirty="0"/>
              <a:t>% regarded as low </a:t>
            </a:r>
            <a:r>
              <a:rPr lang="en-NZ" dirty="0" smtClean="0"/>
              <a:t>risk</a:t>
            </a:r>
          </a:p>
          <a:p>
            <a:pPr lvl="1"/>
            <a:r>
              <a:rPr lang="en-NZ" dirty="0" smtClean="0"/>
              <a:t>7%  facilities </a:t>
            </a:r>
            <a:r>
              <a:rPr lang="en-NZ" dirty="0"/>
              <a:t>were considered high risk in this field.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NZ" dirty="0"/>
              <a:t>M</a:t>
            </a:r>
            <a:r>
              <a:rPr lang="en-NZ" dirty="0" smtClean="0"/>
              <a:t>ain issues:</a:t>
            </a:r>
          </a:p>
          <a:p>
            <a:pPr lvl="1"/>
            <a:r>
              <a:rPr lang="en-NZ" dirty="0" smtClean="0"/>
              <a:t>documents </a:t>
            </a:r>
            <a:r>
              <a:rPr lang="en-NZ" dirty="0"/>
              <a:t>and medication records being </a:t>
            </a:r>
            <a:r>
              <a:rPr lang="en-NZ" dirty="0" smtClean="0"/>
              <a:t>signed</a:t>
            </a:r>
          </a:p>
          <a:p>
            <a:pPr lvl="1"/>
            <a:r>
              <a:rPr lang="en-NZ" dirty="0" smtClean="0"/>
              <a:t>block </a:t>
            </a:r>
            <a:r>
              <a:rPr lang="en-NZ" dirty="0"/>
              <a:t>signing of medications by </a:t>
            </a:r>
            <a:r>
              <a:rPr lang="en-NZ" dirty="0" smtClean="0"/>
              <a:t>GPs.</a:t>
            </a:r>
          </a:p>
          <a:p>
            <a:pPr lvl="1"/>
            <a:r>
              <a:rPr lang="en-NZ" dirty="0" smtClean="0"/>
              <a:t>Transcribing </a:t>
            </a:r>
            <a:r>
              <a:rPr lang="en-NZ" dirty="0"/>
              <a:t>of medications by the 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r="49097"/>
          <a:stretch/>
        </p:blipFill>
        <p:spPr bwMode="auto">
          <a:xfrm>
            <a:off x="1259632" y="2204864"/>
            <a:ext cx="6984776" cy="45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Recording and Communicating Medicines Management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NZ" dirty="0"/>
              <a:t>Listening to resident and others’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20880" cy="4896544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Category not </a:t>
            </a:r>
            <a:r>
              <a:rPr lang="en-NZ" dirty="0"/>
              <a:t>in the 2012 </a:t>
            </a:r>
            <a:r>
              <a:rPr lang="en-NZ" dirty="0" smtClean="0"/>
              <a:t>database</a:t>
            </a:r>
            <a:endParaRPr lang="en-NZ" dirty="0"/>
          </a:p>
          <a:p>
            <a:pPr marL="0" indent="0">
              <a:buNone/>
            </a:pPr>
            <a:r>
              <a:rPr lang="en-NZ" dirty="0" smtClean="0"/>
              <a:t> </a:t>
            </a:r>
          </a:p>
          <a:p>
            <a:r>
              <a:rPr lang="en-NZ" dirty="0" smtClean="0"/>
              <a:t>In </a:t>
            </a:r>
            <a:r>
              <a:rPr lang="en-NZ" dirty="0"/>
              <a:t>2010, no issues were identified </a:t>
            </a: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555 of 561 </a:t>
            </a:r>
            <a:r>
              <a:rPr lang="en-NZ" dirty="0"/>
              <a:t>records </a:t>
            </a:r>
            <a:r>
              <a:rPr lang="en-NZ" dirty="0" smtClean="0"/>
              <a:t>were </a:t>
            </a:r>
            <a:r>
              <a:rPr lang="en-NZ" dirty="0"/>
              <a:t>reported </a:t>
            </a:r>
            <a:r>
              <a:rPr lang="en-NZ" dirty="0" smtClean="0"/>
              <a:t>not applicable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/>
              <a:t>T</a:t>
            </a:r>
            <a:r>
              <a:rPr lang="en-NZ" dirty="0" smtClean="0"/>
              <a:t>he </a:t>
            </a:r>
            <a:r>
              <a:rPr lang="en-NZ" dirty="0"/>
              <a:t>remaining 6 </a:t>
            </a:r>
            <a:r>
              <a:rPr lang="en-NZ" dirty="0" smtClean="0"/>
              <a:t>achieved </a:t>
            </a:r>
            <a:r>
              <a:rPr lang="en-NZ" dirty="0"/>
              <a:t>full </a:t>
            </a:r>
            <a:r>
              <a:rPr lang="en-NZ" dirty="0" smtClean="0"/>
              <a:t>attainment</a:t>
            </a: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This </a:t>
            </a:r>
            <a:r>
              <a:rPr lang="en-NZ" dirty="0"/>
              <a:t>standard pertains more to mental health residential care rather than aged residential </a:t>
            </a:r>
            <a:r>
              <a:rPr lang="en-NZ" dirty="0" smtClean="0"/>
              <a:t>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not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Subjective clinical indications, e.g.</a:t>
            </a:r>
          </a:p>
          <a:p>
            <a:endParaRPr lang="en-NZ" dirty="0"/>
          </a:p>
          <a:p>
            <a:r>
              <a:rPr lang="en-NZ" dirty="0" smtClean="0"/>
              <a:t>If the correct type medications are used in the correct situation</a:t>
            </a:r>
          </a:p>
          <a:p>
            <a:endParaRPr lang="en-NZ" dirty="0"/>
          </a:p>
          <a:p>
            <a:r>
              <a:rPr lang="en-NZ" dirty="0" smtClean="0"/>
              <a:t>Side effects and adverse effects</a:t>
            </a:r>
          </a:p>
          <a:p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39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NZ" altLang="en-US" dirty="0" smtClean="0">
                <a:ea typeface="ＭＳ Ｐゴシック" pitchFamily="34" charset="-128"/>
              </a:rPr>
              <a:t>BUPA Anti-Psychotic Initiative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5536" y="6093296"/>
            <a:ext cx="29626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Bupa      Dr Maree Todd             ANZSGM June 2013</a:t>
            </a:r>
            <a:endParaRPr lang="en-GB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ECE9D84-85BF-4A66-9D8B-8640443ED429}" type="slidenum">
              <a:rPr lang="en-GB" altLang="en-US" sz="800" smtClean="0">
                <a:solidFill>
                  <a:schemeClr val="tx2"/>
                </a:solidFill>
              </a:rPr>
              <a:pPr eaLnBrk="1" hangingPunct="1"/>
              <a:t>34</a:t>
            </a:fld>
            <a:endParaRPr lang="en-GB" altLang="en-US" sz="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946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84809"/>
              </p:ext>
            </p:extLst>
          </p:nvPr>
        </p:nvGraphicFramePr>
        <p:xfrm>
          <a:off x="251520" y="1124744"/>
          <a:ext cx="867092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8669263" imgH="5505165" progId="Excel.Chart.8">
                  <p:embed/>
                </p:oleObj>
              </mc:Choice>
              <mc:Fallback>
                <p:oleObj r:id="rId4" imgW="8669263" imgH="55051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8670925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7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Where to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National Medication Chart </a:t>
            </a:r>
            <a:endParaRPr lang="en-US" dirty="0" smtClean="0"/>
          </a:p>
          <a:p>
            <a:pPr lvl="1"/>
            <a:r>
              <a:rPr lang="en-NZ" dirty="0"/>
              <a:t>developed by Health </a:t>
            </a:r>
            <a:r>
              <a:rPr lang="en-NZ" dirty="0" smtClean="0"/>
              <a:t>Quality and Safety Commission</a:t>
            </a:r>
          </a:p>
          <a:p>
            <a:pPr lvl="1"/>
            <a:r>
              <a:rPr lang="en-NZ" dirty="0"/>
              <a:t>standardise medication records to reduce potential errors due to clinician unfamiliarity with medication </a:t>
            </a:r>
            <a:r>
              <a:rPr lang="en-NZ" dirty="0" smtClean="0"/>
              <a:t>documentation</a:t>
            </a:r>
          </a:p>
          <a:p>
            <a:pPr lvl="1"/>
            <a:r>
              <a:rPr lang="en-NZ" dirty="0" smtClean="0"/>
              <a:t>Introduced into public hospitals</a:t>
            </a:r>
          </a:p>
          <a:p>
            <a:pPr lvl="1"/>
            <a:r>
              <a:rPr lang="en-NZ" dirty="0" smtClean="0"/>
              <a:t>Will be rolled out to ARC facilities in the near future</a:t>
            </a:r>
          </a:p>
          <a:p>
            <a:pPr lvl="1"/>
            <a:endParaRPr lang="en-NZ" dirty="0" smtClean="0"/>
          </a:p>
          <a:p>
            <a:pPr lvl="1"/>
            <a:r>
              <a:rPr lang="en-NZ" dirty="0" smtClean="0"/>
              <a:t>has </a:t>
            </a:r>
            <a:r>
              <a:rPr lang="en-NZ" dirty="0"/>
              <a:t>the potential to decrease issues identified in this report such </a:t>
            </a:r>
            <a:r>
              <a:rPr lang="en-NZ" dirty="0" smtClean="0"/>
              <a:t>as:</a:t>
            </a:r>
          </a:p>
          <a:p>
            <a:pPr lvl="2"/>
            <a:r>
              <a:rPr lang="en-NZ" dirty="0" smtClean="0"/>
              <a:t>maintaining </a:t>
            </a:r>
            <a:r>
              <a:rPr lang="en-NZ" dirty="0"/>
              <a:t>and using medication </a:t>
            </a:r>
            <a:r>
              <a:rPr lang="en-NZ" dirty="0" smtClean="0"/>
              <a:t>charts</a:t>
            </a:r>
          </a:p>
          <a:p>
            <a:pPr lvl="2"/>
            <a:r>
              <a:rPr lang="en-NZ" dirty="0" smtClean="0"/>
              <a:t>block </a:t>
            </a:r>
            <a:r>
              <a:rPr lang="en-NZ" dirty="0"/>
              <a:t>signing </a:t>
            </a:r>
            <a:r>
              <a:rPr lang="en-NZ" dirty="0" smtClean="0"/>
              <a:t>documents</a:t>
            </a:r>
          </a:p>
          <a:p>
            <a:pPr lvl="2"/>
            <a:r>
              <a:rPr lang="en-NZ" dirty="0" smtClean="0"/>
              <a:t>three </a:t>
            </a:r>
            <a:r>
              <a:rPr lang="en-NZ" dirty="0"/>
              <a:t>monthly medication reviews not completed by the General Practitioner. </a:t>
            </a: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08112"/>
          </a:xfrm>
        </p:spPr>
        <p:txBody>
          <a:bodyPr>
            <a:norm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lectronic </a:t>
            </a:r>
            <a:r>
              <a:rPr lang="en-US" sz="3600" dirty="0"/>
              <a:t>M</a:t>
            </a:r>
            <a:r>
              <a:rPr lang="en-US" sz="3600" dirty="0" smtClean="0"/>
              <a:t>edicines </a:t>
            </a:r>
            <a:r>
              <a:rPr lang="en-US" sz="3600" dirty="0"/>
              <a:t>M</a:t>
            </a:r>
            <a:r>
              <a:rPr lang="en-US" sz="3600" dirty="0" smtClean="0"/>
              <a:t>anagement </a:t>
            </a:r>
            <a:r>
              <a:rPr lang="en-US" sz="3600" dirty="0"/>
              <a:t>S</a:t>
            </a:r>
            <a:r>
              <a:rPr lang="en-US" sz="3600" dirty="0" smtClean="0"/>
              <a:t>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73616" cy="4968552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S</a:t>
            </a:r>
            <a:r>
              <a:rPr lang="en-NZ" dirty="0" smtClean="0"/>
              <a:t>oftware </a:t>
            </a:r>
            <a:r>
              <a:rPr lang="en-NZ" dirty="0"/>
              <a:t>to manage the charting </a:t>
            </a:r>
            <a:r>
              <a:rPr lang="en-NZ" dirty="0" smtClean="0"/>
              <a:t>of medication </a:t>
            </a:r>
            <a:r>
              <a:rPr lang="en-NZ" dirty="0"/>
              <a:t>in aged care </a:t>
            </a:r>
            <a:r>
              <a:rPr lang="en-NZ" dirty="0" smtClean="0"/>
              <a:t>facilities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/>
              <a:t>P</a:t>
            </a:r>
            <a:r>
              <a:rPr lang="en-NZ" dirty="0" smtClean="0"/>
              <a:t>rescribers can manage </a:t>
            </a:r>
            <a:r>
              <a:rPr lang="en-NZ" dirty="0"/>
              <a:t>individual patient </a:t>
            </a:r>
            <a:r>
              <a:rPr lang="en-NZ" dirty="0" smtClean="0"/>
              <a:t>medicines charting from </a:t>
            </a:r>
            <a:r>
              <a:rPr lang="en-NZ" dirty="0"/>
              <a:t>any location </a:t>
            </a:r>
            <a:r>
              <a:rPr lang="en-NZ" dirty="0" smtClean="0"/>
              <a:t>through a </a:t>
            </a:r>
            <a:r>
              <a:rPr lang="en-NZ" dirty="0"/>
              <a:t>secure </a:t>
            </a:r>
            <a:r>
              <a:rPr lang="en-NZ" dirty="0" smtClean="0"/>
              <a:t>access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/>
              <a:t>R</a:t>
            </a:r>
            <a:r>
              <a:rPr lang="en-NZ" dirty="0" smtClean="0"/>
              <a:t>educes </a:t>
            </a:r>
            <a:r>
              <a:rPr lang="en-NZ" dirty="0"/>
              <a:t>the time spent by prescribers, facilities and pharmacists managing the charts </a:t>
            </a: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/>
              <a:t>E</a:t>
            </a:r>
            <a:r>
              <a:rPr lang="en-NZ" dirty="0" smtClean="0"/>
              <a:t>nsures </a:t>
            </a:r>
            <a:r>
              <a:rPr lang="en-NZ" dirty="0"/>
              <a:t>an up to date current chart is continuously available, to all users (GP, Community Pharmacy, Aged Care Facility, Hospital Specialists and Nurse Practitioners),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Electronic Medicines Management </a:t>
            </a:r>
            <a:r>
              <a:rPr lang="en-US" sz="3600" dirty="0" smtClean="0"/>
              <a:t>System will: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en-NZ" dirty="0" smtClean="0"/>
              <a:t>Record </a:t>
            </a:r>
            <a:r>
              <a:rPr lang="en-NZ" dirty="0"/>
              <a:t>administration of </a:t>
            </a:r>
            <a:r>
              <a:rPr lang="en-NZ" dirty="0" smtClean="0"/>
              <a:t>all medicines </a:t>
            </a:r>
            <a:r>
              <a:rPr lang="en-NZ" dirty="0"/>
              <a:t>by </a:t>
            </a:r>
            <a:r>
              <a:rPr lang="en-NZ" dirty="0" smtClean="0"/>
              <a:t>staff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Record </a:t>
            </a:r>
            <a:r>
              <a:rPr lang="en-NZ" dirty="0"/>
              <a:t>medicines that haven’t been given and reason/s </a:t>
            </a:r>
            <a:r>
              <a:rPr lang="en-NZ" dirty="0" smtClean="0"/>
              <a:t>why 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Allow reporting by patient</a:t>
            </a:r>
            <a:r>
              <a:rPr lang="en-NZ" dirty="0"/>
              <a:t>, unit or facility </a:t>
            </a:r>
            <a:r>
              <a:rPr lang="en-NZ" dirty="0" smtClean="0"/>
              <a:t>to </a:t>
            </a:r>
            <a:r>
              <a:rPr lang="en-NZ" dirty="0"/>
              <a:t>allow p</a:t>
            </a:r>
            <a:r>
              <a:rPr lang="en-NZ" dirty="0" smtClean="0"/>
              <a:t>rescriber's </a:t>
            </a:r>
            <a:r>
              <a:rPr lang="en-NZ" dirty="0"/>
              <a:t>to make </a:t>
            </a:r>
            <a:r>
              <a:rPr lang="en-NZ" dirty="0" smtClean="0"/>
              <a:t>better informed clinical decisions 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Provide reporting </a:t>
            </a:r>
            <a:r>
              <a:rPr lang="en-NZ" dirty="0"/>
              <a:t>on individual medicines, a therapeutic group etc. </a:t>
            </a: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Provide robust </a:t>
            </a:r>
            <a:r>
              <a:rPr lang="en-NZ" dirty="0"/>
              <a:t>authentication </a:t>
            </a:r>
            <a:r>
              <a:rPr lang="en-NZ" dirty="0" smtClean="0"/>
              <a:t>for </a:t>
            </a:r>
            <a:r>
              <a:rPr lang="en-NZ" dirty="0"/>
              <a:t>charting and updating </a:t>
            </a:r>
            <a:r>
              <a:rPr lang="en-NZ" dirty="0" smtClean="0"/>
              <a:t>when a prescriber </a:t>
            </a:r>
            <a:r>
              <a:rPr lang="en-NZ" dirty="0"/>
              <a:t>saves the new </a:t>
            </a:r>
            <a:r>
              <a:rPr lang="en-NZ" dirty="0" smtClean="0"/>
              <a:t>item/change, and notification </a:t>
            </a:r>
            <a:r>
              <a:rPr lang="en-NZ" dirty="0"/>
              <a:t>of a change is directed to the care facility and the pharmacy for supply. </a:t>
            </a: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Track medicine </a:t>
            </a:r>
            <a:r>
              <a:rPr lang="en-NZ" dirty="0"/>
              <a:t>supply </a:t>
            </a:r>
            <a:r>
              <a:rPr lang="en-NZ" dirty="0" smtClean="0"/>
              <a:t>quantities. </a:t>
            </a:r>
            <a:r>
              <a:rPr lang="en-NZ" dirty="0"/>
              <a:t>This </a:t>
            </a:r>
            <a:r>
              <a:rPr lang="en-NZ" dirty="0" smtClean="0"/>
              <a:t>will </a:t>
            </a:r>
            <a:r>
              <a:rPr lang="en-NZ" dirty="0"/>
              <a:t>to reduce medicine wastage and ensure prescriptions exactly match the supply required within a medication cycle.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Ministry of Health will continue to raise medication management by working closely with the sector</a:t>
            </a:r>
          </a:p>
          <a:p>
            <a:endParaRPr lang="en-NZ" dirty="0"/>
          </a:p>
          <a:p>
            <a:r>
              <a:rPr lang="en-NZ" dirty="0" smtClean="0"/>
              <a:t>Road Shows regarding identified themes and trends such as:</a:t>
            </a:r>
          </a:p>
          <a:p>
            <a:pPr lvl="1"/>
            <a:r>
              <a:rPr lang="en-NZ" dirty="0" smtClean="0"/>
              <a:t>GP and RN documentation management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smtClean="0"/>
              <a:t>Encourage DHB and ARC  provides to enable education about medication management</a:t>
            </a:r>
          </a:p>
          <a:p>
            <a:endParaRPr lang="en-NZ" dirty="0"/>
          </a:p>
          <a:p>
            <a:r>
              <a:rPr lang="en-NZ" dirty="0" smtClean="0"/>
              <a:t>Continue to work with auditors regarding medication management</a:t>
            </a:r>
          </a:p>
          <a:p>
            <a:endParaRPr lang="en-NZ" dirty="0"/>
          </a:p>
          <a:p>
            <a:r>
              <a:rPr lang="en-NZ" dirty="0" smtClean="0"/>
              <a:t>Standardised sub-category classifications for audit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09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HealthCERT Auditing Process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Since 2009, </a:t>
            </a:r>
            <a:endParaRPr lang="en-NZ" dirty="0" smtClean="0"/>
          </a:p>
          <a:p>
            <a:pPr lvl="1"/>
            <a:r>
              <a:rPr lang="en-NZ" dirty="0" smtClean="0"/>
              <a:t>increased </a:t>
            </a:r>
            <a:r>
              <a:rPr lang="en-NZ" dirty="0"/>
              <a:t>accreditation of </a:t>
            </a:r>
            <a:r>
              <a:rPr lang="en-NZ" dirty="0" smtClean="0"/>
              <a:t>auditors</a:t>
            </a:r>
          </a:p>
          <a:p>
            <a:pPr marL="457200" lvl="1" indent="0">
              <a:buNone/>
            </a:pPr>
            <a:endParaRPr lang="en-NZ" dirty="0"/>
          </a:p>
          <a:p>
            <a:pPr lvl="1"/>
            <a:r>
              <a:rPr lang="en-NZ" dirty="0" smtClean="0"/>
              <a:t> </a:t>
            </a:r>
            <a:r>
              <a:rPr lang="en-NZ" dirty="0"/>
              <a:t>HealthCERT spot </a:t>
            </a:r>
            <a:r>
              <a:rPr lang="en-NZ" dirty="0" smtClean="0"/>
              <a:t>audits</a:t>
            </a:r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publishing </a:t>
            </a:r>
            <a:r>
              <a:rPr lang="en-NZ" dirty="0"/>
              <a:t>audit summaries </a:t>
            </a:r>
            <a:r>
              <a:rPr lang="en-NZ" dirty="0" smtClean="0"/>
              <a:t>online</a:t>
            </a:r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Increased </a:t>
            </a:r>
            <a:r>
              <a:rPr lang="en-NZ" dirty="0"/>
              <a:t>medication </a:t>
            </a:r>
            <a:r>
              <a:rPr lang="en-NZ" dirty="0" smtClean="0"/>
              <a:t>management </a:t>
            </a:r>
            <a:r>
              <a:rPr lang="en-NZ" dirty="0"/>
              <a:t>and compliance training for auditors by </a:t>
            </a:r>
            <a:r>
              <a:rPr lang="en-NZ" dirty="0" smtClean="0"/>
              <a:t>HealthCERT</a:t>
            </a:r>
          </a:p>
          <a:p>
            <a:pPr marL="457200" lvl="1" indent="0">
              <a:buNone/>
            </a:pPr>
            <a:endParaRPr lang="en-NZ" dirty="0"/>
          </a:p>
          <a:p>
            <a:pPr lvl="1"/>
            <a:r>
              <a:rPr lang="en-NZ" dirty="0" smtClean="0"/>
              <a:t>Introduction </a:t>
            </a:r>
            <a:r>
              <a:rPr lang="en-NZ" dirty="0"/>
              <a:t>of the Medication Care guides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Medicines Care Guides (MOH 2011)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The aim of the Medicines Care Guides is to provide a quick medicine management reference tool for all care staff working in residential aged care in New Zealand.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Guidance is provided for key medicine safety topics relevant to the care of older adults. </a:t>
            </a:r>
          </a:p>
          <a:p>
            <a:endParaRPr lang="en-NZ" dirty="0" smtClean="0"/>
          </a:p>
          <a:p>
            <a:r>
              <a:rPr lang="en-NZ" dirty="0" smtClean="0"/>
              <a:t>This guidance is based on current legislation, best available evidence and published guidelines,</a:t>
            </a:r>
          </a:p>
          <a:p>
            <a:endParaRPr lang="en-NZ" dirty="0" smtClean="0"/>
          </a:p>
          <a:p>
            <a:r>
              <a:rPr lang="en-NZ" dirty="0" smtClean="0"/>
              <a:t>“Ground up” development process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32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48 Medicines Care Guides</a:t>
            </a:r>
            <a:br>
              <a:rPr lang="en-NZ" dirty="0" smtClean="0"/>
            </a:br>
            <a:r>
              <a:rPr lang="en-NZ" dirty="0" smtClean="0"/>
              <a:t>Two Main Functions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5266928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Goal is to improve compliance and care </a:t>
            </a:r>
            <a:r>
              <a:rPr lang="en-NZ" dirty="0" smtClean="0"/>
              <a:t>quality: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General medication safety guides for residential aged care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Information about specific high risk medications</a:t>
            </a:r>
          </a:p>
          <a:p>
            <a:pPr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677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NZ" sz="3600" dirty="0"/>
              <a:t>Comparison of Medication Management Audit </a:t>
            </a:r>
            <a:r>
              <a:rPr lang="en-NZ" sz="3600" dirty="0" smtClean="0"/>
              <a:t>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3105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July 2009 and June 2010 (561 Facilities) and January to December 2012 (516 Facilities)</a:t>
            </a:r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/>
              <a:t>The data were in free text format within an Excel spread </a:t>
            </a:r>
            <a:r>
              <a:rPr lang="en-NZ" dirty="0" smtClean="0"/>
              <a:t>sheet</a:t>
            </a:r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One </a:t>
            </a:r>
            <a:r>
              <a:rPr lang="en-NZ" dirty="0"/>
              <a:t>column was used for each of the eight categories of evidence </a:t>
            </a:r>
            <a:r>
              <a:rPr lang="en-NZ" dirty="0" smtClean="0"/>
              <a:t>contained in the </a:t>
            </a:r>
            <a:r>
              <a:rPr lang="en-NZ" dirty="0"/>
              <a:t>auditor’s </a:t>
            </a:r>
            <a:r>
              <a:rPr lang="en-NZ" dirty="0" smtClean="0"/>
              <a:t>notes</a:t>
            </a:r>
            <a:endParaRPr lang="en-NZ" dirty="0"/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Each </a:t>
            </a:r>
            <a:r>
              <a:rPr lang="en-NZ" dirty="0"/>
              <a:t>record was highlighted and numbered according to the theme and the category that had been developed from the </a:t>
            </a:r>
            <a:r>
              <a:rPr lang="en-NZ" dirty="0" smtClean="0"/>
              <a:t>baseline 2010 </a:t>
            </a:r>
            <a:r>
              <a:rPr lang="en-NZ" dirty="0"/>
              <a:t>report.  </a:t>
            </a:r>
            <a:endParaRPr lang="en-NZ" dirty="0" smtClean="0"/>
          </a:p>
          <a:p>
            <a:endParaRPr lang="en-NZ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40" y="603913"/>
            <a:ext cx="8229600" cy="562074"/>
          </a:xfrm>
        </p:spPr>
        <p:txBody>
          <a:bodyPr>
            <a:noAutofit/>
          </a:bodyPr>
          <a:lstStyle/>
          <a:p>
            <a:r>
              <a:rPr lang="en-NZ" sz="3600" dirty="0" smtClean="0"/>
              <a:t>Medication Management Categories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"/>
          <a:stretch/>
        </p:blipFill>
        <p:spPr bwMode="auto">
          <a:xfrm>
            <a:off x="225509" y="1165987"/>
            <a:ext cx="8670062" cy="569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/>
          <a:stretch/>
        </p:blipFill>
        <p:spPr bwMode="auto">
          <a:xfrm>
            <a:off x="539552" y="1052736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1643</Words>
  <Application>Microsoft Office PowerPoint</Application>
  <PresentationFormat>On-screen Show (4:3)</PresentationFormat>
  <Paragraphs>280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Microsoft Excel Chart</vt:lpstr>
      <vt:lpstr>HealthCERT Aged Residential Care Medication Management Audit Data Comparison 2009 and 2012</vt:lpstr>
      <vt:lpstr>OPAL Results: Medications</vt:lpstr>
      <vt:lpstr>Development of ARC Medication Guidelines </vt:lpstr>
      <vt:lpstr>HealthCERT Auditing Process Changes</vt:lpstr>
      <vt:lpstr>Medicines Care Guides (MOH 2011)</vt:lpstr>
      <vt:lpstr>48 Medicines Care Guides Two Main Functions</vt:lpstr>
      <vt:lpstr>Comparison of Medication Management Audit Data</vt:lpstr>
      <vt:lpstr>Medication Management Categories</vt:lpstr>
      <vt:lpstr>PowerPoint Presentation</vt:lpstr>
      <vt:lpstr>Medication Management</vt:lpstr>
      <vt:lpstr>Medication Management</vt:lpstr>
      <vt:lpstr>Medication Management</vt:lpstr>
      <vt:lpstr>Medication Management (Cont)</vt:lpstr>
      <vt:lpstr>Nurse Practitioners in  Aged Residential Care</vt:lpstr>
      <vt:lpstr>Medication Management (Cont)</vt:lpstr>
      <vt:lpstr>Medicines Care Guides: Medication Storage</vt:lpstr>
      <vt:lpstr>Policies and Procedures</vt:lpstr>
      <vt:lpstr>Policies and Procedures (NS)</vt:lpstr>
      <vt:lpstr>Staff Competence</vt:lpstr>
      <vt:lpstr>Medication Administration</vt:lpstr>
      <vt:lpstr>Staff Competence</vt:lpstr>
      <vt:lpstr>Allergies Procedures</vt:lpstr>
      <vt:lpstr>Allergies Procedures</vt:lpstr>
      <vt:lpstr>Self Administration</vt:lpstr>
      <vt:lpstr>Medicines Care Guides: Self Medication</vt:lpstr>
      <vt:lpstr>Self Administration</vt:lpstr>
      <vt:lpstr>Recording and Communicating Medicines Management Information</vt:lpstr>
      <vt:lpstr>Recording and Communicating Medicines Management Information</vt:lpstr>
      <vt:lpstr>Recording and Communicating Medicines Management Information</vt:lpstr>
      <vt:lpstr>Recording and Communicating Medicines Management Information</vt:lpstr>
      <vt:lpstr>Recording and Communicating Medicines Management Information</vt:lpstr>
      <vt:lpstr>Listening to resident and others’ views</vt:lpstr>
      <vt:lpstr>What is not measured?</vt:lpstr>
      <vt:lpstr>BUPA Anti-Psychotic Initiative</vt:lpstr>
      <vt:lpstr>Where to from here?</vt:lpstr>
      <vt:lpstr>Electronic Medicines Management System</vt:lpstr>
      <vt:lpstr>Electronic Medicines Management System will:</vt:lpstr>
      <vt:lpstr>Recommendations</vt:lpstr>
      <vt:lpstr>Thank You!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Michal Boyd presentation</dc:title>
  <dc:creator>Michal Boyd</dc:creator>
  <cp:lastModifiedBy>Ministry of Health</cp:lastModifiedBy>
  <cp:revision>51</cp:revision>
  <dcterms:created xsi:type="dcterms:W3CDTF">2014-07-03T07:17:37Z</dcterms:created>
  <dcterms:modified xsi:type="dcterms:W3CDTF">2014-07-23T00:44:51Z</dcterms:modified>
</cp:coreProperties>
</file>