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57" r:id="rId7"/>
    <p:sldId id="262" r:id="rId8"/>
    <p:sldId id="264" r:id="rId9"/>
    <p:sldId id="260" r:id="rId10"/>
    <p:sldId id="259" r:id="rId11"/>
    <p:sldId id="263" r:id="rId12"/>
    <p:sldId id="261" r:id="rId13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nya" initials="TT" lastIdx="11" clrIdx="0"/>
  <p:cmAuthor id="1" name="Kristen D'Silva" initials="KD" lastIdx="1" clrIdx="1">
    <p:extLst>
      <p:ext uri="{19B8F6BF-5375-455C-9EA6-DF929625EA0E}">
        <p15:presenceInfo xmlns:p15="http://schemas.microsoft.com/office/powerpoint/2012/main" userId="S::Kristen.D'Silva@health.govt.nz::a2f3e60a-62c2-43d2-a477-0a5e9e4db1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EF2"/>
    <a:srgbClr val="005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4CEE9-3607-4B18-8D62-DC7089C23710}" v="5" dt="2020-11-09T20:13:53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0623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7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n D'Silva" userId="a2f3e60a-62c2-43d2-a477-0a5e9e4db1b4" providerId="ADAL" clId="{F3D4CEE9-3607-4B18-8D62-DC7089C23710}"/>
    <pc:docChg chg="undo custSel addSld delSld modSld">
      <pc:chgData name="Kristen D'Silva" userId="a2f3e60a-62c2-43d2-a477-0a5e9e4db1b4" providerId="ADAL" clId="{F3D4CEE9-3607-4B18-8D62-DC7089C23710}" dt="2020-11-09T20:21:48.194" v="82" actId="20577"/>
      <pc:docMkLst>
        <pc:docMk/>
      </pc:docMkLst>
      <pc:sldChg chg="addSp delSp modSp">
        <pc:chgData name="Kristen D'Silva" userId="a2f3e60a-62c2-43d2-a477-0a5e9e4db1b4" providerId="ADAL" clId="{F3D4CEE9-3607-4B18-8D62-DC7089C23710}" dt="2020-11-09T20:15:05.135" v="47" actId="14100"/>
        <pc:sldMkLst>
          <pc:docMk/>
          <pc:sldMk cId="2887368024" sldId="257"/>
        </pc:sldMkLst>
        <pc:spChg chg="add del mod">
          <ac:chgData name="Kristen D'Silva" userId="a2f3e60a-62c2-43d2-a477-0a5e9e4db1b4" providerId="ADAL" clId="{F3D4CEE9-3607-4B18-8D62-DC7089C23710}" dt="2020-11-09T20:14:04.534" v="41" actId="478"/>
          <ac:spMkLst>
            <pc:docMk/>
            <pc:sldMk cId="2887368024" sldId="257"/>
            <ac:spMk id="2" creationId="{5E5C3B3F-1E4E-4A7F-BBC1-DA96BD882746}"/>
          </ac:spMkLst>
        </pc:spChg>
        <pc:spChg chg="mod">
          <ac:chgData name="Kristen D'Silva" userId="a2f3e60a-62c2-43d2-a477-0a5e9e4db1b4" providerId="ADAL" clId="{F3D4CEE9-3607-4B18-8D62-DC7089C23710}" dt="2020-11-09T20:09:04.129" v="27" actId="20577"/>
          <ac:spMkLst>
            <pc:docMk/>
            <pc:sldMk cId="2887368024" sldId="257"/>
            <ac:spMk id="10" creationId="{00000000-0000-0000-0000-000000000000}"/>
          </ac:spMkLst>
        </pc:spChg>
        <pc:picChg chg="add mod">
          <ac:chgData name="Kristen D'Silva" userId="a2f3e60a-62c2-43d2-a477-0a5e9e4db1b4" providerId="ADAL" clId="{F3D4CEE9-3607-4B18-8D62-DC7089C23710}" dt="2020-11-09T20:15:05.135" v="47" actId="14100"/>
          <ac:picMkLst>
            <pc:docMk/>
            <pc:sldMk cId="2887368024" sldId="257"/>
            <ac:picMk id="6" creationId="{7DDCA060-6630-4FC4-BED7-9CE4C0F13C07}"/>
          </ac:picMkLst>
        </pc:picChg>
        <pc:picChg chg="del">
          <ac:chgData name="Kristen D'Silva" userId="a2f3e60a-62c2-43d2-a477-0a5e9e4db1b4" providerId="ADAL" clId="{F3D4CEE9-3607-4B18-8D62-DC7089C23710}" dt="2020-11-09T20:13:18.192" v="32" actId="478"/>
          <ac:picMkLst>
            <pc:docMk/>
            <pc:sldMk cId="2887368024" sldId="257"/>
            <ac:picMk id="19" creationId="{2F4F0C3F-5590-45EA-8D5B-4723E3A818D4}"/>
          </ac:picMkLst>
        </pc:picChg>
      </pc:sldChg>
      <pc:sldChg chg="modSp">
        <pc:chgData name="Kristen D'Silva" userId="a2f3e60a-62c2-43d2-a477-0a5e9e4db1b4" providerId="ADAL" clId="{F3D4CEE9-3607-4B18-8D62-DC7089C23710}" dt="2020-11-09T20:21:10.622" v="58" actId="20577"/>
        <pc:sldMkLst>
          <pc:docMk/>
          <pc:sldMk cId="3280634732" sldId="259"/>
        </pc:sldMkLst>
        <pc:spChg chg="mod">
          <ac:chgData name="Kristen D'Silva" userId="a2f3e60a-62c2-43d2-a477-0a5e9e4db1b4" providerId="ADAL" clId="{F3D4CEE9-3607-4B18-8D62-DC7089C23710}" dt="2020-11-09T20:21:10.622" v="58" actId="20577"/>
          <ac:spMkLst>
            <pc:docMk/>
            <pc:sldMk cId="3280634732" sldId="259"/>
            <ac:spMk id="5" creationId="{00000000-0000-0000-0000-000000000000}"/>
          </ac:spMkLst>
        </pc:spChg>
      </pc:sldChg>
      <pc:sldChg chg="modSp">
        <pc:chgData name="Kristen D'Silva" userId="a2f3e60a-62c2-43d2-a477-0a5e9e4db1b4" providerId="ADAL" clId="{F3D4CEE9-3607-4B18-8D62-DC7089C23710}" dt="2020-11-09T20:21:48.194" v="82" actId="20577"/>
        <pc:sldMkLst>
          <pc:docMk/>
          <pc:sldMk cId="764696652" sldId="261"/>
        </pc:sldMkLst>
        <pc:spChg chg="mod">
          <ac:chgData name="Kristen D'Silva" userId="a2f3e60a-62c2-43d2-a477-0a5e9e4db1b4" providerId="ADAL" clId="{F3D4CEE9-3607-4B18-8D62-DC7089C23710}" dt="2020-11-09T20:21:48.194" v="82" actId="20577"/>
          <ac:spMkLst>
            <pc:docMk/>
            <pc:sldMk cId="764696652" sldId="261"/>
            <ac:spMk id="4" creationId="{00000000-0000-0000-0000-000000000000}"/>
          </ac:spMkLst>
        </pc:spChg>
      </pc:sldChg>
      <pc:sldChg chg="modSp">
        <pc:chgData name="Kristen D'Silva" userId="a2f3e60a-62c2-43d2-a477-0a5e9e4db1b4" providerId="ADAL" clId="{F3D4CEE9-3607-4B18-8D62-DC7089C23710}" dt="2020-11-09T20:17:05.005" v="56" actId="20577"/>
        <pc:sldMkLst>
          <pc:docMk/>
          <pc:sldMk cId="3677565948" sldId="262"/>
        </pc:sldMkLst>
        <pc:spChg chg="mod">
          <ac:chgData name="Kristen D'Silva" userId="a2f3e60a-62c2-43d2-a477-0a5e9e4db1b4" providerId="ADAL" clId="{F3D4CEE9-3607-4B18-8D62-DC7089C23710}" dt="2020-11-09T20:17:05.005" v="56" actId="20577"/>
          <ac:spMkLst>
            <pc:docMk/>
            <pc:sldMk cId="3677565948" sldId="262"/>
            <ac:spMk id="4" creationId="{00000000-0000-0000-0000-000000000000}"/>
          </ac:spMkLst>
        </pc:spChg>
      </pc:sldChg>
      <pc:sldChg chg="modSp">
        <pc:chgData name="Kristen D'Silva" userId="a2f3e60a-62c2-43d2-a477-0a5e9e4db1b4" providerId="ADAL" clId="{F3D4CEE9-3607-4B18-8D62-DC7089C23710}" dt="2020-11-09T20:21:38.198" v="81" actId="20577"/>
        <pc:sldMkLst>
          <pc:docMk/>
          <pc:sldMk cId="2631174316" sldId="263"/>
        </pc:sldMkLst>
        <pc:spChg chg="mod">
          <ac:chgData name="Kristen D'Silva" userId="a2f3e60a-62c2-43d2-a477-0a5e9e4db1b4" providerId="ADAL" clId="{F3D4CEE9-3607-4B18-8D62-DC7089C23710}" dt="2020-11-09T20:21:38.198" v="81" actId="20577"/>
          <ac:spMkLst>
            <pc:docMk/>
            <pc:sldMk cId="2631174316" sldId="263"/>
            <ac:spMk id="12" creationId="{00000000-0000-0000-0000-000000000000}"/>
          </ac:spMkLst>
        </pc:spChg>
      </pc:sldChg>
      <pc:sldChg chg="addSp delSp modSp add del">
        <pc:chgData name="Kristen D'Silva" userId="a2f3e60a-62c2-43d2-a477-0a5e9e4db1b4" providerId="ADAL" clId="{F3D4CEE9-3607-4B18-8D62-DC7089C23710}" dt="2020-11-09T20:15:11.757" v="48" actId="2696"/>
        <pc:sldMkLst>
          <pc:docMk/>
          <pc:sldMk cId="3788104156" sldId="265"/>
        </pc:sldMkLst>
        <pc:spChg chg="del">
          <ac:chgData name="Kristen D'Silva" userId="a2f3e60a-62c2-43d2-a477-0a5e9e4db1b4" providerId="ADAL" clId="{F3D4CEE9-3607-4B18-8D62-DC7089C23710}" dt="2020-11-09T20:13:12.877" v="29"/>
          <ac:spMkLst>
            <pc:docMk/>
            <pc:sldMk cId="3788104156" sldId="265"/>
            <ac:spMk id="3" creationId="{9DD19B8E-B7D6-4AC4-8EBC-1ACCCF03EC4B}"/>
          </ac:spMkLst>
        </pc:spChg>
        <pc:picChg chg="add mod">
          <ac:chgData name="Kristen D'Silva" userId="a2f3e60a-62c2-43d2-a477-0a5e9e4db1b4" providerId="ADAL" clId="{F3D4CEE9-3607-4B18-8D62-DC7089C23710}" dt="2020-11-09T20:13:14.158" v="31" actId="962"/>
          <ac:picMkLst>
            <pc:docMk/>
            <pc:sldMk cId="3788104156" sldId="265"/>
            <ac:picMk id="5" creationId="{24BD35A4-40D9-4F18-9561-4A6BAE089A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49AF-10FA-4C0C-A4FB-CAED21024F4F}" type="datetimeFigureOut">
              <a:rPr lang="en-NZ" smtClean="0"/>
              <a:t>10/11/2020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0C632-FD7E-40C7-B097-A99A9AAC1BC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2848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C632-FD7E-40C7-B097-A99A9AAC1BCC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3276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600" b="1" dirty="0"/>
              <a:t>Why bother championing healthy food in your workplace ?</a:t>
            </a:r>
            <a:br>
              <a:rPr lang="en-NZ" b="1" dirty="0"/>
            </a:br>
            <a:r>
              <a:rPr lang="en-NZ" b="0" i="1" dirty="0"/>
              <a:t>(additional words in italics provide extra information and can be use to talk to the points in the presentation)</a:t>
            </a:r>
            <a:endParaRPr lang="en-NZ" b="1" dirty="0"/>
          </a:p>
          <a:p>
            <a:endParaRPr lang="en-N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It is a great way to </a:t>
            </a:r>
            <a:r>
              <a:rPr lang="en-NZ" b="1" dirty="0"/>
              <a:t>prioritise the health and wellbeing of staff </a:t>
            </a:r>
            <a:r>
              <a:rPr lang="en-NZ" b="0" i="1" dirty="0"/>
              <a:t>(from a health and safety perspective)</a:t>
            </a:r>
            <a:endParaRPr lang="en-NZ" b="1" dirty="0"/>
          </a:p>
          <a:p>
            <a:pPr marL="0" indent="0">
              <a:buNone/>
            </a:pPr>
            <a:endParaRPr lang="en-NZ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Healthy eating is essential for good health and wellbeing, and </a:t>
            </a:r>
            <a:r>
              <a:rPr lang="en-NZ" i="1" dirty="0"/>
              <a:t>(and there is evidence showing workplace healthy eating initiatives)</a:t>
            </a:r>
            <a:r>
              <a:rPr lang="en-NZ" dirty="0"/>
              <a:t> supports a </a:t>
            </a:r>
            <a:r>
              <a:rPr lang="en-NZ" b="1" dirty="0"/>
              <a:t>healthy, productive workforce</a:t>
            </a:r>
          </a:p>
          <a:p>
            <a:pPr marL="0" indent="0">
              <a:buNone/>
            </a:pPr>
            <a:endParaRPr lang="en-NZ" b="1" dirty="0"/>
          </a:p>
          <a:p>
            <a:r>
              <a:rPr lang="en-NZ" dirty="0"/>
              <a:t>It is a way to </a:t>
            </a:r>
            <a:r>
              <a:rPr lang="en-NZ" b="1" dirty="0"/>
              <a:t>consider environmental sustainability </a:t>
            </a:r>
            <a:r>
              <a:rPr lang="en-NZ" dirty="0"/>
              <a:t>issues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0C632-FD7E-40C7-B097-A99A9AAC1BCC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898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C632-FD7E-40C7-B097-A99A9AAC1BCC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97797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So what does that mean for your workplace?</a:t>
            </a:r>
          </a:p>
          <a:p>
            <a:endParaRPr lang="en-NZ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i="1" dirty="0"/>
              <a:t>(Using the EAGs definition of a healthy diet</a:t>
            </a:r>
            <a:r>
              <a:rPr lang="en-NZ" dirty="0"/>
              <a:t>,) you can create a healthy food and drink policy that suits your organisation</a:t>
            </a:r>
          </a:p>
          <a:p>
            <a:pPr marL="0" indent="0">
              <a:buNone/>
            </a:pPr>
            <a:endParaRPr lang="en-N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i="1" dirty="0"/>
              <a:t>(As part of creating a policy) </a:t>
            </a:r>
            <a:r>
              <a:rPr lang="en-NZ" dirty="0"/>
              <a:t>you, as an organisation can decide what is in or out of scope.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 </a:t>
            </a:r>
            <a:r>
              <a:rPr lang="en-NZ" i="1" dirty="0"/>
              <a:t>(The next couple of pages has suggestions on what could be in and what could be out for you to consider…)</a:t>
            </a:r>
          </a:p>
          <a:p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0C632-FD7E-40C7-B097-A99A9AAC1BCC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5386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What is ‘in-scope’?</a:t>
            </a:r>
          </a:p>
          <a:p>
            <a:endParaRPr lang="en-NZ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All food and drink provided or paid for by the organisation</a:t>
            </a:r>
          </a:p>
          <a:p>
            <a:pPr lvl="1"/>
            <a:r>
              <a:rPr lang="en-NZ" i="1" dirty="0"/>
              <a:t>(including:</a:t>
            </a:r>
          </a:p>
          <a:p>
            <a:pPr lvl="1"/>
            <a:r>
              <a:rPr lang="en-NZ" i="1" dirty="0"/>
              <a:t>-on site at any of the offices</a:t>
            </a:r>
          </a:p>
          <a:p>
            <a:pPr lvl="1"/>
            <a:r>
              <a:rPr lang="en-NZ" i="1" dirty="0"/>
              <a:t>- off site when a function is arranged</a:t>
            </a:r>
            <a:r>
              <a:rPr lang="en-NZ" i="1" baseline="0" dirty="0"/>
              <a:t> or </a:t>
            </a:r>
            <a:r>
              <a:rPr lang="en-NZ" i="1" dirty="0"/>
              <a:t>hosted for staff or visitors)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NZ" dirty="0"/>
              <a:t>Gifts, rewards and incentives paid for by the organisation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NZ" dirty="0"/>
              <a:t>Fundraisers for charity or other </a:t>
            </a:r>
            <a:r>
              <a:rPr lang="en-NZ" i="1" dirty="0"/>
              <a:t>(where food and drinks are sold or intended for consumption, that have some connection with the organisation)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NZ" dirty="0"/>
              <a:t>Promotion and support of breastfeeding in the workplace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0C632-FD7E-40C7-B097-A99A9AAC1BCC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9266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>
                <a:solidFill>
                  <a:srgbClr val="000000"/>
                </a:solidFill>
              </a:rPr>
              <a:t>How do we create change in our workplace?</a:t>
            </a:r>
          </a:p>
          <a:p>
            <a:endParaRPr lang="en-NZ" b="1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rgbClr val="000000"/>
                </a:solidFill>
              </a:rPr>
              <a:t>The Healthy Food and Drink Guidance for Organisations is a framework </a:t>
            </a:r>
            <a:r>
              <a:rPr lang="en-NZ" sz="1200" i="1" dirty="0">
                <a:solidFill>
                  <a:srgbClr val="000000"/>
                </a:solidFill>
              </a:rPr>
              <a:t>(especially designed) </a:t>
            </a:r>
            <a:r>
              <a:rPr lang="en-NZ" sz="1200" dirty="0">
                <a:solidFill>
                  <a:srgbClr val="000000"/>
                </a:solidFill>
              </a:rPr>
              <a:t>for workplaces to create a healthy food environment for their staff and visitors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i="1" dirty="0">
                <a:solidFill>
                  <a:srgbClr val="000000"/>
                </a:solidFill>
              </a:rPr>
              <a:t>(Based on the EAGs</a:t>
            </a:r>
            <a:r>
              <a:rPr lang="en-NZ" sz="1200" dirty="0">
                <a:solidFill>
                  <a:srgbClr val="000000"/>
                </a:solidFill>
              </a:rPr>
              <a:t>,) the Guidance contains lots of ideas for staff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sz="1200" dirty="0">
                <a:solidFill>
                  <a:srgbClr val="000000"/>
                </a:solidFill>
              </a:rPr>
              <a:t>There is also an online toolbox of resources that show you practical ways of putting the Guidance into action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0C632-FD7E-40C7-B097-A99A9AAC1BCC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84327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Change to heading suggested to keep to</a:t>
            </a:r>
            <a:r>
              <a:rPr lang="en-NZ" baseline="0" dirty="0"/>
              <a:t> the approach of the previous slides of asking from the perspective of the organisation.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C632-FD7E-40C7-B097-A99A9AAC1BCC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7702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66684-D638-4741-AD74-250211ABCE5C}" type="datetimeFigureOut">
              <a:rPr lang="en-NZ" smtClean="0"/>
              <a:t>10/11/2020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5C28F7-D096-4A38-90E4-B1101F65EFC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895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66684-D638-4741-AD74-250211ABCE5C}" type="datetimeFigureOut">
              <a:rPr lang="en-NZ" smtClean="0"/>
              <a:t>10/11/2020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5C28F7-D096-4A38-90E4-B1101F65EFC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5071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66684-D638-4741-AD74-250211ABCE5C}" type="datetimeFigureOut">
              <a:rPr lang="en-NZ" smtClean="0"/>
              <a:t>10/11/2020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5C28F7-D096-4A38-90E4-B1101F65EFC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1905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66684-D638-4741-AD74-250211ABCE5C}" type="datetimeFigureOut">
              <a:rPr lang="en-NZ" smtClean="0"/>
              <a:t>10/11/2020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5C28F7-D096-4A38-90E4-B1101F65EFC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7235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66684-D638-4741-AD74-250211ABCE5C}" type="datetimeFigureOut">
              <a:rPr lang="en-NZ" smtClean="0"/>
              <a:t>10/11/2020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5C28F7-D096-4A38-90E4-B1101F65EFC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3649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66684-D638-4741-AD74-250211ABCE5C}" type="datetimeFigureOut">
              <a:rPr lang="en-NZ" smtClean="0"/>
              <a:t>10/11/2020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5C28F7-D096-4A38-90E4-B1101F65EFC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6435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66684-D638-4741-AD74-250211ABCE5C}" type="datetimeFigureOut">
              <a:rPr lang="en-NZ" smtClean="0"/>
              <a:t>10/11/2020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5C28F7-D096-4A38-90E4-B1101F65EFC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914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66684-D638-4741-AD74-250211ABCE5C}" type="datetimeFigureOut">
              <a:rPr lang="en-NZ" smtClean="0"/>
              <a:t>10/11/2020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5C28F7-D096-4A38-90E4-B1101F65EFC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9782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66684-D638-4741-AD74-250211ABCE5C}" type="datetimeFigureOut">
              <a:rPr lang="en-NZ" smtClean="0"/>
              <a:t>10/11/2020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5C28F7-D096-4A38-90E4-B1101F65EFC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846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66684-D638-4741-AD74-250211ABCE5C}" type="datetimeFigureOut">
              <a:rPr lang="en-NZ" smtClean="0"/>
              <a:t>10/11/2020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5C28F7-D096-4A38-90E4-B1101F65EFC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3241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66684-D638-4741-AD74-250211ABCE5C}" type="datetimeFigureOut">
              <a:rPr lang="en-NZ" smtClean="0"/>
              <a:t>10/11/2020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5C28F7-D096-4A38-90E4-B1101F65EFC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9841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47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70" y="466271"/>
            <a:ext cx="11254015" cy="5931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57" y="709907"/>
            <a:ext cx="6465287" cy="1516014"/>
          </a:xfrm>
        </p:spPr>
        <p:txBody>
          <a:bodyPr wrap="square" lIns="0" tIns="0" rIns="0" bIns="0" anchor="t" anchorCtr="0">
            <a:normAutofit/>
          </a:bodyPr>
          <a:lstStyle/>
          <a:p>
            <a:pPr algn="l"/>
            <a:r>
              <a:rPr lang="en-NZ" sz="5400" b="1" dirty="0">
                <a:solidFill>
                  <a:srgbClr val="005097"/>
                </a:solidFill>
                <a:latin typeface="Georgia"/>
                <a:cs typeface="Georgia"/>
              </a:rPr>
              <a:t>Healthy food </a:t>
            </a:r>
            <a:br>
              <a:rPr lang="en-NZ" sz="5400" b="1" dirty="0">
                <a:solidFill>
                  <a:srgbClr val="005097"/>
                </a:solidFill>
                <a:latin typeface="Georgia"/>
                <a:cs typeface="Georgia"/>
              </a:rPr>
            </a:br>
            <a:r>
              <a:rPr lang="en-NZ" sz="5400" b="1" dirty="0">
                <a:solidFill>
                  <a:srgbClr val="005097"/>
                </a:solidFill>
                <a:latin typeface="Georgia"/>
                <a:cs typeface="Georgia"/>
              </a:rPr>
              <a:t>in the workplace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504" y="2287894"/>
            <a:ext cx="7417634" cy="602551"/>
          </a:xfrm>
        </p:spPr>
        <p:txBody>
          <a:bodyPr lIns="0" tIns="0" bIns="0">
            <a:noAutofit/>
          </a:bodyPr>
          <a:lstStyle/>
          <a:p>
            <a:pPr algn="l"/>
            <a:r>
              <a:rPr lang="en-NZ" sz="2700" dirty="0">
                <a:solidFill>
                  <a:srgbClr val="005097"/>
                </a:solidFill>
                <a:latin typeface="Arial"/>
                <a:cs typeface="Arial"/>
              </a:rPr>
              <a:t>Addressing the ‘why, what and how’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69900" y="483840"/>
            <a:ext cx="11253426" cy="0"/>
          </a:xfrm>
          <a:prstGeom prst="line">
            <a:avLst/>
          </a:prstGeom>
          <a:ln w="38100">
            <a:solidFill>
              <a:srgbClr val="0050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hutterstock_162740799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-16676"/>
          <a:stretch/>
        </p:blipFill>
        <p:spPr>
          <a:xfrm>
            <a:off x="468200" y="3378201"/>
            <a:ext cx="4533900" cy="3022600"/>
          </a:xfrm>
          <a:prstGeom prst="rect">
            <a:avLst/>
          </a:prstGeom>
        </p:spPr>
      </p:pic>
      <p:pic>
        <p:nvPicPr>
          <p:cNvPr id="16" name="Picture 15" descr="iStock-116495081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" b="3434"/>
          <a:stretch/>
        </p:blipFill>
        <p:spPr>
          <a:xfrm>
            <a:off x="7968137" y="3378199"/>
            <a:ext cx="3741261" cy="3031067"/>
          </a:xfrm>
          <a:prstGeom prst="rect">
            <a:avLst/>
          </a:prstGeom>
        </p:spPr>
      </p:pic>
      <p:pic>
        <p:nvPicPr>
          <p:cNvPr id="17" name="Picture 16" descr="iStock-160059954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005"/>
          <a:stretch/>
        </p:blipFill>
        <p:spPr>
          <a:xfrm>
            <a:off x="4241802" y="3378200"/>
            <a:ext cx="3776400" cy="30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0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772" y="2378985"/>
            <a:ext cx="7834085" cy="3871229"/>
          </a:xfrm>
        </p:spPr>
        <p:txBody>
          <a:bodyPr bIns="0">
            <a:normAutofit/>
          </a:bodyPr>
          <a:lstStyle/>
          <a:p>
            <a:pPr marL="444500" indent="-44450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it is a great way to prioritise the health </a:t>
            </a:r>
            <a:br>
              <a:rPr lang="en-NZ" sz="2700" dirty="0">
                <a:latin typeface="Arial"/>
                <a:cs typeface="Arial"/>
              </a:rPr>
            </a:br>
            <a:r>
              <a:rPr lang="en-NZ" sz="2700" dirty="0">
                <a:latin typeface="Arial"/>
                <a:cs typeface="Arial"/>
              </a:rPr>
              <a:t>and wellbeing of staff</a:t>
            </a:r>
          </a:p>
          <a:p>
            <a:pPr marL="444500" indent="-44450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healthy eating is essential for good health </a:t>
            </a:r>
            <a:br>
              <a:rPr lang="en-NZ" sz="2700" dirty="0">
                <a:latin typeface="Arial"/>
                <a:cs typeface="Arial"/>
              </a:rPr>
            </a:br>
            <a:r>
              <a:rPr lang="en-NZ" sz="2700" dirty="0">
                <a:latin typeface="Arial"/>
                <a:cs typeface="Arial"/>
              </a:rPr>
              <a:t>and supports a healthy, productive workforce</a:t>
            </a:r>
          </a:p>
          <a:p>
            <a:pPr marL="444500" indent="-44450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employees who believe their employer cares about their wellbeing are more engaged at work than others.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1657" y="709907"/>
            <a:ext cx="9918200" cy="15160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300" b="1" dirty="0">
                <a:solidFill>
                  <a:srgbClr val="005097"/>
                </a:solidFill>
                <a:latin typeface="Georgia"/>
                <a:cs typeface="Georgia"/>
              </a:rPr>
              <a:t>Why champion healthy food in our workplace?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9900" y="483840"/>
            <a:ext cx="11253426" cy="0"/>
          </a:xfrm>
          <a:prstGeom prst="line">
            <a:avLst/>
          </a:prstGeom>
          <a:ln w="38100">
            <a:solidFill>
              <a:srgbClr val="0050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Stock-5773276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4" y="2464476"/>
            <a:ext cx="2627706" cy="39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1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656772" y="2378985"/>
            <a:ext cx="7834085" cy="3871229"/>
          </a:xfrm>
          <a:prstGeom prst="rect">
            <a:avLst/>
          </a:prstGeom>
        </p:spPr>
        <p:txBody>
          <a:bodyPr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many people have views on nutrition and healthy </a:t>
            </a:r>
            <a:br>
              <a:rPr lang="en-NZ" sz="2700" dirty="0">
                <a:latin typeface="Arial"/>
                <a:cs typeface="Arial"/>
              </a:rPr>
            </a:br>
            <a:r>
              <a:rPr lang="en-NZ" sz="2700" dirty="0">
                <a:latin typeface="Arial"/>
                <a:cs typeface="Arial"/>
              </a:rPr>
              <a:t>eating.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 in New Zealand the ‘go-to’ source, based </a:t>
            </a:r>
            <a:br>
              <a:rPr lang="en-NZ" sz="2700" dirty="0">
                <a:latin typeface="Arial"/>
                <a:cs typeface="Arial"/>
              </a:rPr>
            </a:br>
            <a:r>
              <a:rPr lang="en-NZ" sz="2700" dirty="0">
                <a:latin typeface="Arial"/>
                <a:cs typeface="Arial"/>
              </a:rPr>
              <a:t>on current evidence, is the Ministry of Health’s </a:t>
            </a:r>
            <a:r>
              <a:rPr lang="en-NZ" sz="2700" i="1" dirty="0">
                <a:latin typeface="Arial"/>
                <a:cs typeface="Arial"/>
              </a:rPr>
              <a:t>Eating and Activity Guidelines for </a:t>
            </a:r>
            <a:br>
              <a:rPr lang="en-NZ" sz="2700" i="1" dirty="0">
                <a:latin typeface="Arial"/>
                <a:cs typeface="Arial"/>
              </a:rPr>
            </a:br>
            <a:r>
              <a:rPr lang="en-NZ" sz="2700" i="1" dirty="0">
                <a:latin typeface="Arial"/>
                <a:cs typeface="Arial"/>
              </a:rPr>
              <a:t>New Zealand Adults.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1657" y="709907"/>
            <a:ext cx="9918200" cy="15160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300" b="1" dirty="0">
                <a:solidFill>
                  <a:srgbClr val="005097"/>
                </a:solidFill>
                <a:latin typeface="Georgia"/>
                <a:cs typeface="Georgia"/>
              </a:rPr>
              <a:t>What is healthy food?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9900" y="483840"/>
            <a:ext cx="11253426" cy="0"/>
          </a:xfrm>
          <a:prstGeom prst="line">
            <a:avLst/>
          </a:prstGeom>
          <a:ln w="38100">
            <a:solidFill>
              <a:srgbClr val="0050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DDCA060-6630-4FC4-BED7-9CE4C0F13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56" y="1467913"/>
            <a:ext cx="3109399" cy="436242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736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56772" y="2378985"/>
            <a:ext cx="7834085" cy="3871229"/>
          </a:xfrm>
          <a:prstGeom prst="rect">
            <a:avLst/>
          </a:prstGeom>
        </p:spPr>
        <p:txBody>
          <a:bodyPr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a healthy food environment supports and promotes healthy food choices</a:t>
            </a:r>
          </a:p>
          <a:p>
            <a:pPr marL="444500" indent="-44450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this means making healthy food available, accessible and affordable</a:t>
            </a:r>
          </a:p>
          <a:p>
            <a:pPr marL="444500" indent="-44450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a healthy food environment makes healthy food the easy choice.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1656" y="709907"/>
            <a:ext cx="10988629" cy="15160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300" b="1" dirty="0">
                <a:solidFill>
                  <a:srgbClr val="005097"/>
                </a:solidFill>
                <a:latin typeface="Georgia"/>
                <a:cs typeface="Georgia"/>
              </a:rPr>
              <a:t>What is a healthy food environment?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9900" y="483840"/>
            <a:ext cx="11253426" cy="0"/>
          </a:xfrm>
          <a:prstGeom prst="line">
            <a:avLst/>
          </a:prstGeom>
          <a:ln w="38100">
            <a:solidFill>
              <a:srgbClr val="0050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hutterstock_32398676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2459041"/>
            <a:ext cx="2773566" cy="393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6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31657" y="2451987"/>
            <a:ext cx="6564084" cy="3871229"/>
          </a:xfrm>
          <a:prstGeom prst="rect">
            <a:avLst/>
          </a:prstGeom>
        </p:spPr>
        <p:txBody>
          <a:bodyPr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develop a healthy food and drink policy for our organisation</a:t>
            </a:r>
          </a:p>
          <a:p>
            <a:pPr marL="444500" indent="-44450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develop an implementation plan with staff input (</a:t>
            </a:r>
            <a:r>
              <a:rPr lang="en-NZ" sz="2700" dirty="0" err="1">
                <a:latin typeface="Arial"/>
                <a:cs typeface="Arial"/>
              </a:rPr>
              <a:t>eg</a:t>
            </a:r>
            <a:r>
              <a:rPr lang="en-NZ" sz="2700" dirty="0">
                <a:latin typeface="Arial"/>
                <a:cs typeface="Arial"/>
              </a:rPr>
              <a:t>, set up a working group).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1657" y="709907"/>
            <a:ext cx="9918200" cy="15160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300" b="1" dirty="0">
                <a:solidFill>
                  <a:srgbClr val="005097"/>
                </a:solidFill>
                <a:latin typeface="Georgia"/>
                <a:cs typeface="Georgia"/>
              </a:rPr>
              <a:t>What can we do in our workplace?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9900" y="483840"/>
            <a:ext cx="11253426" cy="0"/>
          </a:xfrm>
          <a:prstGeom prst="line">
            <a:avLst/>
          </a:prstGeom>
          <a:ln w="38100">
            <a:solidFill>
              <a:srgbClr val="0050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hutterstock_72110101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1" t="18202" r="29687" b="-18202"/>
          <a:stretch/>
        </p:blipFill>
        <p:spPr>
          <a:xfrm>
            <a:off x="7580734" y="2491200"/>
            <a:ext cx="4154400" cy="47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7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56772" y="2378985"/>
            <a:ext cx="7834085" cy="3871229"/>
          </a:xfrm>
          <a:prstGeom prst="rect">
            <a:avLst/>
          </a:prstGeom>
        </p:spPr>
        <p:txBody>
          <a:bodyPr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all food and drink provided or funded</a:t>
            </a:r>
            <a:br>
              <a:rPr lang="en-NZ" sz="2700" dirty="0">
                <a:latin typeface="Arial"/>
                <a:cs typeface="Arial"/>
              </a:rPr>
            </a:br>
            <a:r>
              <a:rPr lang="en-NZ" sz="2700" dirty="0">
                <a:latin typeface="Arial"/>
                <a:cs typeface="Arial"/>
              </a:rPr>
              <a:t>by the organisation</a:t>
            </a:r>
          </a:p>
          <a:p>
            <a:pPr marL="444500" indent="-44450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gifts, rewards and incentives funded</a:t>
            </a:r>
            <a:br>
              <a:rPr lang="en-NZ" sz="2700" dirty="0">
                <a:latin typeface="Arial"/>
                <a:cs typeface="Arial"/>
              </a:rPr>
            </a:br>
            <a:r>
              <a:rPr lang="en-NZ" sz="2700" dirty="0">
                <a:latin typeface="Arial"/>
                <a:cs typeface="Arial"/>
              </a:rPr>
              <a:t>by the organisation</a:t>
            </a:r>
          </a:p>
          <a:p>
            <a:pPr marL="444500" indent="-44450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fundraisers for charity or other</a:t>
            </a:r>
          </a:p>
          <a:p>
            <a:pPr marL="444500" indent="-44450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promotion and support of breastfeeding </a:t>
            </a:r>
            <a:br>
              <a:rPr lang="en-NZ" sz="2700" dirty="0">
                <a:latin typeface="Arial"/>
                <a:cs typeface="Arial"/>
              </a:rPr>
            </a:br>
            <a:r>
              <a:rPr lang="en-NZ" sz="2700" dirty="0">
                <a:latin typeface="Arial"/>
                <a:cs typeface="Arial"/>
              </a:rPr>
              <a:t>in the workplace.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1657" y="709907"/>
            <a:ext cx="9918200" cy="15160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300" b="1" dirty="0">
                <a:solidFill>
                  <a:srgbClr val="005097"/>
                </a:solidFill>
                <a:latin typeface="Georgia"/>
                <a:cs typeface="Georgia"/>
              </a:rPr>
              <a:t>What is ‘in scope’?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69900" y="483840"/>
            <a:ext cx="11253426" cy="0"/>
          </a:xfrm>
          <a:prstGeom prst="line">
            <a:avLst/>
          </a:prstGeom>
          <a:ln w="38100">
            <a:solidFill>
              <a:srgbClr val="0050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Stock-62750318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7" r="15258"/>
          <a:stretch/>
        </p:blipFill>
        <p:spPr>
          <a:xfrm>
            <a:off x="8156600" y="2480199"/>
            <a:ext cx="3571200" cy="3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7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772" y="2378985"/>
            <a:ext cx="7834085" cy="3871229"/>
          </a:xfrm>
          <a:prstGeom prst="rect">
            <a:avLst/>
          </a:prstGeom>
        </p:spPr>
        <p:txBody>
          <a:bodyPr bIns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>
              <a:lnSpc>
                <a:spcPts val="3000"/>
              </a:lnSpc>
              <a:spcBef>
                <a:spcPts val="0"/>
              </a:spcBef>
              <a:spcAft>
                <a:spcPts val="1300"/>
              </a:spcAft>
            </a:pPr>
            <a:r>
              <a:rPr lang="en-NZ" sz="2700" dirty="0">
                <a:latin typeface="Arial"/>
                <a:cs typeface="Arial"/>
              </a:rPr>
              <a:t>food and drink staff bring to work for their own consumption</a:t>
            </a:r>
          </a:p>
          <a:p>
            <a:pPr marL="444500" indent="-444500">
              <a:lnSpc>
                <a:spcPts val="3000"/>
              </a:lnSpc>
              <a:spcBef>
                <a:spcPts val="0"/>
              </a:spcBef>
              <a:spcAft>
                <a:spcPts val="1300"/>
              </a:spcAft>
            </a:pPr>
            <a:r>
              <a:rPr lang="en-NZ" sz="2700" dirty="0">
                <a:latin typeface="Arial"/>
                <a:cs typeface="Arial"/>
              </a:rPr>
              <a:t>gifts, rewards and incentives that are self-funded</a:t>
            </a:r>
          </a:p>
          <a:p>
            <a:pPr marL="444500" indent="-444500">
              <a:lnSpc>
                <a:spcPts val="3000"/>
              </a:lnSpc>
              <a:spcBef>
                <a:spcPts val="0"/>
              </a:spcBef>
              <a:spcAft>
                <a:spcPts val="1300"/>
              </a:spcAft>
            </a:pPr>
            <a:r>
              <a:rPr lang="en-NZ" sz="2700" dirty="0">
                <a:latin typeface="Arial"/>
                <a:cs typeface="Arial"/>
              </a:rPr>
              <a:t>self-catered meals that staff share – eg, birthday celebrations, self-funded off-site Christmas parties</a:t>
            </a:r>
          </a:p>
          <a:p>
            <a:pPr marL="444500" indent="-444500">
              <a:lnSpc>
                <a:spcPts val="3000"/>
              </a:lnSpc>
              <a:spcBef>
                <a:spcPts val="0"/>
              </a:spcBef>
              <a:spcAft>
                <a:spcPts val="1300"/>
              </a:spcAft>
            </a:pPr>
            <a:r>
              <a:rPr lang="en-NZ" sz="2700" dirty="0">
                <a:latin typeface="Arial"/>
                <a:cs typeface="Arial"/>
              </a:rPr>
              <a:t>gifts to staff from clients or customers</a:t>
            </a:r>
          </a:p>
          <a:p>
            <a:pPr marL="444500" indent="-444500">
              <a:lnSpc>
                <a:spcPts val="3000"/>
              </a:lnSpc>
              <a:spcBef>
                <a:spcPts val="0"/>
              </a:spcBef>
              <a:spcAft>
                <a:spcPts val="1300"/>
              </a:spcAft>
            </a:pPr>
            <a:r>
              <a:rPr lang="en-NZ" sz="2700" dirty="0">
                <a:latin typeface="Arial"/>
                <a:cs typeface="Arial"/>
              </a:rPr>
              <a:t>alcohol recommendations – refer to organisations alcohol policy.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1657" y="709907"/>
            <a:ext cx="9918200" cy="15160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300" b="1" dirty="0">
                <a:solidFill>
                  <a:srgbClr val="005097"/>
                </a:solidFill>
                <a:latin typeface="Georgia"/>
                <a:cs typeface="Georgia"/>
              </a:rPr>
              <a:t>What’s ‘out of scope’?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9900" y="483840"/>
            <a:ext cx="11253426" cy="0"/>
          </a:xfrm>
          <a:prstGeom prst="line">
            <a:avLst/>
          </a:prstGeom>
          <a:ln w="38100">
            <a:solidFill>
              <a:srgbClr val="0050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Stock-64344019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r="35315"/>
          <a:stretch/>
        </p:blipFill>
        <p:spPr>
          <a:xfrm>
            <a:off x="9111236" y="2495831"/>
            <a:ext cx="2581200" cy="38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3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F&amp;D guidance for organisations_d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33" y="2485571"/>
            <a:ext cx="2762853" cy="3909786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56772" y="2378985"/>
            <a:ext cx="7834085" cy="3871229"/>
          </a:xfrm>
          <a:prstGeom prst="rect">
            <a:avLst/>
          </a:prstGeom>
        </p:spPr>
        <p:txBody>
          <a:bodyPr bIns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NZ" sz="2700" i="1" dirty="0">
                <a:latin typeface="Arial"/>
                <a:cs typeface="Arial"/>
              </a:rPr>
              <a:t>The Healthy Food and Drink Guidance for Organisations</a:t>
            </a:r>
            <a:r>
              <a:rPr lang="en-NZ" sz="2700" dirty="0">
                <a:latin typeface="Arial"/>
                <a:cs typeface="Arial"/>
              </a:rPr>
              <a:t>:</a:t>
            </a:r>
          </a:p>
          <a:p>
            <a:pPr marL="444500" indent="-44450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is a framework for workplaces to create a healthy food environment for their staff and visitors</a:t>
            </a:r>
          </a:p>
          <a:p>
            <a:pPr marL="444500" indent="-44450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is based on the Ministry of Health's </a:t>
            </a:r>
            <a:r>
              <a:rPr lang="en-NZ" sz="2700" i="1" dirty="0">
                <a:latin typeface="Arial"/>
                <a:cs typeface="Arial"/>
              </a:rPr>
              <a:t>Eating and Activity Guidelines for New Zealand Adults</a:t>
            </a:r>
          </a:p>
          <a:p>
            <a:pPr marL="444500" indent="-44450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</a:pPr>
            <a:r>
              <a:rPr lang="en-NZ" sz="2700" dirty="0">
                <a:latin typeface="Arial"/>
                <a:cs typeface="Arial"/>
              </a:rPr>
              <a:t>links to a Toolbox of resources with practical ideas to implement the Guidance.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31657" y="709907"/>
            <a:ext cx="9918200" cy="15160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300" b="1" dirty="0">
                <a:solidFill>
                  <a:srgbClr val="005097"/>
                </a:solidFill>
                <a:latin typeface="Georgia"/>
                <a:cs typeface="Georgia"/>
              </a:rPr>
              <a:t>How do we create a healthy food and drink environment? </a:t>
            </a:r>
            <a:endParaRPr lang="en-NZ" sz="4300" b="1" strike="sngStrike" dirty="0">
              <a:solidFill>
                <a:srgbClr val="005097"/>
              </a:solidFill>
              <a:latin typeface="Georgia"/>
              <a:cs typeface="Georgi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9900" y="483840"/>
            <a:ext cx="11253426" cy="0"/>
          </a:xfrm>
          <a:prstGeom prst="line">
            <a:avLst/>
          </a:prstGeom>
          <a:ln w="38100">
            <a:solidFill>
              <a:srgbClr val="0050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17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56772" y="2378985"/>
            <a:ext cx="5847441" cy="3871229"/>
          </a:xfrm>
          <a:prstGeom prst="rect">
            <a:avLst/>
          </a:prstGeom>
        </p:spPr>
        <p:txBody>
          <a:bodyPr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NZ" sz="2700" dirty="0">
                <a:latin typeface="Arial"/>
                <a:cs typeface="Arial"/>
              </a:rPr>
              <a:t>Yes! 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NZ" sz="2700" dirty="0">
                <a:latin typeface="Arial"/>
                <a:cs typeface="Arial"/>
              </a:rPr>
              <a:t>The Heart Foundation can provide support for organisations. 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NZ" sz="2700" dirty="0">
                <a:latin typeface="Arial"/>
                <a:cs typeface="Arial"/>
              </a:rPr>
              <a:t>See </a:t>
            </a:r>
            <a:r>
              <a:rPr lang="en-NZ" sz="2700" i="1" dirty="0">
                <a:latin typeface="Arial"/>
                <a:cs typeface="Arial"/>
              </a:rPr>
              <a:t>Healthy Food and Drink Guidance for Organisations</a:t>
            </a:r>
            <a:r>
              <a:rPr lang="en-NZ" sz="2700" dirty="0">
                <a:latin typeface="Arial"/>
                <a:cs typeface="Arial"/>
              </a:rPr>
              <a:t> </a:t>
            </a:r>
            <a:r>
              <a:rPr lang="en-NZ" sz="2700">
                <a:latin typeface="Arial"/>
                <a:cs typeface="Arial"/>
              </a:rPr>
              <a:t>for details.</a:t>
            </a:r>
            <a:endParaRPr lang="en-NZ" sz="2700" dirty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1656" y="709907"/>
            <a:ext cx="10988629" cy="15160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300" b="1" dirty="0">
                <a:solidFill>
                  <a:srgbClr val="005097"/>
                </a:solidFill>
                <a:latin typeface="Georgia"/>
                <a:cs typeface="Georgia"/>
              </a:rPr>
              <a:t>Can we get more support?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9900" y="483840"/>
            <a:ext cx="11253426" cy="0"/>
          </a:xfrm>
          <a:prstGeom prst="line">
            <a:avLst/>
          </a:prstGeom>
          <a:ln w="38100">
            <a:solidFill>
              <a:srgbClr val="0050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hutterstock_62743847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r="11070"/>
          <a:stretch/>
        </p:blipFill>
        <p:spPr>
          <a:xfrm>
            <a:off x="7182066" y="2472267"/>
            <a:ext cx="4521600" cy="39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96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A77D7CF804044887C9E6FB5E413B1" ma:contentTypeVersion="8" ma:contentTypeDescription="Create a new document." ma:contentTypeScope="" ma:versionID="d5dc6d70188b8f004f9014be8e325b68">
  <xsd:schema xmlns:xsd="http://www.w3.org/2001/XMLSchema" xmlns:xs="http://www.w3.org/2001/XMLSchema" xmlns:p="http://schemas.microsoft.com/office/2006/metadata/properties" xmlns:ns3="912cedb3-7f04-47c0-a283-ea387d34e08f" targetNamespace="http://schemas.microsoft.com/office/2006/metadata/properties" ma:root="true" ma:fieldsID="06e5df701789d37b3babc604610d96fe" ns3:_="">
    <xsd:import namespace="912cedb3-7f04-47c0-a283-ea387d34e0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cedb3-7f04-47c0-a283-ea387d34e0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62DDCE-0A7A-4C24-A967-33DAB60366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2cedb3-7f04-47c0-a283-ea387d34e0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0DB679-997B-4AA0-9C2E-F9DE5628244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0AEB8A-3C4B-4A7E-B890-7EA3BB80E3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4059</TotalTime>
  <Words>731</Words>
  <Application>Microsoft Office PowerPoint</Application>
  <PresentationFormat>Widescreen</PresentationFormat>
  <Paragraphs>72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Office Theme</vt:lpstr>
      <vt:lpstr>Healthy food  in the workplace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food in the workplace</dc:title>
  <dc:creator>Ministry of Health</dc:creator>
  <cp:lastModifiedBy>Kristen D'Silva</cp:lastModifiedBy>
  <cp:revision>78</cp:revision>
  <dcterms:created xsi:type="dcterms:W3CDTF">2019-11-28T02:40:01Z</dcterms:created>
  <dcterms:modified xsi:type="dcterms:W3CDTF">2020-11-09T20:21:55Z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0x0101003ABA77D7CF804044887C9E6FB5E413B1</vt:lpwstr>
  </property>
</Properties>
</file>