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8"/>
  </p:notesMasterIdLst>
  <p:handoutMasterIdLst>
    <p:handoutMasterId r:id="rId39"/>
  </p:handoutMasterIdLst>
  <p:sldIdLst>
    <p:sldId id="1059" r:id="rId5"/>
    <p:sldId id="1060" r:id="rId6"/>
    <p:sldId id="1127" r:id="rId7"/>
    <p:sldId id="1062" r:id="rId8"/>
    <p:sldId id="1061" r:id="rId9"/>
    <p:sldId id="1058" r:id="rId10"/>
    <p:sldId id="1063" r:id="rId11"/>
    <p:sldId id="1129" r:id="rId12"/>
    <p:sldId id="1133" r:id="rId13"/>
    <p:sldId id="1128" r:id="rId14"/>
    <p:sldId id="1130" r:id="rId15"/>
    <p:sldId id="1111" r:id="rId16"/>
    <p:sldId id="1146" r:id="rId17"/>
    <p:sldId id="1134" r:id="rId18"/>
    <p:sldId id="1136" r:id="rId19"/>
    <p:sldId id="1135" r:id="rId20"/>
    <p:sldId id="1137" r:id="rId21"/>
    <p:sldId id="1154" r:id="rId22"/>
    <p:sldId id="1139" r:id="rId23"/>
    <p:sldId id="1156" r:id="rId24"/>
    <p:sldId id="1140" r:id="rId25"/>
    <p:sldId id="1158" r:id="rId26"/>
    <p:sldId id="1141" r:id="rId27"/>
    <p:sldId id="1160" r:id="rId28"/>
    <p:sldId id="1142" r:id="rId29"/>
    <p:sldId id="1162" r:id="rId30"/>
    <p:sldId id="1144" r:id="rId31"/>
    <p:sldId id="1151" r:id="rId32"/>
    <p:sldId id="1153" r:id="rId33"/>
    <p:sldId id="1152" r:id="rId34"/>
    <p:sldId id="1085" r:id="rId35"/>
    <p:sldId id="1096" r:id="rId36"/>
    <p:sldId id="1084" r:id="rId37"/>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29"/>
            <p14:sldId id="1133"/>
            <p14:sldId id="1128"/>
            <p14:sldId id="1130"/>
            <p14:sldId id="1111"/>
            <p14:sldId id="1146"/>
            <p14:sldId id="1134"/>
            <p14:sldId id="1136"/>
            <p14:sldId id="1135"/>
            <p14:sldId id="1137"/>
            <p14:sldId id="1154"/>
            <p14:sldId id="1139"/>
            <p14:sldId id="1156"/>
            <p14:sldId id="1140"/>
            <p14:sldId id="1158"/>
            <p14:sldId id="1141"/>
            <p14:sldId id="1160"/>
            <p14:sldId id="1142"/>
            <p14:sldId id="1162"/>
            <p14:sldId id="1144"/>
            <p14:sldId id="1151"/>
            <p14:sldId id="1153"/>
            <p14:sldId id="1152"/>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F"/>
    <a:srgbClr val="415587"/>
    <a:srgbClr val="384973"/>
    <a:srgbClr val="FFF0C1"/>
    <a:srgbClr val="C6CFE4"/>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8A96A1-A0B3-484D-88C0-7A9C43963D05}" v="56" dt="2021-11-09T21:43:31.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56874" autoAdjust="0"/>
  </p:normalViewPr>
  <p:slideViewPr>
    <p:cSldViewPr snapToGrid="0">
      <p:cViewPr varScale="1">
        <p:scale>
          <a:sx n="38" d="100"/>
          <a:sy n="38" d="100"/>
        </p:scale>
        <p:origin x="1776" y="32"/>
      </p:cViewPr>
      <p:guideLst/>
    </p:cSldViewPr>
  </p:slideViewPr>
  <p:notesTextViewPr>
    <p:cViewPr>
      <p:scale>
        <a:sx n="1" d="1"/>
        <a:sy n="1" d="1"/>
      </p:scale>
      <p:origin x="0" y="0"/>
    </p:cViewPr>
  </p:notesTextViewPr>
  <p:sorterViewPr>
    <p:cViewPr>
      <p:scale>
        <a:sx n="100" d="100"/>
        <a:sy n="100" d="100"/>
      </p:scale>
      <p:origin x="0" y="-631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400" dirty="0"/>
            <a:t>Abortion</a:t>
          </a:r>
        </a:p>
        <a:p>
          <a:pPr>
            <a:spcAft>
              <a:spcPts val="0"/>
            </a:spcAft>
          </a:pPr>
          <a:r>
            <a:rPr lang="en-NZ" sz="1400" dirty="0"/>
            <a:t>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dirty="0"/>
            <a:t>Pae ora</a:t>
          </a:r>
          <a:r>
            <a:rPr lang="en-NZ" sz="1400" dirty="0"/>
            <a:t> 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rgbClr val="00853F"/>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chemeClr val="bg1">
            <a:lumMod val="75000"/>
          </a:schemeClr>
        </a:solidFill>
      </dgm:spPr>
      <dgm:t>
        <a:bodyPr/>
        <a:lstStyle/>
        <a:p>
          <a:r>
            <a:rPr lang="en-NZ" sz="1050" dirty="0">
              <a:solidFill>
                <a:schemeClr val="tx1"/>
              </a:solidFill>
            </a:rPr>
            <a:t>1.9</a:t>
          </a:r>
          <a:r>
            <a:rPr lang="en-NZ" sz="900" dirty="0">
              <a:solidFill>
                <a:schemeClr val="tx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chemeClr val="bg1">
            <a:lumMod val="75000"/>
          </a:schemeClr>
        </a:solidFill>
      </dgm:spPr>
      <dgm:t>
        <a:bodyPr/>
        <a:lstStyle/>
        <a:p>
          <a:r>
            <a:rPr lang="en-NZ" sz="1200" dirty="0">
              <a:solidFill>
                <a:schemeClr val="tx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57130" custScaleY="161216"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Abortion</a:t>
          </a:r>
        </a:p>
        <a:p>
          <a:pPr>
            <a:spcAft>
              <a:spcPts val="0"/>
            </a:spcAft>
          </a:pPr>
          <a:r>
            <a:rPr lang="en-NZ" sz="1400" dirty="0"/>
            <a:t>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chemeClr val="accent5">
            <a:lumMod val="75000"/>
          </a:schemeClr>
        </a:solidFill>
      </dgm:spPr>
      <dgm:t>
        <a:bodyPr/>
        <a:lstStyle/>
        <a:p>
          <a:pPr>
            <a:spcAft>
              <a:spcPts val="0"/>
            </a:spcAft>
          </a:pPr>
          <a:r>
            <a:rPr lang="en-NZ" sz="1400" dirty="0"/>
            <a:t>Abortion</a:t>
          </a:r>
        </a:p>
        <a:p>
          <a:pPr>
            <a:spcAft>
              <a:spcPts val="0"/>
            </a:spcAft>
          </a:pPr>
          <a:r>
            <a:rPr lang="en-NZ" sz="1400" dirty="0"/>
            <a:t>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bg1">
            <a:lumMod val="85000"/>
          </a:schemeClr>
        </a:solidFill>
      </dgm:spPr>
      <dgm:t>
        <a:bodyPr/>
        <a:lstStyle/>
        <a:p>
          <a:pPr>
            <a:spcAft>
              <a:spcPts val="0"/>
            </a:spcAft>
          </a:pPr>
          <a:r>
            <a:rPr lang="en-NZ" sz="1600" dirty="0">
              <a:solidFill>
                <a:schemeClr val="tx1"/>
              </a:solidFill>
            </a:rPr>
            <a:t>3.3 </a:t>
          </a:r>
        </a:p>
        <a:p>
          <a:pPr>
            <a:spcAft>
              <a:spcPts val="0"/>
            </a:spcAft>
          </a:pPr>
          <a:r>
            <a:rPr lang="en-NZ" sz="1600" dirty="0">
              <a:solidFill>
                <a:schemeClr val="tx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bg1">
            <a:lumMod val="85000"/>
          </a:schemeClr>
        </a:solidFill>
      </dgm:spPr>
      <dgm:t>
        <a:bodyPr/>
        <a:lstStyle/>
        <a:p>
          <a:pPr>
            <a:spcAft>
              <a:spcPts val="0"/>
            </a:spcAft>
          </a:pPr>
          <a:r>
            <a:rPr lang="en-NZ" sz="1600" dirty="0">
              <a:solidFill>
                <a:schemeClr val="tx1"/>
              </a:solidFill>
            </a:rPr>
            <a:t>3.5 </a:t>
          </a:r>
        </a:p>
        <a:p>
          <a:pPr>
            <a:spcAft>
              <a:spcPts val="0"/>
            </a:spcAft>
          </a:pPr>
          <a:r>
            <a:rPr lang="en-NZ" sz="1600" dirty="0">
              <a:solidFill>
                <a:schemeClr val="tx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bg1">
            <a:lumMod val="85000"/>
          </a:schemeClr>
        </a:solidFill>
      </dgm:spPr>
      <dgm:t>
        <a:bodyPr/>
        <a:lstStyle/>
        <a:p>
          <a:pPr>
            <a:spcAft>
              <a:spcPts val="0"/>
            </a:spcAft>
          </a:pPr>
          <a:r>
            <a:rPr lang="en-NZ" sz="1000" b="0" dirty="0">
              <a:solidFill>
                <a:schemeClr val="tx1"/>
              </a:solidFill>
            </a:rPr>
            <a:t>3.7 Electroconvulsive Therapy </a:t>
          </a:r>
        </a:p>
        <a:p>
          <a:pPr>
            <a:spcAft>
              <a:spcPts val="0"/>
            </a:spcAft>
          </a:pPr>
          <a:endParaRPr lang="en-NZ" sz="1100" b="0" dirty="0">
            <a:solidFill>
              <a:schemeClr val="tx1"/>
            </a:solidFill>
          </a:endParaRP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chemeClr val="bg1">
            <a:lumMod val="85000"/>
          </a:schemeClr>
        </a:solidFill>
      </dgm:spPr>
      <dgm:t>
        <a:bodyPr/>
        <a:lstStyle/>
        <a:p>
          <a:pPr>
            <a:spcAft>
              <a:spcPts val="0"/>
            </a:spcAft>
          </a:pPr>
          <a:r>
            <a:rPr lang="en-NZ" sz="1400" b="0" dirty="0">
              <a:solidFill>
                <a:schemeClr val="tx1"/>
              </a:solidFill>
            </a:rPr>
            <a:t>3.8 </a:t>
          </a:r>
        </a:p>
        <a:p>
          <a:pPr>
            <a:spcAft>
              <a:spcPts val="0"/>
            </a:spcAft>
          </a:pPr>
          <a:r>
            <a:rPr lang="en-NZ" sz="1400" b="0" dirty="0">
              <a:solidFill>
                <a:schemeClr val="tx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9324" custScaleY="144233"/>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10804" custScaleY="107455">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Abortion</a:t>
          </a:r>
        </a:p>
        <a:p>
          <a:pPr>
            <a:spcAft>
              <a:spcPts val="0"/>
            </a:spcAft>
          </a:pPr>
          <a:r>
            <a:rPr lang="en-NZ" sz="1800" dirty="0"/>
            <a:t>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accent6"/>
        </a:solidFill>
      </dgm:spPr>
      <dgm:t>
        <a:bodyPr/>
        <a:lstStyle/>
        <a:p>
          <a:pPr>
            <a:spcAft>
              <a:spcPts val="0"/>
            </a:spcAft>
          </a:pPr>
          <a:r>
            <a:rPr lang="en-NZ" sz="1800" dirty="0">
              <a:solidFill>
                <a:schemeClr val="bg1"/>
              </a:solidFill>
            </a:rPr>
            <a:t>4.1 </a:t>
          </a:r>
        </a:p>
        <a:p>
          <a:pPr>
            <a:spcAft>
              <a:spcPts val="0"/>
            </a:spcAft>
          </a:pPr>
          <a:r>
            <a:rPr lang="en-NZ" sz="1800" dirty="0">
              <a:solidFill>
                <a:schemeClr val="bg1"/>
              </a:solidFill>
            </a:rPr>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37185" custScaleY="140497"/>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33075" custScaleY="130521" custRadScaleRad="135055" custRadScaleInc="-99714">
        <dgm:presLayoutVars>
          <dgm:bulletEnabled val="1"/>
        </dgm:presLayoutVars>
      </dgm:prSet>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27158" custScaleY="129650"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Abortion</a:t>
          </a:r>
        </a:p>
        <a:p>
          <a:pPr>
            <a:spcAft>
              <a:spcPts val="0"/>
            </a:spcAft>
          </a:pPr>
          <a:r>
            <a:rPr lang="en-NZ" sz="1800" dirty="0"/>
            <a:t>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5.3 </a:t>
          </a:r>
        </a:p>
        <a:p>
          <a:pPr>
            <a:spcAft>
              <a:spcPts val="0"/>
            </a:spcAft>
          </a:pPr>
          <a:r>
            <a:rPr lang="en-NZ" sz="1600" dirty="0">
              <a:solidFill>
                <a:schemeClr val="bg1"/>
              </a:solidFill>
            </a:rPr>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9532" custScaleY="142481"/>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100140" custRadScaleInc="-8451">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2990" custScaleY="122082" custRadScaleRad="110367" custRadScaleInc="-16583">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103308" custRadScaleInc="-7069">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custRadScaleRad="102861" custRadScaleInc="12012">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dirty="0"/>
            <a:t>Abortion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chemeClr val="bg1">
            <a:lumMod val="85000"/>
          </a:schemeClr>
        </a:solidFill>
      </dgm:spPr>
      <dgm:t>
        <a:bodyPr/>
        <a:lstStyle/>
        <a:p>
          <a:pPr>
            <a:spcAft>
              <a:spcPts val="0"/>
            </a:spcAft>
          </a:pPr>
          <a:r>
            <a:rPr lang="en-NZ" sz="1800" dirty="0">
              <a:solidFill>
                <a:schemeClr val="tx1"/>
              </a:solidFill>
            </a:rPr>
            <a:t>6.1 </a:t>
          </a:r>
        </a:p>
        <a:p>
          <a:pPr>
            <a:spcAft>
              <a:spcPts val="0"/>
            </a:spcAft>
          </a:pPr>
          <a:r>
            <a:rPr lang="en-NZ" sz="1800" dirty="0">
              <a:solidFill>
                <a:schemeClr val="tx1"/>
              </a:solidFill>
            </a:rPr>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bg1">
            <a:lumMod val="85000"/>
          </a:schemeClr>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solidFill>
                <a:schemeClr val="tx1"/>
              </a:solidFill>
            </a:rPr>
            <a:t>6.2 </a:t>
          </a:r>
        </a:p>
        <a:p>
          <a:pPr>
            <a:spcAft>
              <a:spcPts val="0"/>
            </a:spcAft>
          </a:pPr>
          <a:r>
            <a:rPr lang="en-NZ" sz="1800" kern="1200" dirty="0">
              <a:solidFill>
                <a:schemeClr val="tx1"/>
              </a:solidFill>
            </a:rPr>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bg1">
            <a:lumMod val="85000"/>
          </a:schemeClr>
        </a:solidFill>
      </dgm:spPr>
      <dgm:t>
        <a:bodyPr/>
        <a:lstStyle/>
        <a:p>
          <a:pPr>
            <a:spcAft>
              <a:spcPts val="0"/>
            </a:spcAft>
          </a:pPr>
          <a:r>
            <a:rPr lang="en-NZ" sz="1800" dirty="0">
              <a:solidFill>
                <a:schemeClr val="tx1"/>
              </a:solidFill>
            </a:rPr>
            <a:t>6.3 </a:t>
          </a:r>
        </a:p>
        <a:p>
          <a:pPr>
            <a:spcAft>
              <a:spcPts val="0"/>
            </a:spcAft>
          </a:pPr>
          <a:r>
            <a:rPr lang="en-NZ" sz="1800" dirty="0">
              <a:solidFill>
                <a:schemeClr val="tx1"/>
              </a:solidFill>
            </a:rPr>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bg1">
            <a:lumMod val="85000"/>
          </a:schemeClr>
        </a:solidFill>
      </dgm:spPr>
      <dgm:t>
        <a:bodyPr/>
        <a:lstStyle/>
        <a:p>
          <a:pPr>
            <a:spcAft>
              <a:spcPts val="0"/>
            </a:spcAft>
          </a:pPr>
          <a:r>
            <a:rPr lang="en-NZ" sz="1800" dirty="0">
              <a:solidFill>
                <a:schemeClr val="tx1"/>
              </a:solidFill>
            </a:rPr>
            <a:t>6.4 </a:t>
          </a:r>
        </a:p>
        <a:p>
          <a:pPr>
            <a:spcAft>
              <a:spcPts val="0"/>
            </a:spcAft>
          </a:pPr>
          <a:r>
            <a:rPr lang="en-NZ" sz="1800" dirty="0">
              <a:solidFill>
                <a:schemeClr val="tx1"/>
              </a:solidFill>
            </a:rPr>
            <a:t>Seclusion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6998" custScaleY="128444"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15099" y="1777284"/>
          <a:ext cx="1485385" cy="1524011"/>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Abortion</a:t>
          </a:r>
        </a:p>
        <a:p>
          <a:pPr marL="0" lvl="0" indent="0" algn="ctr" defTabSz="622300">
            <a:lnSpc>
              <a:spcPct val="90000"/>
            </a:lnSpc>
            <a:spcBef>
              <a:spcPct val="0"/>
            </a:spcBef>
            <a:spcAft>
              <a:spcPts val="0"/>
            </a:spcAft>
            <a:buNone/>
          </a:pPr>
          <a:r>
            <a:rPr lang="en-NZ" sz="1400" kern="1200" dirty="0"/>
            <a:t>services</a:t>
          </a:r>
        </a:p>
      </dsp:txBody>
      <dsp:txXfrm>
        <a:off x="4732629" y="2000470"/>
        <a:ext cx="1050325" cy="1077639"/>
      </dsp:txXfrm>
    </dsp:sp>
    <dsp:sp modelId="{98845B3C-C158-43EA-8987-E8C3236DAE2C}">
      <dsp:nvSpPr>
        <dsp:cNvPr id="0" name=""/>
        <dsp:cNvSpPr/>
      </dsp:nvSpPr>
      <dsp:spPr>
        <a:xfrm rot="16155054">
          <a:off x="5101104" y="1302500"/>
          <a:ext cx="28659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4655" y="1430532"/>
        <a:ext cx="200614"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dirty="0"/>
            <a:t>Pae ora</a:t>
          </a:r>
          <a:r>
            <a:rPr lang="en-NZ" sz="1400" kern="1200" dirty="0"/>
            <a:t> Healthy futures</a:t>
          </a:r>
        </a:p>
      </dsp:txBody>
      <dsp:txXfrm>
        <a:off x="4829534" y="214578"/>
        <a:ext cx="806794" cy="846767"/>
      </dsp:txXfrm>
    </dsp:sp>
    <dsp:sp modelId="{88BBC66D-DFCC-4154-B8A7-B236E8B9C1C0}">
      <dsp:nvSpPr>
        <dsp:cNvPr id="0" name=""/>
        <dsp:cNvSpPr/>
      </dsp:nvSpPr>
      <dsp:spPr>
        <a:xfrm rot="18449555">
          <a:off x="5737771" y="1464899"/>
          <a:ext cx="362212"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59033" y="1593055"/>
        <a:ext cx="253548"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144195" y="2041700"/>
          <a:ext cx="43074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46227" y="2142719"/>
        <a:ext cx="303176"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123653" y="2692682"/>
          <a:ext cx="43693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27003" y="2757329"/>
        <a:ext cx="309360"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59358" y="3212161"/>
          <a:ext cx="415593"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82722" y="3248556"/>
        <a:ext cx="290915"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44105" y="3296757"/>
          <a:ext cx="22738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78212" y="3347697"/>
        <a:ext cx="159169"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77058" y="3227031"/>
          <a:ext cx="40645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74683" y="3263362"/>
        <a:ext cx="284516" cy="255140"/>
      </dsp:txXfrm>
    </dsp:sp>
    <dsp:sp modelId="{6243417F-9D1C-4551-B241-C2EE94EAA473}">
      <dsp:nvSpPr>
        <dsp:cNvPr id="0" name=""/>
        <dsp:cNvSpPr/>
      </dsp:nvSpPr>
      <dsp:spPr>
        <a:xfrm>
          <a:off x="3421399" y="3634691"/>
          <a:ext cx="1145651" cy="116757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41957" y="2693979"/>
          <a:ext cx="37788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52010" y="2759936"/>
        <a:ext cx="264517"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77878" y="2012054"/>
          <a:ext cx="34165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78052" y="2112355"/>
        <a:ext cx="239160" cy="255140"/>
      </dsp:txXfrm>
    </dsp:sp>
    <dsp:sp modelId="{44A6FEB0-BFF8-47C9-A8B2-85716FA625F7}">
      <dsp:nvSpPr>
        <dsp:cNvPr id="0" name=""/>
        <dsp:cNvSpPr/>
      </dsp:nvSpPr>
      <dsp:spPr>
        <a:xfrm>
          <a:off x="2622340" y="1274441"/>
          <a:ext cx="1341449" cy="13045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tx1"/>
              </a:solidFill>
            </a:rPr>
            <a:t>1.9</a:t>
          </a:r>
          <a:r>
            <a:rPr lang="en-NZ" sz="900" kern="1200" dirty="0">
              <a:solidFill>
                <a:schemeClr val="tx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48445" y="1449327"/>
          <a:ext cx="355895"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33012" y="1577704"/>
        <a:ext cx="249127" cy="255140"/>
      </dsp:txXfrm>
    </dsp:sp>
    <dsp:sp modelId="{F44168D1-9941-49DA-8FAD-5628B69C437D}">
      <dsp:nvSpPr>
        <dsp:cNvPr id="0" name=""/>
        <dsp:cNvSpPr/>
      </dsp:nvSpPr>
      <dsp:spPr>
        <a:xfrm>
          <a:off x="3437587" y="244132"/>
          <a:ext cx="1242074" cy="1257762"/>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tx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Abortion</a:t>
          </a:r>
        </a:p>
        <a:p>
          <a:pPr marL="0" lvl="0" indent="0" algn="ctr" defTabSz="622300">
            <a:lnSpc>
              <a:spcPct val="90000"/>
            </a:lnSpc>
            <a:spcBef>
              <a:spcPct val="0"/>
            </a:spcBef>
            <a:spcAft>
              <a:spcPts val="0"/>
            </a:spcAft>
            <a:buNone/>
          </a:pPr>
          <a:r>
            <a:rPr lang="en-NZ" sz="1400" kern="1200" dirty="0"/>
            <a:t>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29979" y="1848873"/>
          <a:ext cx="1472440" cy="1524320"/>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Abortion</a:t>
          </a:r>
        </a:p>
        <a:p>
          <a:pPr marL="0" lvl="0" indent="0" algn="ctr" defTabSz="622300">
            <a:lnSpc>
              <a:spcPct val="90000"/>
            </a:lnSpc>
            <a:spcBef>
              <a:spcPct val="0"/>
            </a:spcBef>
            <a:spcAft>
              <a:spcPts val="0"/>
            </a:spcAft>
            <a:buNone/>
          </a:pPr>
          <a:r>
            <a:rPr lang="en-NZ" sz="1400" kern="1200" dirty="0"/>
            <a:t>services</a:t>
          </a:r>
        </a:p>
      </dsp:txBody>
      <dsp:txXfrm>
        <a:off x="4745613" y="2072104"/>
        <a:ext cx="1041172" cy="1077858"/>
      </dsp:txXfrm>
    </dsp:sp>
    <dsp:sp modelId="{98845B3C-C158-43EA-8987-E8C3236DAE2C}">
      <dsp:nvSpPr>
        <dsp:cNvPr id="0" name=""/>
        <dsp:cNvSpPr/>
      </dsp:nvSpPr>
      <dsp:spPr>
        <a:xfrm rot="16057413">
          <a:off x="5100990" y="1397289"/>
          <a:ext cx="24836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9790" y="1524593"/>
        <a:ext cx="173856" cy="270242"/>
      </dsp:txXfrm>
    </dsp:sp>
    <dsp:sp modelId="{3AAB2817-A041-45BB-9CC8-9AF52AC6E859}">
      <dsp:nvSpPr>
        <dsp:cNvPr id="0" name=""/>
        <dsp:cNvSpPr/>
      </dsp:nvSpPr>
      <dsp:spPr>
        <a:xfrm>
          <a:off x="4536091"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27242" y="293167"/>
        <a:ext cx="922958" cy="901923"/>
      </dsp:txXfrm>
    </dsp:sp>
    <dsp:sp modelId="{88BBC66D-DFCC-4154-B8A7-B236E8B9C1C0}">
      <dsp:nvSpPr>
        <dsp:cNvPr id="0" name=""/>
        <dsp:cNvSpPr/>
      </dsp:nvSpPr>
      <dsp:spPr>
        <a:xfrm rot="18835578">
          <a:off x="5828145" y="1640315"/>
          <a:ext cx="312278"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42491" y="1764133"/>
        <a:ext cx="218595" cy="270242"/>
      </dsp:txXfrm>
    </dsp:sp>
    <dsp:sp modelId="{460AD6C1-1116-48A2-A4BC-39DE925257AE}">
      <dsp:nvSpPr>
        <dsp:cNvPr id="0" name=""/>
        <dsp:cNvSpPr/>
      </dsp:nvSpPr>
      <dsp:spPr>
        <a:xfrm>
          <a:off x="5994628"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189079" y="689789"/>
        <a:ext cx="938891" cy="951462"/>
      </dsp:txXfrm>
    </dsp:sp>
    <dsp:sp modelId="{DBF0A7A3-B915-4A75-9B2E-439A3A1F793E}">
      <dsp:nvSpPr>
        <dsp:cNvPr id="0" name=""/>
        <dsp:cNvSpPr/>
      </dsp:nvSpPr>
      <dsp:spPr>
        <a:xfrm rot="197060">
          <a:off x="6145838" y="2446337"/>
          <a:ext cx="349494"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45924" y="2533415"/>
        <a:ext cx="244646" cy="270242"/>
      </dsp:txXfrm>
    </dsp:sp>
    <dsp:sp modelId="{484E8DC5-4349-4168-8B0F-A8A8DF3122C2}">
      <dsp:nvSpPr>
        <dsp:cNvPr id="0" name=""/>
        <dsp:cNvSpPr/>
      </dsp:nvSpPr>
      <dsp:spPr>
        <a:xfrm>
          <a:off x="6658646" y="2060620"/>
          <a:ext cx="1287460" cy="133451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tx1"/>
              </a:solidFill>
            </a:rPr>
            <a:t>3.3 </a:t>
          </a:r>
        </a:p>
        <a:p>
          <a:pPr marL="0" lvl="0" indent="0" algn="ctr" defTabSz="711200">
            <a:lnSpc>
              <a:spcPct val="90000"/>
            </a:lnSpc>
            <a:spcBef>
              <a:spcPct val="0"/>
            </a:spcBef>
            <a:spcAft>
              <a:spcPts val="0"/>
            </a:spcAft>
            <a:buNone/>
          </a:pPr>
          <a:r>
            <a:rPr lang="en-NZ" sz="1600" kern="1200" dirty="0">
              <a:solidFill>
                <a:schemeClr val="tx1"/>
              </a:solidFill>
            </a:rPr>
            <a:t>Individual activities</a:t>
          </a:r>
        </a:p>
      </dsp:txBody>
      <dsp:txXfrm>
        <a:off x="6847190" y="2256056"/>
        <a:ext cx="910372" cy="943646"/>
      </dsp:txXfrm>
    </dsp:sp>
    <dsp:sp modelId="{427DC9FC-0BE6-485A-BBB2-86F1AFB66A1C}">
      <dsp:nvSpPr>
        <dsp:cNvPr id="0" name=""/>
        <dsp:cNvSpPr/>
      </dsp:nvSpPr>
      <dsp:spPr>
        <a:xfrm rot="2667357">
          <a:off x="5845309" y="3097404"/>
          <a:ext cx="29221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57854" y="3156787"/>
        <a:ext cx="204548" cy="270242"/>
      </dsp:txXfrm>
    </dsp:sp>
    <dsp:sp modelId="{D160EF03-C4AF-4179-B2B8-A6E20760E0FC}">
      <dsp:nvSpPr>
        <dsp:cNvPr id="0" name=""/>
        <dsp:cNvSpPr/>
      </dsp:nvSpPr>
      <dsp:spPr>
        <a:xfrm>
          <a:off x="5982170" y="3319287"/>
          <a:ext cx="1432842" cy="139438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192005" y="3523489"/>
        <a:ext cx="1013172" cy="985976"/>
      </dsp:txXfrm>
    </dsp:sp>
    <dsp:sp modelId="{84B49B5E-2C46-4DE7-A9A2-3C05BF9A3722}">
      <dsp:nvSpPr>
        <dsp:cNvPr id="0" name=""/>
        <dsp:cNvSpPr/>
      </dsp:nvSpPr>
      <dsp:spPr>
        <a:xfrm rot="5315039">
          <a:off x="5134020" y="3437127"/>
          <a:ext cx="31633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80297" y="3479773"/>
        <a:ext cx="221432" cy="270242"/>
      </dsp:txXfrm>
    </dsp:sp>
    <dsp:sp modelId="{195C0288-F911-4F9E-9FB6-3A9BF9432E20}">
      <dsp:nvSpPr>
        <dsp:cNvPr id="0" name=""/>
        <dsp:cNvSpPr/>
      </dsp:nvSpPr>
      <dsp:spPr>
        <a:xfrm>
          <a:off x="4633176" y="3969417"/>
          <a:ext cx="1366339" cy="134053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tx1"/>
              </a:solidFill>
            </a:rPr>
            <a:t>3.5 </a:t>
          </a:r>
        </a:p>
        <a:p>
          <a:pPr marL="0" lvl="0" indent="0" algn="ctr" defTabSz="711200">
            <a:lnSpc>
              <a:spcPct val="90000"/>
            </a:lnSpc>
            <a:spcBef>
              <a:spcPct val="0"/>
            </a:spcBef>
            <a:spcAft>
              <a:spcPts val="0"/>
            </a:spcAft>
            <a:buNone/>
          </a:pPr>
          <a:r>
            <a:rPr lang="en-NZ" sz="1600" kern="1200" dirty="0">
              <a:solidFill>
                <a:schemeClr val="tx1"/>
              </a:solidFill>
            </a:rPr>
            <a:t>Nutrition to support wellbeing</a:t>
          </a:r>
        </a:p>
      </dsp:txBody>
      <dsp:txXfrm>
        <a:off x="4833272" y="4165734"/>
        <a:ext cx="966147" cy="947904"/>
      </dsp:txXfrm>
    </dsp:sp>
    <dsp:sp modelId="{35371A06-01F5-4216-A0A2-28482C228F03}">
      <dsp:nvSpPr>
        <dsp:cNvPr id="0" name=""/>
        <dsp:cNvSpPr/>
      </dsp:nvSpPr>
      <dsp:spPr>
        <a:xfrm rot="8100000">
          <a:off x="4361291" y="3127109"/>
          <a:ext cx="327258"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45090" y="3182479"/>
        <a:ext cx="229081" cy="270242"/>
      </dsp:txXfrm>
    </dsp:sp>
    <dsp:sp modelId="{DD85451D-35F3-4C67-9FD9-818388763ADC}">
      <dsp:nvSpPr>
        <dsp:cNvPr id="0" name=""/>
        <dsp:cNvSpPr/>
      </dsp:nvSpPr>
      <dsp:spPr>
        <a:xfrm>
          <a:off x="3164984"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360268" y="3580227"/>
        <a:ext cx="942912" cy="930562"/>
      </dsp:txXfrm>
    </dsp:sp>
    <dsp:sp modelId="{369F0309-A924-446F-81B8-23BAFCFC1F88}">
      <dsp:nvSpPr>
        <dsp:cNvPr id="0" name=""/>
        <dsp:cNvSpPr/>
      </dsp:nvSpPr>
      <dsp:spPr>
        <a:xfrm rot="10800000">
          <a:off x="4100585" y="2385831"/>
          <a:ext cx="245840"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174337" y="2475912"/>
        <a:ext cx="172088" cy="270242"/>
      </dsp:txXfrm>
    </dsp:sp>
    <dsp:sp modelId="{FA5AEA26-C378-4337-A62B-2BC51BB70170}">
      <dsp:nvSpPr>
        <dsp:cNvPr id="0" name=""/>
        <dsp:cNvSpPr/>
      </dsp:nvSpPr>
      <dsp:spPr>
        <a:xfrm>
          <a:off x="2577017" y="1970469"/>
          <a:ext cx="1321057" cy="1281129"/>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ts val="0"/>
            </a:spcAft>
            <a:buNone/>
          </a:pPr>
          <a:r>
            <a:rPr lang="en-NZ" sz="1000" b="0" kern="1200" dirty="0">
              <a:solidFill>
                <a:schemeClr val="tx1"/>
              </a:solidFill>
            </a:rPr>
            <a:t>3.7 Electroconvulsive Therapy </a:t>
          </a:r>
        </a:p>
        <a:p>
          <a:pPr marL="0" lvl="0" indent="0" algn="ctr" defTabSz="444500">
            <a:lnSpc>
              <a:spcPct val="90000"/>
            </a:lnSpc>
            <a:spcBef>
              <a:spcPct val="0"/>
            </a:spcBef>
            <a:spcAft>
              <a:spcPts val="0"/>
            </a:spcAft>
            <a:buNone/>
          </a:pPr>
          <a:endParaRPr lang="en-NZ" sz="1100" b="0" kern="1200" dirty="0">
            <a:solidFill>
              <a:schemeClr val="tx1"/>
            </a:solidFill>
          </a:endParaRPr>
        </a:p>
      </dsp:txBody>
      <dsp:txXfrm>
        <a:off x="2770481" y="2158086"/>
        <a:ext cx="934129" cy="905895"/>
      </dsp:txXfrm>
    </dsp:sp>
    <dsp:sp modelId="{716B021A-29D3-4B79-B296-96926B06EB78}">
      <dsp:nvSpPr>
        <dsp:cNvPr id="0" name=""/>
        <dsp:cNvSpPr/>
      </dsp:nvSpPr>
      <dsp:spPr>
        <a:xfrm rot="13582823">
          <a:off x="4411714" y="1641655"/>
          <a:ext cx="28597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84202" y="1762790"/>
        <a:ext cx="200180" cy="270242"/>
      </dsp:txXfrm>
    </dsp:sp>
    <dsp:sp modelId="{98F8939F-3B3A-4924-9DB4-459B30A8887C}">
      <dsp:nvSpPr>
        <dsp:cNvPr id="0" name=""/>
        <dsp:cNvSpPr/>
      </dsp:nvSpPr>
      <dsp:spPr>
        <a:xfrm>
          <a:off x="3100568" y="373559"/>
          <a:ext cx="1333528" cy="132917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b="0" kern="1200" dirty="0">
              <a:solidFill>
                <a:schemeClr val="tx1"/>
              </a:solidFill>
            </a:rPr>
            <a:t>3.8 </a:t>
          </a:r>
        </a:p>
        <a:p>
          <a:pPr marL="0" lvl="0" indent="0" algn="ctr" defTabSz="622300">
            <a:lnSpc>
              <a:spcPct val="90000"/>
            </a:lnSpc>
            <a:spcBef>
              <a:spcPct val="0"/>
            </a:spcBef>
            <a:spcAft>
              <a:spcPts val="0"/>
            </a:spcAft>
            <a:buNone/>
          </a:pPr>
          <a:r>
            <a:rPr lang="en-NZ" sz="1400" b="0" kern="1200" dirty="0">
              <a:solidFill>
                <a:schemeClr val="tx1"/>
              </a:solidFill>
            </a:rPr>
            <a:t>Obtaining and caring for gametes and embryos</a:t>
          </a:r>
        </a:p>
      </dsp:txBody>
      <dsp:txXfrm>
        <a:off x="3295859"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23197" y="1455315"/>
          <a:ext cx="1791236" cy="1834481"/>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t>Abortion</a:t>
          </a:r>
        </a:p>
        <a:p>
          <a:pPr marL="0" lvl="0" indent="0" algn="ctr" defTabSz="800100">
            <a:lnSpc>
              <a:spcPct val="90000"/>
            </a:lnSpc>
            <a:spcBef>
              <a:spcPct val="0"/>
            </a:spcBef>
            <a:spcAft>
              <a:spcPts val="0"/>
            </a:spcAft>
            <a:buNone/>
          </a:pPr>
          <a:r>
            <a:rPr lang="en-NZ" sz="1800" kern="1200" dirty="0"/>
            <a:t>services</a:t>
          </a:r>
        </a:p>
      </dsp:txBody>
      <dsp:txXfrm>
        <a:off x="4485517" y="1723969"/>
        <a:ext cx="1266596" cy="1297173"/>
      </dsp:txXfrm>
    </dsp:sp>
    <dsp:sp modelId="{25914C64-70EF-4DB6-AE1B-1BE69B190783}">
      <dsp:nvSpPr>
        <dsp:cNvPr id="0" name=""/>
        <dsp:cNvSpPr/>
      </dsp:nvSpPr>
      <dsp:spPr>
        <a:xfrm rot="10815444">
          <a:off x="3695153" y="2355867"/>
          <a:ext cx="528054" cy="22957"/>
        </a:xfrm>
        <a:custGeom>
          <a:avLst/>
          <a:gdLst/>
          <a:ahLst/>
          <a:cxnLst/>
          <a:rect l="0" t="0" r="0" b="0"/>
          <a:pathLst>
            <a:path>
              <a:moveTo>
                <a:pt x="0" y="11478"/>
              </a:moveTo>
              <a:lnTo>
                <a:pt x="528054"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45979" y="2354145"/>
        <a:ext cx="26402" cy="26402"/>
      </dsp:txXfrm>
    </dsp:sp>
    <dsp:sp modelId="{AB2FD641-F252-4EE4-BE8B-FC06E17EC421}">
      <dsp:nvSpPr>
        <dsp:cNvPr id="0" name=""/>
        <dsp:cNvSpPr/>
      </dsp:nvSpPr>
      <dsp:spPr>
        <a:xfrm>
          <a:off x="1957593" y="1510145"/>
          <a:ext cx="1737571" cy="1704223"/>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4.1 </a:t>
          </a:r>
        </a:p>
        <a:p>
          <a:pPr marL="0" lvl="0" indent="0" algn="ctr" defTabSz="800100">
            <a:lnSpc>
              <a:spcPct val="90000"/>
            </a:lnSpc>
            <a:spcBef>
              <a:spcPct val="0"/>
            </a:spcBef>
            <a:spcAft>
              <a:spcPts val="0"/>
            </a:spcAft>
            <a:buNone/>
          </a:pPr>
          <a:r>
            <a:rPr lang="en-NZ" sz="1800" kern="1200" dirty="0">
              <a:solidFill>
                <a:schemeClr val="bg1"/>
              </a:solidFill>
            </a:rPr>
            <a:t>The Facility </a:t>
          </a:r>
        </a:p>
      </dsp:txBody>
      <dsp:txXfrm>
        <a:off x="2212054" y="1759723"/>
        <a:ext cx="1228649" cy="1205067"/>
      </dsp:txXfrm>
    </dsp:sp>
    <dsp:sp modelId="{30E07411-556D-4748-91C0-E17BCBD7452C}">
      <dsp:nvSpPr>
        <dsp:cNvPr id="0" name=""/>
        <dsp:cNvSpPr/>
      </dsp:nvSpPr>
      <dsp:spPr>
        <a:xfrm rot="21595680">
          <a:off x="6014432" y="2359725"/>
          <a:ext cx="360599" cy="22957"/>
        </a:xfrm>
        <a:custGeom>
          <a:avLst/>
          <a:gdLst/>
          <a:ahLst/>
          <a:cxnLst/>
          <a:rect l="0" t="0" r="0" b="0"/>
          <a:pathLst>
            <a:path>
              <a:moveTo>
                <a:pt x="0" y="11478"/>
              </a:moveTo>
              <a:lnTo>
                <a:pt x="360599"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85717" y="2362189"/>
        <a:ext cx="18029" cy="18029"/>
      </dsp:txXfrm>
    </dsp:sp>
    <dsp:sp modelId="{BB4661D5-8BE0-4131-BDA0-D3472F936D27}">
      <dsp:nvSpPr>
        <dsp:cNvPr id="0" name=""/>
        <dsp:cNvSpPr/>
      </dsp:nvSpPr>
      <dsp:spPr>
        <a:xfrm>
          <a:off x="6375031" y="1523508"/>
          <a:ext cx="1660312" cy="169285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18178" y="1771420"/>
        <a:ext cx="1174018" cy="119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287592" y="1803046"/>
          <a:ext cx="1861301" cy="177353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Abortion</a:t>
          </a:r>
        </a:p>
        <a:p>
          <a:pPr marL="0" lvl="0" indent="0" algn="ctr" defTabSz="800100">
            <a:lnSpc>
              <a:spcPct val="90000"/>
            </a:lnSpc>
            <a:spcBef>
              <a:spcPct val="0"/>
            </a:spcBef>
            <a:spcAft>
              <a:spcPts val="0"/>
            </a:spcAft>
            <a:buNone/>
          </a:pPr>
          <a:r>
            <a:rPr lang="en-NZ" sz="1800" kern="1200" dirty="0"/>
            <a:t>services</a:t>
          </a:r>
        </a:p>
      </dsp:txBody>
      <dsp:txXfrm>
        <a:off x="4560173" y="2062774"/>
        <a:ext cx="1316139" cy="1254078"/>
      </dsp:txXfrm>
    </dsp:sp>
    <dsp:sp modelId="{98845B3C-C158-43EA-8987-E8C3236DAE2C}">
      <dsp:nvSpPr>
        <dsp:cNvPr id="0" name=""/>
        <dsp:cNvSpPr/>
      </dsp:nvSpPr>
      <dsp:spPr>
        <a:xfrm rot="16017458">
          <a:off x="5086304" y="1421457"/>
          <a:ext cx="15470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10742" y="1541170"/>
        <a:ext cx="108296" cy="289620"/>
      </dsp:txXfrm>
    </dsp:sp>
    <dsp:sp modelId="{3AAB2817-A041-45BB-9CC8-9AF52AC6E859}">
      <dsp:nvSpPr>
        <dsp:cNvPr id="0" name=""/>
        <dsp:cNvSpPr/>
      </dsp:nvSpPr>
      <dsp:spPr>
        <a:xfrm>
          <a:off x="4311920" y="-110648"/>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46425" y="127257"/>
        <a:ext cx="1132293" cy="1148705"/>
      </dsp:txXfrm>
    </dsp:sp>
    <dsp:sp modelId="{88BBC66D-DFCC-4154-B8A7-B236E8B9C1C0}">
      <dsp:nvSpPr>
        <dsp:cNvPr id="0" name=""/>
        <dsp:cNvSpPr/>
      </dsp:nvSpPr>
      <dsp:spPr>
        <a:xfrm rot="20161807">
          <a:off x="6132769" y="1994807"/>
          <a:ext cx="21168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35507" y="2104247"/>
        <a:ext cx="148182" cy="289620"/>
      </dsp:txXfrm>
    </dsp:sp>
    <dsp:sp modelId="{460AD6C1-1116-48A2-A4BC-39DE925257AE}">
      <dsp:nvSpPr>
        <dsp:cNvPr id="0" name=""/>
        <dsp:cNvSpPr/>
      </dsp:nvSpPr>
      <dsp:spPr>
        <a:xfrm>
          <a:off x="6350297" y="931742"/>
          <a:ext cx="1746099" cy="1733208"/>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606007" y="1185564"/>
        <a:ext cx="1234679" cy="1225564"/>
      </dsp:txXfrm>
    </dsp:sp>
    <dsp:sp modelId="{DBF0A7A3-B915-4A75-9B2E-439A3A1F793E}">
      <dsp:nvSpPr>
        <dsp:cNvPr id="0" name=""/>
        <dsp:cNvSpPr/>
      </dsp:nvSpPr>
      <dsp:spPr>
        <a:xfrm rot="3087310">
          <a:off x="5792812" y="3275537"/>
          <a:ext cx="168745"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02351" y="3352280"/>
        <a:ext cx="118122" cy="289620"/>
      </dsp:txXfrm>
    </dsp:sp>
    <dsp:sp modelId="{484E8DC5-4349-4168-8B0F-A8A8DF3122C2}">
      <dsp:nvSpPr>
        <dsp:cNvPr id="0" name=""/>
        <dsp:cNvSpPr/>
      </dsp:nvSpPr>
      <dsp:spPr>
        <a:xfrm>
          <a:off x="5668828" y="3461661"/>
          <a:ext cx="1658631" cy="166925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5.3 </a:t>
          </a:r>
        </a:p>
        <a:p>
          <a:pPr marL="0" lvl="0" indent="0" algn="ctr" defTabSz="711200">
            <a:lnSpc>
              <a:spcPct val="90000"/>
            </a:lnSpc>
            <a:spcBef>
              <a:spcPct val="0"/>
            </a:spcBef>
            <a:spcAft>
              <a:spcPts val="0"/>
            </a:spcAft>
            <a:buNone/>
          </a:pPr>
          <a:r>
            <a:rPr lang="en-NZ" sz="1600" kern="1200" dirty="0">
              <a:solidFill>
                <a:schemeClr val="bg1"/>
              </a:solidFill>
            </a:rPr>
            <a:t>Antimicrobial Stewardship</a:t>
          </a:r>
        </a:p>
      </dsp:txBody>
      <dsp:txXfrm>
        <a:off x="5911729" y="3706117"/>
        <a:ext cx="1172829" cy="1180338"/>
      </dsp:txXfrm>
    </dsp:sp>
    <dsp:sp modelId="{427DC9FC-0BE6-485A-BBB2-86F1AFB66A1C}">
      <dsp:nvSpPr>
        <dsp:cNvPr id="0" name=""/>
        <dsp:cNvSpPr/>
      </dsp:nvSpPr>
      <dsp:spPr>
        <a:xfrm rot="7819459">
          <a:off x="4455085" y="3251608"/>
          <a:ext cx="162909"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95335" y="3329518"/>
        <a:ext cx="114036" cy="289620"/>
      </dsp:txXfrm>
    </dsp:sp>
    <dsp:sp modelId="{D160EF03-C4AF-4179-B2B8-A6E20760E0FC}">
      <dsp:nvSpPr>
        <dsp:cNvPr id="0" name=""/>
        <dsp:cNvSpPr/>
      </dsp:nvSpPr>
      <dsp:spPr>
        <a:xfrm>
          <a:off x="3063876" y="3413884"/>
          <a:ext cx="1661896" cy="167021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307255" y="3658481"/>
        <a:ext cx="1175138" cy="1181022"/>
      </dsp:txXfrm>
    </dsp:sp>
    <dsp:sp modelId="{84B49B5E-2C46-4DE7-A9A2-3C05BF9A3722}">
      <dsp:nvSpPr>
        <dsp:cNvPr id="0" name=""/>
        <dsp:cNvSpPr/>
      </dsp:nvSpPr>
      <dsp:spPr>
        <a:xfrm rot="11745972">
          <a:off x="4109439" y="2157545"/>
          <a:ext cx="15680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55596" y="2260476"/>
        <a:ext cx="109766" cy="289620"/>
      </dsp:txXfrm>
    </dsp:sp>
    <dsp:sp modelId="{195C0288-F911-4F9E-9FB6-3A9BF9432E20}">
      <dsp:nvSpPr>
        <dsp:cNvPr id="0" name=""/>
        <dsp:cNvSpPr/>
      </dsp:nvSpPr>
      <dsp:spPr>
        <a:xfrm>
          <a:off x="2483020" y="1345222"/>
          <a:ext cx="1587873" cy="159299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15559"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59779" y="1731375"/>
          <a:ext cx="1396033" cy="1411928"/>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Abortion services</a:t>
          </a:r>
        </a:p>
      </dsp:txBody>
      <dsp:txXfrm>
        <a:off x="4764223" y="1938147"/>
        <a:ext cx="987145" cy="998384"/>
      </dsp:txXfrm>
    </dsp:sp>
    <dsp:sp modelId="{98845B3C-C158-43EA-8987-E8C3236DAE2C}">
      <dsp:nvSpPr>
        <dsp:cNvPr id="0" name=""/>
        <dsp:cNvSpPr/>
      </dsp:nvSpPr>
      <dsp:spPr>
        <a:xfrm rot="16124950">
          <a:off x="5179895" y="1397270"/>
          <a:ext cx="120178"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8315" y="1505024"/>
        <a:ext cx="84125" cy="269194"/>
      </dsp:txXfrm>
    </dsp:sp>
    <dsp:sp modelId="{3AAB2817-A041-45BB-9CC8-9AF52AC6E859}">
      <dsp:nvSpPr>
        <dsp:cNvPr id="0" name=""/>
        <dsp:cNvSpPr/>
      </dsp:nvSpPr>
      <dsp:spPr>
        <a:xfrm>
          <a:off x="4513321" y="79725"/>
          <a:ext cx="1417115" cy="142529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6.1 </a:t>
          </a:r>
        </a:p>
        <a:p>
          <a:pPr marL="0" lvl="0" indent="0" algn="ctr" defTabSz="800100">
            <a:lnSpc>
              <a:spcPct val="90000"/>
            </a:lnSpc>
            <a:spcBef>
              <a:spcPct val="0"/>
            </a:spcBef>
            <a:spcAft>
              <a:spcPts val="0"/>
            </a:spcAft>
            <a:buNone/>
          </a:pPr>
          <a:r>
            <a:rPr lang="en-NZ" sz="1800" kern="1200" dirty="0">
              <a:solidFill>
                <a:schemeClr val="tx1"/>
              </a:solidFill>
            </a:rPr>
            <a:t>A process of restraint</a:t>
          </a:r>
        </a:p>
      </dsp:txBody>
      <dsp:txXfrm>
        <a:off x="4720853" y="288455"/>
        <a:ext cx="1002051" cy="1007836"/>
      </dsp:txXfrm>
    </dsp:sp>
    <dsp:sp modelId="{88BBC66D-DFCC-4154-B8A7-B236E8B9C1C0}">
      <dsp:nvSpPr>
        <dsp:cNvPr id="0" name=""/>
        <dsp:cNvSpPr/>
      </dsp:nvSpPr>
      <dsp:spPr>
        <a:xfrm rot="41295">
          <a:off x="6040987" y="2223652"/>
          <a:ext cx="205344"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40989" y="2313014"/>
        <a:ext cx="143741" cy="269194"/>
      </dsp:txXfrm>
    </dsp:sp>
    <dsp:sp modelId="{460AD6C1-1116-48A2-A4BC-39DE925257AE}">
      <dsp:nvSpPr>
        <dsp:cNvPr id="0" name=""/>
        <dsp:cNvSpPr/>
      </dsp:nvSpPr>
      <dsp:spPr>
        <a:xfrm>
          <a:off x="6343124" y="1736652"/>
          <a:ext cx="1464118" cy="1445037"/>
        </a:xfrm>
        <a:prstGeom prst="ellipse">
          <a:avLst/>
        </a:prstGeom>
        <a:solidFill>
          <a:schemeClr val="bg1">
            <a:lumMod val="85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6.2 </a:t>
          </a:r>
        </a:p>
        <a:p>
          <a:pPr marL="0" lvl="0" indent="0" algn="ctr" defTabSz="800100">
            <a:lnSpc>
              <a:spcPct val="90000"/>
            </a:lnSpc>
            <a:spcBef>
              <a:spcPct val="0"/>
            </a:spcBef>
            <a:spcAft>
              <a:spcPts val="0"/>
            </a:spcAft>
            <a:buNone/>
          </a:pPr>
          <a:r>
            <a:rPr lang="en-NZ" sz="1800" kern="1200" dirty="0">
              <a:solidFill>
                <a:schemeClr val="tx1"/>
              </a:solidFill>
            </a:rPr>
            <a:t>Safe restraint</a:t>
          </a:r>
        </a:p>
      </dsp:txBody>
      <dsp:txXfrm>
        <a:off x="6557539" y="1948273"/>
        <a:ext cx="1035288" cy="1021795"/>
      </dsp:txXfrm>
    </dsp:sp>
    <dsp:sp modelId="{DBF0A7A3-B915-4A75-9B2E-439A3A1F793E}">
      <dsp:nvSpPr>
        <dsp:cNvPr id="0" name=""/>
        <dsp:cNvSpPr/>
      </dsp:nvSpPr>
      <dsp:spPr>
        <a:xfrm rot="5400004">
          <a:off x="5147882" y="3120134"/>
          <a:ext cx="219823"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80856" y="3176893"/>
        <a:ext cx="153876" cy="269194"/>
      </dsp:txXfrm>
    </dsp:sp>
    <dsp:sp modelId="{484E8DC5-4349-4168-8B0F-A8A8DF3122C2}">
      <dsp:nvSpPr>
        <dsp:cNvPr id="0" name=""/>
        <dsp:cNvSpPr/>
      </dsp:nvSpPr>
      <dsp:spPr>
        <a:xfrm>
          <a:off x="4570758" y="3558066"/>
          <a:ext cx="1374070" cy="1360003"/>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6.3 </a:t>
          </a:r>
        </a:p>
        <a:p>
          <a:pPr marL="0" lvl="0" indent="0" algn="ctr" defTabSz="800100">
            <a:lnSpc>
              <a:spcPct val="90000"/>
            </a:lnSpc>
            <a:spcBef>
              <a:spcPct val="0"/>
            </a:spcBef>
            <a:spcAft>
              <a:spcPts val="0"/>
            </a:spcAft>
            <a:buNone/>
          </a:pPr>
          <a:r>
            <a:rPr lang="en-NZ" sz="1800" kern="1200" dirty="0">
              <a:solidFill>
                <a:schemeClr val="tx1"/>
              </a:solidFill>
            </a:rPr>
            <a:t>Quality review of restraint</a:t>
          </a:r>
        </a:p>
      </dsp:txBody>
      <dsp:txXfrm>
        <a:off x="4771986" y="3757234"/>
        <a:ext cx="971614" cy="961667"/>
      </dsp:txXfrm>
    </dsp:sp>
    <dsp:sp modelId="{427DC9FC-0BE6-485A-BBB2-86F1AFB66A1C}">
      <dsp:nvSpPr>
        <dsp:cNvPr id="0" name=""/>
        <dsp:cNvSpPr/>
      </dsp:nvSpPr>
      <dsp:spPr>
        <a:xfrm rot="10633023">
          <a:off x="4222086" y="2257537"/>
          <a:ext cx="239387"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93860" y="2345526"/>
        <a:ext cx="167571" cy="269194"/>
      </dsp:txXfrm>
    </dsp:sp>
    <dsp:sp modelId="{D160EF03-C4AF-4179-B2B8-A6E20760E0FC}">
      <dsp:nvSpPr>
        <dsp:cNvPr id="0" name=""/>
        <dsp:cNvSpPr/>
      </dsp:nvSpPr>
      <dsp:spPr>
        <a:xfrm>
          <a:off x="2687347" y="1837890"/>
          <a:ext cx="1422987" cy="1379625"/>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tx1"/>
              </a:solidFill>
            </a:rPr>
            <a:t>6.4 </a:t>
          </a:r>
        </a:p>
        <a:p>
          <a:pPr marL="0" lvl="0" indent="0" algn="ctr" defTabSz="800100">
            <a:lnSpc>
              <a:spcPct val="90000"/>
            </a:lnSpc>
            <a:spcBef>
              <a:spcPct val="0"/>
            </a:spcBef>
            <a:spcAft>
              <a:spcPts val="0"/>
            </a:spcAft>
            <a:buNone/>
          </a:pPr>
          <a:r>
            <a:rPr lang="en-NZ" sz="1800" kern="1200" dirty="0">
              <a:solidFill>
                <a:schemeClr val="tx1"/>
              </a:solidFill>
            </a:rPr>
            <a:t>Seclusion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D6FE89F5-AA06-451E-ABA9-9391825CA9CF}" type="datetimeFigureOut">
              <a:rPr lang="en-NZ" smtClean="0"/>
              <a:t>10/11/2021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41A9818-7F94-493E-A876-A6BD5F500C28}" type="datetimeFigureOut">
              <a:rPr lang="en-NZ" smtClean="0"/>
              <a:t>10/11/2021</a:t>
            </a:fld>
            <a:endParaRPr lang="en-NZ" dirty="0"/>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Nau </a:t>
            </a:r>
            <a:r>
              <a:rPr lang="en-NZ" dirty="0" err="1"/>
              <a:t>mai</a:t>
            </a:r>
            <a:r>
              <a:rPr lang="en-NZ" dirty="0"/>
              <a:t> </a:t>
            </a:r>
            <a:r>
              <a:rPr lang="en-NZ" dirty="0" err="1"/>
              <a:t>haere</a:t>
            </a:r>
            <a:r>
              <a:rPr lang="en-NZ" dirty="0"/>
              <a:t> </a:t>
            </a:r>
            <a:r>
              <a:rPr lang="en-NZ" dirty="0" err="1"/>
              <a:t>mai</a:t>
            </a:r>
            <a:r>
              <a:rPr lang="en-NZ" dirty="0"/>
              <a:t> Welcome to this presentation on New Zealand Standard 8134:2021 Nga Paerewa health and disability Services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342206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0" dirty="0"/>
              <a:t>This slide outlines the broad framework for how the Ministry, on behalf of the Director General, administer the Act.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i="0" dirty="0"/>
              <a:t>This will not apply to Abortion providers outside of DHB hospital. However, </a:t>
            </a:r>
            <a:r>
              <a:rPr lang="en-NZ" sz="1800" dirty="0">
                <a:effectLst/>
                <a:latin typeface="Segoe UI" panose="020B0502040204020203" pitchFamily="34" charset="0"/>
              </a:rPr>
              <a:t>providers can use the 2021 standard as a guide to best practice. </a:t>
            </a: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13</a:t>
            </a:fld>
            <a:endParaRPr lang="en-NZ" dirty="0"/>
          </a:p>
        </p:txBody>
      </p:sp>
    </p:spTree>
    <p:extLst>
      <p:ext uri="{BB962C8B-B14F-4D97-AF65-F5344CB8AC3E}">
        <p14:creationId xmlns:p14="http://schemas.microsoft.com/office/powerpoint/2010/main" val="2945489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100" dirty="0"/>
              <a:t>Official mapping analysis compares Ngā Paerewa Health and Disability Services Standard with the previous standards, showing which criteria have changed and which have stayed the same.</a:t>
            </a:r>
          </a:p>
          <a:p>
            <a:pPr marL="0" lvl="0" indent="0">
              <a:spcBef>
                <a:spcPts val="450"/>
              </a:spcBef>
              <a:buSzPts val="900"/>
              <a:buFont typeface="Symbol" panose="05050102010706020507" pitchFamily="18" charset="2"/>
              <a:buNone/>
            </a:pPr>
            <a:endParaRPr lang="en-NZ"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0000"/>
              </a:lnSpc>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100" dirty="0"/>
              <a:t>apping the previous criteria to the 2021 standard for Abortion service providers indicates that </a:t>
            </a:r>
            <a:r>
              <a:rPr lang="en-NZ" sz="1100" dirty="0">
                <a:highlight>
                  <a:srgbClr val="FFFF00"/>
                </a:highlight>
              </a:rPr>
              <a:t>38 percent of the criteria directly map, and 62 percent of the criteria did not map.</a:t>
            </a:r>
            <a:endParaRPr lang="en-NZ" sz="1100" dirty="0"/>
          </a:p>
          <a:p>
            <a:pPr>
              <a:lnSpc>
                <a:spcPct val="100000"/>
              </a:lnSpc>
            </a:pPr>
            <a:endParaRPr lang="en-NZ" sz="1100" dirty="0"/>
          </a:p>
          <a:p>
            <a:pPr>
              <a:lnSpc>
                <a:spcPct val="100000"/>
              </a:lnSpc>
            </a:pPr>
            <a:r>
              <a:rPr lang="en-NZ" sz="1100" dirty="0">
                <a:cs typeface="Times New Roman" panose="02020603050405020304" pitchFamily="18" charset="0"/>
              </a:rPr>
              <a:t>To support providers to understand the standard and to be able to use it as best practice, the standards criteria application framework gives a sector specific overview. </a:t>
            </a:r>
          </a:p>
          <a:p>
            <a:pPr marL="0" lvl="0" indent="0">
              <a:spcBef>
                <a:spcPts val="450"/>
              </a:spcBef>
              <a:buSzPts val="900"/>
              <a:buFont typeface="Symbol" panose="05050102010706020507" pitchFamily="18" charset="2"/>
              <a:buNone/>
            </a:pPr>
            <a:endParaRPr lang="en-NZ"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1816F6-97BA-44B2-8A94-08F9B4305433}" type="slidenum">
              <a:rPr lang="en-NZ" smtClean="0"/>
              <a:t>14</a:t>
            </a:fld>
            <a:endParaRPr lang="en-NZ" dirty="0"/>
          </a:p>
        </p:txBody>
      </p:sp>
    </p:spTree>
    <p:extLst>
      <p:ext uri="{BB962C8B-B14F-4D97-AF65-F5344CB8AC3E}">
        <p14:creationId xmlns:p14="http://schemas.microsoft.com/office/powerpoint/2010/main" val="2697834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now to open the documents listed here for your reference and review for the remainder of the standards summary</a:t>
            </a:r>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969456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effectLst/>
                <a:latin typeface="Segoe UI" panose="020B0502040204020203" pitchFamily="34" charset="0"/>
              </a:rPr>
              <a:t>For abortion services, the clinical standards in the Interim Standards were moved into the new Clinical Guideline. The non-clinical Interim Standards that the working group wanted to keep were moved into Ngā Paerewa. So, the original standards have been integrated into two new documents, of which Ngā Paerewa is one.</a:t>
            </a:r>
            <a:endParaRPr lang="en-NZ" sz="105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sz="105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the current criteria or are the same as most of the current criteria, but with an additional element. The wording is likely to differ because the 2021 criteria reflect current accepted best practice.</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16</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Under section 1 </a:t>
            </a:r>
          </a:p>
          <a:p>
            <a:r>
              <a:rPr lang="en-NZ" dirty="0"/>
              <a:t>1.9 Not applicable</a:t>
            </a:r>
          </a:p>
          <a:p>
            <a:r>
              <a:rPr lang="en-NZ" dirty="0"/>
              <a:t>1.10 Not applicable      </a:t>
            </a:r>
          </a:p>
          <a:p>
            <a:r>
              <a:rPr lang="en-NZ" dirty="0"/>
              <a:t>For abortion service providers</a:t>
            </a:r>
          </a:p>
          <a:p>
            <a:endParaRPr lang="en-NZ" dirty="0"/>
          </a:p>
          <a:p>
            <a:endParaRPr lang="en-NZ" dirty="0"/>
          </a:p>
          <a:p>
            <a:r>
              <a:rPr lang="en-NZ" dirty="0"/>
              <a:t> </a:t>
            </a:r>
            <a:endParaRPr lang="en-NZ" i="1" dirty="0"/>
          </a:p>
          <a:p>
            <a:pPr marL="457200">
              <a:lnSpc>
                <a:spcPct val="107000"/>
              </a:lnSpc>
              <a:spcAft>
                <a:spcPts val="800"/>
              </a:spcAft>
            </a:pPr>
            <a:r>
              <a:rPr lang="en-NZ" sz="1200" i="1" dirty="0">
                <a:effectLst/>
                <a:latin typeface="Segoe UI" panose="020B0502040204020203" pitchFamily="34" charset="0"/>
                <a:ea typeface="Calibri" panose="020F0502020204030204" pitchFamily="34" charset="0"/>
                <a:cs typeface="Times New Roman" panose="02020603050405020304" pitchFamily="18" charset="0"/>
              </a:rPr>
              <a:t>10 subsections and 56 criteria</a:t>
            </a:r>
            <a:endParaRPr lang="en-NZ" sz="1200" i="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200" i="1" dirty="0">
                <a:effectLst/>
                <a:latin typeface="Segoe UI" panose="020B0502040204020203" pitchFamily="34" charset="0"/>
                <a:ea typeface="Calibri" panose="020F0502020204030204" pitchFamily="34" charset="0"/>
                <a:cs typeface="Times New Roman" panose="02020603050405020304" pitchFamily="18" charset="0"/>
              </a:rPr>
              <a:t>Only 8 subsections and 47 criteria are applicable</a:t>
            </a:r>
            <a:endParaRPr lang="en-NZ" sz="1200" i="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200" i="1" dirty="0">
                <a:effectLst/>
                <a:latin typeface="Segoe UI" panose="020B0502040204020203" pitchFamily="34" charset="0"/>
                <a:ea typeface="Calibri" panose="020F0502020204030204" pitchFamily="34" charset="0"/>
                <a:cs typeface="Times New Roman" panose="02020603050405020304" pitchFamily="18" charset="0"/>
              </a:rPr>
              <a:t>18/47 criteria are new and 29 have been mapped from the Interim Standards </a:t>
            </a:r>
            <a:endParaRPr lang="en-NZ"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17</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10 subsections and 56 criteria; only 8 subsections and 47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18 of the 47 criteria are new and 29 have been mapped from the Interim Standards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18</a:t>
            </a:fld>
            <a:endParaRPr lang="en-NZ" dirty="0"/>
          </a:p>
        </p:txBody>
      </p:sp>
    </p:spTree>
    <p:extLst>
      <p:ext uri="{BB962C8B-B14F-4D97-AF65-F5344CB8AC3E}">
        <p14:creationId xmlns:p14="http://schemas.microsoft.com/office/powerpoint/2010/main" val="705367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section 2, only 2.3.9 through to 2.3.14 are not applicable for abortion services.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19</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5 subsections and 43 criteria. All subsections and only 34 of the 43 criteria are applicable.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20 of the 40 criteria are new and 14 have been mapped from the Interim Standards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20</a:t>
            </a:fld>
            <a:endParaRPr lang="en-NZ" dirty="0"/>
          </a:p>
        </p:txBody>
      </p:sp>
    </p:spTree>
    <p:extLst>
      <p:ext uri="{BB962C8B-B14F-4D97-AF65-F5344CB8AC3E}">
        <p14:creationId xmlns:p14="http://schemas.microsoft.com/office/powerpoint/2010/main" val="103498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section 3 </a:t>
            </a:r>
          </a:p>
          <a:p>
            <a:r>
              <a:rPr lang="en-NZ" dirty="0"/>
              <a:t>3.3 Not applicable</a:t>
            </a:r>
          </a:p>
          <a:p>
            <a:r>
              <a:rPr lang="en-NZ" dirty="0"/>
              <a:t>3.5 Not applicable</a:t>
            </a:r>
          </a:p>
          <a:p>
            <a:r>
              <a:rPr lang="en-NZ" dirty="0"/>
              <a:t>3.7 Not applicable</a:t>
            </a:r>
          </a:p>
          <a:p>
            <a:r>
              <a:rPr lang="en-NZ" dirty="0"/>
              <a:t>3.8 Not applicable</a:t>
            </a:r>
          </a:p>
          <a:p>
            <a:r>
              <a:rPr lang="en-NZ" dirty="0"/>
              <a:t>For abortion services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21</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8 subsections and 53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4 subsections and 30 of the 53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16 of the 35 criteria are new criteria and 19 have been mapped from the Interim Standards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83311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Of Section 4 </a:t>
            </a:r>
          </a:p>
          <a:p>
            <a:r>
              <a:rPr lang="en-NZ" dirty="0"/>
              <a:t>4.1.3 Not applicable</a:t>
            </a:r>
          </a:p>
          <a:p>
            <a:r>
              <a:rPr lang="en-NZ" dirty="0"/>
              <a:t>4.1.6 Not applicable</a:t>
            </a:r>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2 subsections and 15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12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2 of the 15 criteria are partially new and 9 of the 15 are new. 3 have been mapped from the Interim Standards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229944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5 there are 5 subsections and 30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30 out of 30 (all the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 subsections and 30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solidFill>
                <a:srgbClr val="FF0000"/>
              </a:solidFill>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273409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200" dirty="0">
                <a:effectLst/>
                <a:latin typeface="Segoe UI" panose="020B0502040204020203" pitchFamily="34" charset="0"/>
                <a:ea typeface="Calibri" panose="020F0502020204030204" pitchFamily="34" charset="0"/>
                <a:cs typeface="Times New Roman" panose="02020603050405020304" pitchFamily="18" charset="0"/>
              </a:rPr>
              <a:t>For section 6 there are 4 subsections and 24 criteria</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2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t>
            </a:r>
            <a:r>
              <a:rPr lang="en-NZ" sz="1200" b="1" dirty="0">
                <a:effectLst/>
                <a:latin typeface="Segoe UI" panose="020B0502040204020203" pitchFamily="34" charset="0"/>
                <a:ea typeface="Calibri" panose="020F0502020204030204" pitchFamily="34" charset="0"/>
                <a:cs typeface="Times New Roman" panose="02020603050405020304" pitchFamily="18" charset="0"/>
              </a:rPr>
              <a:t>not applicable</a:t>
            </a:r>
            <a:endParaRPr lang="en-NZ" sz="1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 summarise the key points of this presentation. Only abortion services who meet the definition of overnight hospital care will be audited against Nga Paerewa, however other services will be expected to </a:t>
            </a:r>
            <a:r>
              <a:rPr lang="en-NZ" dirty="0" err="1"/>
              <a:t>familiarse</a:t>
            </a:r>
            <a:r>
              <a:rPr lang="en-NZ" dirty="0"/>
              <a:t> themselves with Nga Paerewa as a guide to best practice.</a:t>
            </a:r>
          </a:p>
          <a:p>
            <a:endParaRPr lang="en-NZ" dirty="0"/>
          </a:p>
          <a:p>
            <a:r>
              <a:rPr lang="en-NZ" dirty="0"/>
              <a:t>We are all learning the requirements of Nga Paerewa together.</a:t>
            </a:r>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289565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Where to from here?</a:t>
            </a:r>
          </a:p>
          <a:p>
            <a:r>
              <a:rPr lang="en-NZ" dirty="0"/>
              <a:t>Nga Paerewa has been designed with the sector for the sector. Sector representatives are encouraged to provide feedback through </a:t>
            </a:r>
            <a:r>
              <a:rPr lang="en-NZ" sz="1200" b="0" i="0" u="sng" dirty="0">
                <a:solidFill>
                  <a:srgbClr val="002839"/>
                </a:solidFill>
                <a:effectLst/>
                <a:latin typeface="Arial" panose="020B0604020202020204" pitchFamily="34" charset="0"/>
                <a:hlinkClick r:id="rId3"/>
              </a:rPr>
              <a:t>certification@health.govt.nz</a:t>
            </a:r>
            <a:r>
              <a:rPr lang="en-NZ" sz="1200" dirty="0"/>
              <a:t> </a:t>
            </a:r>
          </a:p>
          <a:p>
            <a:endParaRPr lang="en-NZ" dirty="0"/>
          </a:p>
          <a:p>
            <a:r>
              <a:rPr lang="en-NZ" dirty="0"/>
              <a:t>The monitoring and evaluation phase will run until May 2024 </a:t>
            </a:r>
          </a:p>
          <a:p>
            <a:endParaRPr lang="en-NZ" dirty="0"/>
          </a:p>
          <a:p>
            <a:r>
              <a:rPr lang="en-NZ" dirty="0"/>
              <a:t>Training and development is part of the continuous improvement cycle</a:t>
            </a:r>
          </a:p>
          <a:p>
            <a:endParaRPr lang="en-NZ" dirty="0"/>
          </a:p>
          <a:p>
            <a:r>
              <a:rPr lang="en-NZ" dirty="0"/>
              <a:t>Resources are being developed to help support the learning journey</a:t>
            </a:r>
          </a:p>
          <a:p>
            <a:endParaRPr lang="en-NZ" dirty="0"/>
          </a:p>
          <a:p>
            <a:r>
              <a:rPr lang="en-NZ" dirty="0"/>
              <a:t>The Standards have been designed to be responsive to the sectors needs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2740591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Here is a summary of links to resources and templates to help you with the content of this presentation.</a:t>
            </a:r>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3792068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welcome any questions or queries. Please do not hesitate to reach out to the Health Cert team at certification@health.govt.nz</a:t>
            </a:r>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2756148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watching this presentation – </a:t>
            </a:r>
            <a:r>
              <a:rPr lang="en-NZ" dirty="0" err="1"/>
              <a:t>nga</a:t>
            </a:r>
            <a:r>
              <a:rPr lang="en-NZ" dirty="0"/>
              <a:t> mihi </a:t>
            </a:r>
            <a:r>
              <a:rPr lang="en-NZ" dirty="0" err="1"/>
              <a:t>nui</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416827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purpose of this presentation is to give Abortion service providers an overview of Nga Paerewa. This includes a summary of the standards mapping and how the transition to the new and partially new standards will be initially audited. There are also links to resources and templates for your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While Nga Paerewa now covers abortion services, there will be </a:t>
            </a:r>
            <a:r>
              <a:rPr lang="en-NZ" sz="1800" dirty="0">
                <a:solidFill>
                  <a:srgbClr val="000000"/>
                </a:solidFill>
                <a:effectLst/>
                <a:latin typeface="Calibri" panose="020F0502020204030204" pitchFamily="34" charset="0"/>
                <a:ea typeface="Calibri" panose="020F0502020204030204" pitchFamily="34" charset="0"/>
              </a:rPr>
              <a:t>no formal audits for abortion service providers that are not required to be audited under the Safety Act. Abortion services that are required to be audited under the Safety Act (those with in a DHB hospital setting) will be expected to comply with the standards of care set out in Ngā Paerewa.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rgbClr val="000000"/>
                </a:solidFill>
                <a:effectLst/>
                <a:latin typeface="Calibri" panose="020F0502020204030204" pitchFamily="34" charset="0"/>
                <a:ea typeface="Calibri" panose="020F0502020204030204" pitchFamily="34" charset="0"/>
              </a:rPr>
              <a:t>Providers not under the Safety Act will find value in familiarising themselves with Ngā Paerewa as a guide to best practice. And, in the event of a complaint, the Ministry will use Ngā Paerewa as a reference for what best practice looks like (as far as Ngā Paerewa can be applied to that service).</a:t>
            </a:r>
            <a:endParaRPr lang="en-NZ"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3965286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will now close with the Ministry </a:t>
            </a:r>
            <a:r>
              <a:rPr lang="en-NZ" dirty="0" err="1"/>
              <a:t>karakia</a:t>
            </a:r>
            <a:r>
              <a:rPr lang="en-NZ"/>
              <a:t>…</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120605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(the Act)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(the Ministry) began a significant review and consultation process with the health and disability sector, including health practitioners, service providers, advocacy and support groups, iwi, and the people and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who use our health and disability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Incorporate changing ways of delivering high-quality care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Included in the review:</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the passing of the Abortion Legislation Act 2020, the role of regulating abortion services transferred to the Ministry. Its Interim Standards for Abortion Services in New Zealand were also included in the review.</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Home and Community Support Sector Standard was considered as part of this review, with the support of the sector.</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After agreement from the sector, the 2021 standard combined the following four standards into one, which significantly reduces duplication and variation across the services:</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a:t>
            </a:r>
            <a:r>
              <a:rPr lang="en-NZ" sz="1800" i="1" dirty="0">
                <a:effectLst/>
                <a:latin typeface="Segoe UI" panose="020B0502040204020203" pitchFamily="34" charset="0"/>
                <a:ea typeface="Times New Roman" panose="02020603050405020304" pitchFamily="18" charset="0"/>
                <a:cs typeface="Times New Roman" panose="02020603050405020304" pitchFamily="18" charset="0"/>
              </a:rPr>
              <a:t>(NZS 8134:2008)</a:t>
            </a:r>
          </a:p>
          <a:p>
            <a:pPr marL="342900" lvl="0" indent="-342900">
              <a:spcBef>
                <a:spcPts val="450"/>
              </a:spcBef>
              <a:buSzPts val="900"/>
              <a:buFont typeface="Symbol" panose="05050102010706020507" pitchFamily="18" charset="2"/>
              <a:buChar char=""/>
            </a:pPr>
            <a:r>
              <a:rPr lang="en-NZ" sz="1800" b="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a:t>
            </a:r>
            <a:r>
              <a:rPr lang="en-NZ" sz="1800" b="0" i="1" dirty="0">
                <a:effectLst/>
                <a:latin typeface="Segoe UI" panose="020B0502040204020203" pitchFamily="34" charset="0"/>
                <a:ea typeface="Times New Roman" panose="02020603050405020304" pitchFamily="18" charset="0"/>
                <a:cs typeface="Times New Roman" panose="02020603050405020304" pitchFamily="18" charset="0"/>
              </a:rPr>
              <a:t>(NZS 8181:2007)</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a:t>
            </a:r>
            <a:r>
              <a:rPr lang="en-NZ" sz="1800" i="1" dirty="0">
                <a:effectLst/>
                <a:latin typeface="Segoe UI" panose="020B0502040204020203" pitchFamily="34" charset="0"/>
                <a:ea typeface="Times New Roman" panose="02020603050405020304" pitchFamily="18" charset="0"/>
                <a:cs typeface="Times New Roman" panose="02020603050405020304" pitchFamily="18" charset="0"/>
              </a:rPr>
              <a:t>(NZS 8158:2012)</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Interim Standards for Abortion Services in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A PDF of the standard is available to download from Standards New Zealand website, the Ministry has funded the ability for the sector to download the pdf without cost. A hard copy can be ordered from the Standards NZ website for a fee of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dirty="0"/>
              <a:t>The standard represents the minimum requirements necessary for a fair and equitable health and disability services that aim to improve the experience and outcomes of people and whanau and reduce care variation. The revised standard reflects the fundamental shifts towards more person-and whanau-centred health and disability services; people are empowered to make decisions about their own care and support in order to achieve their goals, and there is a stronger focus on outcomes for people receiving support care.</a:t>
            </a:r>
          </a:p>
          <a:p>
            <a:endParaRPr lang="en-NZ" dirty="0"/>
          </a:p>
          <a:p>
            <a:r>
              <a:rPr lang="en-NZ" dirty="0"/>
              <a:t>The standard has been arranged into six sections and guidance has been produced to support the sector on each of the sections</a:t>
            </a:r>
          </a:p>
        </p:txBody>
      </p:sp>
      <p:sp>
        <p:nvSpPr>
          <p:cNvPr id="4" name="Slide Number Placeholder 3"/>
          <p:cNvSpPr>
            <a:spLocks noGrp="1"/>
          </p:cNvSpPr>
          <p:nvPr>
            <p:ph type="sldNum" sz="quarter" idx="5"/>
          </p:nvPr>
        </p:nvSpPr>
        <p:spPr/>
        <p:txBody>
          <a:bodyPr/>
          <a:lstStyle/>
          <a:p>
            <a:fld id="{FF1816F6-97BA-44B2-8A94-08F9B4305433}" type="slidenum">
              <a:rPr lang="en-NZ" smtClean="0"/>
              <a:t>8</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standard has been arranged into six sections;</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99620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Te Tiriti o Waitangi. Ensuring that this standard supports health and disability service providers to honour Te Tiriti was a key aim of Nga Paerewa.</a:t>
            </a:r>
          </a:p>
          <a:p>
            <a:endParaRPr lang="en-NZ" dirty="0"/>
          </a:p>
          <a:p>
            <a:r>
              <a:rPr lang="en-NZ" dirty="0"/>
              <a:t>The principles of Te Tiriti o Waitangi, as articulated by the Courts and the Waitangi Tribunal, provide the framework for how we will meet our obligations under Te Tiriti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Rangatiratanga: </a:t>
            </a:r>
            <a:r>
              <a:rPr lang="en-NZ" dirty="0"/>
              <a:t>provides for Māori self-determination and mana Motuhake in the design, delivery and monitoring of health and disability services.</a:t>
            </a:r>
          </a:p>
          <a:p>
            <a:r>
              <a:rPr lang="en-NZ" b="1" dirty="0"/>
              <a:t>Equity: </a:t>
            </a:r>
            <a:r>
              <a:rPr lang="en-NZ" dirty="0"/>
              <a:t>requires the Crown to commit to achieving equitable health outcome for Māori.</a:t>
            </a:r>
          </a:p>
          <a:p>
            <a:r>
              <a:rPr lang="en-NZ" b="1" dirty="0"/>
              <a:t>Active Protection: </a:t>
            </a:r>
            <a:r>
              <a:rPr lang="en-NZ" b="0" dirty="0"/>
              <a:t>requires the Crown to act, to the fullest extent practicable, to achieve equitable health and outcomes for Maori. This includes insuring that it, its agents and its Treaty partner are well informed on the extent, and nature, of both Māori health outcomes and efforts to achieve Māori health equity.</a:t>
            </a:r>
          </a:p>
          <a:p>
            <a:r>
              <a:rPr lang="en-NZ" b="1" dirty="0"/>
              <a:t>Options: </a:t>
            </a:r>
            <a:r>
              <a:rPr lang="en-NZ" b="0" dirty="0"/>
              <a:t>requires the Crown to provide for, and properly resource, Kaupapa Māori health and disability services. Furthermore, the Crown is obliged to ensure that all health and disability services are provided in a culturally appropriate way that recognises and supports the expression of Hauora Māori models of care.</a:t>
            </a:r>
          </a:p>
          <a:p>
            <a:r>
              <a:rPr lang="en-NZ" b="1" dirty="0"/>
              <a:t>Partnership: </a:t>
            </a:r>
            <a:r>
              <a:rPr lang="en-NZ" b="0" dirty="0"/>
              <a:t>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Māori health equity – Te Tiriti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whānau,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whanau and shared decision making with them;</a:t>
            </a:r>
          </a:p>
          <a:p>
            <a:pPr marL="0" indent="0">
              <a:buNone/>
            </a:pPr>
            <a:r>
              <a:rPr lang="en-NZ" dirty="0"/>
              <a:t>(e) Standards that increase positive life outcomes – the standards reflect the interaction between people and whānau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One of the key things that the 2021 standard is asking for is greater evidence that service providers are developing/strengthening and maintaining relationships with Maori.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As you can see in this slide, the review has provided more definition in criteria descriptions to assist strengthening and maintaining relationships with Māori. Auditors are now able to look for measurable evidence as opposed to the previous standards slightly subjective intentions.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highlight>
                  <a:srgbClr val="FFFF00"/>
                </a:highlight>
              </a:rPr>
              <a:t>Bringing greater fidelity on statistics for Maori health will support realising the intent of the principles by being able to monitor service delivery and assist in measuring equitable health outcomes for Maori, including where any service delivery improvements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highlight>
                  <a:srgbClr val="FFFF00"/>
                </a:highlight>
              </a:rPr>
              <a:t>For abortion providers this is collected by the Ministry through both the abortion notification form and the annual report. Information collection is outlined in the Contraception, Sterilisation, and Abortion (Information Collection) Regulations 2021.</a:t>
            </a:r>
            <a:endParaRPr lang="en-NZ" b="1" dirty="0">
              <a:highlight>
                <a:srgbClr val="FFFF00"/>
              </a:highlight>
            </a:endParaRPr>
          </a:p>
          <a:p>
            <a:endParaRPr lang="en-NZ" b="1" dirty="0">
              <a:highlight>
                <a:srgbClr val="FFFF00"/>
              </a:highlight>
            </a:endParaRPr>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3529524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3" Type="http://schemas.openxmlformats.org/officeDocument/2006/relationships/slideLayout" Target="../slideLayouts/slideLayout6.xml"/><Relationship Id="rId7" Type="http://schemas.openxmlformats.org/officeDocument/2006/relationships/hyperlink" Target="https://www.healthliteracy.co.nz/page/about-health-literacy/"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maorihealthreview.co.nz/" TargetMode="External"/><Relationship Id="rId5"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14.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16.xml"/><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3.xml"/><Relationship Id="rId11" Type="http://schemas.openxmlformats.org/officeDocument/2006/relationships/image" Target="../media/image10.png"/><Relationship Id="rId5" Type="http://schemas.openxmlformats.org/officeDocument/2006/relationships/diagramData" Target="../diagrams/data3.xml"/><Relationship Id="rId10" Type="http://schemas.openxmlformats.org/officeDocument/2006/relationships/image" Target="../media/image17.png"/><Relationship Id="rId4" Type="http://schemas.openxmlformats.org/officeDocument/2006/relationships/notesSlide" Target="../notesSlides/notesSlide18.xml"/><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4.xml"/><Relationship Id="rId11" Type="http://schemas.openxmlformats.org/officeDocument/2006/relationships/image" Target="../media/image10.png"/><Relationship Id="rId5" Type="http://schemas.openxmlformats.org/officeDocument/2006/relationships/diagramData" Target="../diagrams/data4.xml"/><Relationship Id="rId10" Type="http://schemas.openxmlformats.org/officeDocument/2006/relationships/image" Target="../media/image17.png"/><Relationship Id="rId4" Type="http://schemas.openxmlformats.org/officeDocument/2006/relationships/notesSlide" Target="../notesSlides/notesSlide20.xml"/><Relationship Id="rId9" Type="http://schemas.microsoft.com/office/2007/relationships/diagramDrawing" Target="../diagrams/drawing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5.xml"/><Relationship Id="rId11" Type="http://schemas.openxmlformats.org/officeDocument/2006/relationships/image" Target="../media/image10.png"/><Relationship Id="rId5" Type="http://schemas.openxmlformats.org/officeDocument/2006/relationships/diagramData" Target="../diagrams/data5.xml"/><Relationship Id="rId10" Type="http://schemas.openxmlformats.org/officeDocument/2006/relationships/image" Target="../media/image17.png"/><Relationship Id="rId4" Type="http://schemas.openxmlformats.org/officeDocument/2006/relationships/notesSlide" Target="../notesSlides/notesSlide22.xml"/><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7.png"/><Relationship Id="rId4" Type="http://schemas.openxmlformats.org/officeDocument/2006/relationships/notesSlide" Target="../notesSlides/notesSlide24.xml"/><Relationship Id="rId9" Type="http://schemas.microsoft.com/office/2007/relationships/diagramDrawing" Target="../diagrams/drawing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hyperlink" Target="https://www.health.govt.nz/our-work/populations/maori-health/he-korowai-oranga" TargetMode="External"/><Relationship Id="rId13" Type="http://schemas.openxmlformats.org/officeDocument/2006/relationships/hyperlink" Target="https://www.health.govt.nz/publication/new-zealand-aotearoa-abortion-clinical-guideline" TargetMode="External"/><Relationship Id="rId3" Type="http://schemas.openxmlformats.org/officeDocument/2006/relationships/slideLayout" Target="../slideLayouts/slideLayout6.xml"/><Relationship Id="rId7" Type="http://schemas.openxmlformats.org/officeDocument/2006/relationships/hyperlink" Target="https://www.health.govt.nz/publication/standards-mapping-analysis" TargetMode="External"/><Relationship Id="rId12" Type="http://schemas.openxmlformats.org/officeDocument/2006/relationships/hyperlink" Target="https://www.healthliteracy.co.nz/page/about-health-literacy/"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11" Type="http://schemas.openxmlformats.org/officeDocument/2006/relationships/hyperlink" Target="https://www.maorihealthreview.co.nz/" TargetMode="External"/><Relationship Id="rId5" Type="http://schemas.openxmlformats.org/officeDocument/2006/relationships/hyperlink" Target="https://www.standards.govt.nz/shop/nzs-81342021/" TargetMode="External"/><Relationship Id="rId15" Type="http://schemas.openxmlformats.org/officeDocument/2006/relationships/image" Target="../media/image10.png"/><Relationship Id="rId10" Type="http://schemas.openxmlformats.org/officeDocument/2006/relationships/hyperlink" Target="https://www.health.govt.nz/publication/whaia-te-ao-marama-2018-2022-maori-disability-action-plan" TargetMode="External"/><Relationship Id="rId4" Type="http://schemas.openxmlformats.org/officeDocument/2006/relationships/notesSlide" Target="../notesSlides/notesSlide27.xml"/><Relationship Id="rId9" Type="http://schemas.openxmlformats.org/officeDocument/2006/relationships/hyperlink" Target="https://www.health.govt.nz/publication/whakamaua-maori-health-action-plan-2020-2025" TargetMode="External"/><Relationship Id="rId14" Type="http://schemas.openxmlformats.org/officeDocument/2006/relationships/hyperlink" Target="https://www.health.govt.nz/our-work/regulation-health-and-disability-system/abortion-legislation-information-health-practitioners/abortion-reporting"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hyperlink" Target="mailto:certification@health.govt.nz" TargetMode="Externa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youtu.be/MFAZJZiYurs" TargetMode="External"/><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Abortion services</a:t>
            </a:r>
            <a:endParaRPr lang="en-NZ" b="1" i="1" dirty="0"/>
          </a:p>
          <a:p>
            <a:endParaRPr lang="en-NZ" i="1" dirty="0"/>
          </a:p>
        </p:txBody>
      </p:sp>
      <p:sp>
        <p:nvSpPr>
          <p:cNvPr id="5" name="Content Placeholder 4">
            <a:extLst>
              <a:ext uri="{FF2B5EF4-FFF2-40B4-BE49-F238E27FC236}">
                <a16:creationId xmlns:a16="http://schemas.microsoft.com/office/drawing/2014/main" id="{9F849D3D-4E15-4BB2-B754-2BFC1229CC7D}"/>
              </a:ext>
            </a:extLst>
          </p:cNvPr>
          <p:cNvSpPr>
            <a:spLocks noGrp="1"/>
          </p:cNvSpPr>
          <p:nvPr>
            <p:ph idx="10"/>
          </p:nvPr>
        </p:nvSpPr>
        <p:spPr/>
        <p:txBody>
          <a:bodyPr/>
          <a:lstStyle/>
          <a:p>
            <a:endParaRPr lang="en-NZ"/>
          </a:p>
        </p:txBody>
      </p:sp>
      <p:pic>
        <p:nvPicPr>
          <p:cNvPr id="6" name="Audio 5">
            <a:hlinkClick r:id="" action="ppaction://media"/>
            <a:extLst>
              <a:ext uri="{FF2B5EF4-FFF2-40B4-BE49-F238E27FC236}">
                <a16:creationId xmlns:a16="http://schemas.microsoft.com/office/drawing/2014/main" id="{B5286048-6536-4AC5-AE7B-30C57F919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575434"/>
      </p:ext>
    </p:extLst>
  </p:cSld>
  <p:clrMapOvr>
    <a:masterClrMapping/>
  </p:clrMapOvr>
  <mc:AlternateContent xmlns:mc="http://schemas.openxmlformats.org/markup-compatibility/2006">
    <mc:Choice xmlns:p14="http://schemas.microsoft.com/office/powerpoint/2010/main" Requires="p14">
      <p:transition spd="slow" p14:dur="2000" advTm="10062"/>
    </mc:Choice>
    <mc:Fallback>
      <p:transition spd="slow" advTm="1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a:xfrm>
            <a:off x="838200" y="334982"/>
            <a:ext cx="10515600" cy="1074060"/>
          </a:xfrm>
        </p:spPr>
        <p:txBody>
          <a:bodyPr/>
          <a:lstStyle/>
          <a:p>
            <a:r>
              <a:rPr lang="en-NZ" dirty="0"/>
              <a:t>Te Tiriti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441699"/>
            <a:ext cx="10515600" cy="5127558"/>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Manatū Hauora to align with </a:t>
            </a:r>
            <a:r>
              <a:rPr lang="en-NZ" dirty="0">
                <a:sym typeface="Wingdings" panose="05000000000000000000" pitchFamily="2" charset="2"/>
                <a:hlinkClick r:id="rId5"/>
              </a:rPr>
              <a:t>Whakamaua: the Māori Health Action Plan 2020-2025</a:t>
            </a:r>
            <a:r>
              <a:rPr lang="en-NZ" dirty="0">
                <a:sym typeface="Wingdings" panose="05000000000000000000" pitchFamily="2" charset="2"/>
              </a:rPr>
              <a:t> and Te Tiriti responsibilities.</a:t>
            </a:r>
          </a:p>
          <a:p>
            <a:pPr marL="0" indent="0">
              <a:buNone/>
            </a:pPr>
            <a:endParaRPr lang="en-NZ" dirty="0">
              <a:sym typeface="Wingdings" panose="05000000000000000000" pitchFamily="2" charset="2"/>
            </a:endParaRPr>
          </a:p>
          <a:p>
            <a:pPr marL="0" indent="0">
              <a:buNone/>
            </a:pPr>
            <a:r>
              <a:rPr lang="en-NZ" dirty="0">
                <a:solidFill>
                  <a:srgbClr val="00853F"/>
                </a:solidFill>
                <a:ea typeface="+mj-ea"/>
                <a:sym typeface="Wingdings" panose="05000000000000000000" pitchFamily="2" charset="2"/>
              </a:rPr>
              <a:t>Training and Support</a:t>
            </a:r>
          </a:p>
          <a:p>
            <a:r>
              <a:rPr lang="en-NZ" dirty="0">
                <a:sym typeface="Wingdings" panose="05000000000000000000" pitchFamily="2" charset="2"/>
              </a:rPr>
              <a:t>Ngā Paerewa Refreshed Te Tiriti o Waitangi Related Requirements – </a:t>
            </a:r>
            <a:r>
              <a:rPr lang="en-NZ" dirty="0">
                <a:sym typeface="Wingdings" panose="05000000000000000000" pitchFamily="2" charset="2"/>
                <a:hlinkClick r:id="rId6"/>
              </a:rPr>
              <a:t>session for service Providers </a:t>
            </a:r>
            <a:endParaRPr lang="en-NZ" dirty="0">
              <a:sym typeface="Wingdings" panose="05000000000000000000" pitchFamily="2" charset="2"/>
            </a:endParaRPr>
          </a:p>
          <a:p>
            <a:r>
              <a:rPr lang="en-NZ" dirty="0">
                <a:sym typeface="Wingdings" panose="05000000000000000000" pitchFamily="2" charset="2"/>
              </a:rPr>
              <a:t>E-Learning Te Tiriti module currently in development for release February 2022</a:t>
            </a:r>
          </a:p>
          <a:p>
            <a:pPr marL="0" indent="0">
              <a:buNone/>
            </a:pPr>
            <a:endParaRPr lang="en-NZ" sz="2800" dirty="0">
              <a:solidFill>
                <a:srgbClr val="FF0000"/>
              </a:solidFill>
              <a:latin typeface="Segoe UI" panose="020B0502040204020203" pitchFamily="34" charset="0"/>
              <a:cs typeface="Segoe UI" panose="020B0502040204020203" pitchFamily="34" charset="0"/>
              <a:sym typeface="Wingdings" panose="05000000000000000000" pitchFamily="2" charset="2"/>
            </a:endParaRPr>
          </a:p>
          <a:p>
            <a:pPr marL="0" indent="0">
              <a:buNone/>
            </a:pPr>
            <a:endParaRPr lang="en-NZ" dirty="0">
              <a:solidFill>
                <a:srgbClr val="FF0000"/>
              </a:solidFill>
              <a:sym typeface="Wingdings" panose="05000000000000000000" pitchFamily="2" charset="2"/>
            </a:endParaRPr>
          </a:p>
        </p:txBody>
      </p:sp>
      <p:pic>
        <p:nvPicPr>
          <p:cNvPr id="7" name="Audio 6">
            <a:hlinkClick r:id="" action="ppaction://media"/>
            <a:extLst>
              <a:ext uri="{FF2B5EF4-FFF2-40B4-BE49-F238E27FC236}">
                <a16:creationId xmlns:a16="http://schemas.microsoft.com/office/drawing/2014/main" id="{B24827F0-0C5D-4D4F-8160-CC138C8A58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mc:Choice xmlns:p14="http://schemas.microsoft.com/office/powerpoint/2010/main" Requires="p14">
      <p:transition spd="slow" p14:dur="2000" advTm="190516"/>
    </mc:Choice>
    <mc:Fallback>
      <p:transition spd="slow" advTm="19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dirty="0"/>
              <a:t>Previously: HDSS 1.1.4.6 </a:t>
            </a:r>
          </a:p>
          <a:p>
            <a:endParaRPr lang="en-NZ" dirty="0"/>
          </a:p>
          <a:p>
            <a:endParaRPr lang="en-NZ" dirty="0"/>
          </a:p>
          <a:p>
            <a:r>
              <a:rPr lang="en-NZ" dirty="0"/>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095227C1-C238-4AA4-B082-DF39C05C6AF5}"/>
              </a:ext>
            </a:extLst>
          </p:cNvPr>
          <p:cNvSpPr txBox="1">
            <a:spLocks/>
          </p:cNvSpPr>
          <p:nvPr/>
        </p:nvSpPr>
        <p:spPr>
          <a:xfrm>
            <a:off x="8688404" y="1902847"/>
            <a:ext cx="3488494" cy="4175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rgbClr val="00853F"/>
                </a:solidFill>
                <a:hlinkClick r:id="rId7"/>
              </a:rPr>
              <a:t>Māori Health Data and Stats</a:t>
            </a:r>
            <a:endParaRPr lang="en-NZ" sz="2000" dirty="0">
              <a:solidFill>
                <a:srgbClr val="00853F"/>
              </a:solidFill>
            </a:endParaRPr>
          </a:p>
          <a:p>
            <a:pPr marL="0" indent="0">
              <a:buFont typeface="Arial" panose="020B0604020202020204" pitchFamily="34" charset="0"/>
              <a:buNone/>
            </a:pPr>
            <a:endParaRPr lang="en-NZ" sz="2000" dirty="0">
              <a:solidFill>
                <a:srgbClr val="00853F"/>
              </a:solidFill>
            </a:endParaRPr>
          </a:p>
          <a:p>
            <a:pPr marL="0" indent="0">
              <a:buNone/>
            </a:pPr>
            <a:r>
              <a:rPr lang="en-NZ" sz="2000" dirty="0">
                <a:solidFill>
                  <a:srgbClr val="00853F"/>
                </a:solidFill>
              </a:rPr>
              <a:t>Service providers are to use the sector guidance to inform best practice E.g. forming relationships or connecting with the local ‘mana whenua’ of their region: </a:t>
            </a:r>
            <a:r>
              <a:rPr lang="en-NZ" sz="2000" dirty="0">
                <a:solidFill>
                  <a:srgbClr val="00853F"/>
                </a:solidFill>
                <a:hlinkClick r:id="rId8"/>
              </a:rPr>
              <a:t>Māori maps. </a:t>
            </a:r>
            <a:endParaRPr lang="en-NZ" sz="2000" dirty="0">
              <a:solidFill>
                <a:srgbClr val="00853F"/>
              </a:solidFill>
            </a:endParaRPr>
          </a:p>
          <a:p>
            <a:pPr marL="0" indent="0">
              <a:buNone/>
            </a:pPr>
            <a:endParaRPr lang="en-NZ" sz="2000" dirty="0">
              <a:solidFill>
                <a:srgbClr val="00853F"/>
              </a:solidFill>
            </a:endParaRPr>
          </a:p>
          <a:p>
            <a:pPr marL="0" indent="0">
              <a:buNone/>
            </a:pPr>
            <a:r>
              <a:rPr lang="en-NZ" sz="2000" dirty="0">
                <a:solidFill>
                  <a:srgbClr val="00853F"/>
                </a:solidFill>
              </a:rPr>
              <a:t>Non punitive timeframe of 12-18 months for implementation. </a:t>
            </a:r>
          </a:p>
          <a:p>
            <a:pPr marL="0" indent="0">
              <a:buFont typeface="Arial" panose="020B0604020202020204" pitchFamily="34" charset="0"/>
              <a:buNone/>
            </a:pPr>
            <a:endParaRPr lang="en-NZ" sz="2000" dirty="0">
              <a:solidFill>
                <a:srgbClr val="00853F"/>
              </a:solidFill>
            </a:endParaRPr>
          </a:p>
        </p:txBody>
      </p:sp>
      <p:pic>
        <p:nvPicPr>
          <p:cNvPr id="4" name="Audio 3">
            <a:hlinkClick r:id="" action="ppaction://media"/>
            <a:extLst>
              <a:ext uri="{FF2B5EF4-FFF2-40B4-BE49-F238E27FC236}">
                <a16:creationId xmlns:a16="http://schemas.microsoft.com/office/drawing/2014/main" id="{CAE20934-CC65-4EF5-AC3F-D4F6120FEF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mc:Choice xmlns:p14="http://schemas.microsoft.com/office/powerpoint/2010/main" Requires="p14">
      <p:transition spd="slow" p14:dur="2000" advTm="26888"/>
    </mc:Choice>
    <mc:Fallback>
      <p:transition spd="slow" advTm="2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5"/>
          <a:stretch>
            <a:fillRect/>
          </a:stretch>
        </p:blipFill>
        <p:spPr>
          <a:xfrm>
            <a:off x="291879" y="2813433"/>
            <a:ext cx="8286750" cy="270510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75F658B9-0A08-48ED-8D67-D2F818B92009}"/>
              </a:ext>
            </a:extLst>
          </p:cNvPr>
          <p:cNvSpPr txBox="1">
            <a:spLocks/>
          </p:cNvSpPr>
          <p:nvPr/>
        </p:nvSpPr>
        <p:spPr>
          <a:xfrm>
            <a:off x="8962338" y="2675322"/>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6"/>
              </a:rPr>
              <a:t>Māori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7"/>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8"/>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4" name="Audio 3">
            <a:hlinkClick r:id="" action="ppaction://media"/>
            <a:extLst>
              <a:ext uri="{FF2B5EF4-FFF2-40B4-BE49-F238E27FC236}">
                <a16:creationId xmlns:a16="http://schemas.microsoft.com/office/drawing/2014/main" id="{AA59D6F4-64C6-4670-9B17-CA9D241BDD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mc:Choice xmlns:p14="http://schemas.microsoft.com/office/powerpoint/2010/main" Requires="p14">
      <p:transition spd="slow" p14:dur="2000" advTm="32462"/>
    </mc:Choice>
    <mc:Fallback>
      <p:transition spd="slow" advTm="3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Ngā Paerewa NZS8134:2021 and the Auditing Process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300" b="0" i="0" u="none" strike="noStrike" baseline="0" dirty="0">
                <a:solidFill>
                  <a:srgbClr val="000000"/>
                </a:solidFill>
                <a:latin typeface="Segoe UI" panose="020B0502040204020203" pitchFamily="34" charset="0"/>
              </a:rPr>
              <a:t>HealthCERT administers The Health and Disability Services (Safety) Act 2001 (the Act) on behalf of the Director-General of Health (the DG) through a certification audit framework. </a:t>
            </a:r>
          </a:p>
          <a:p>
            <a:r>
              <a:rPr lang="en-NZ" sz="2300" b="0" i="0" u="none" strike="noStrike" baseline="0" dirty="0">
                <a:solidFill>
                  <a:srgbClr val="000000"/>
                </a:solidFill>
                <a:latin typeface="Segoe UI" panose="020B0502040204020203" pitchFamily="34" charset="0"/>
              </a:rPr>
              <a:t>Designated audit agencies (DAAs) assess the safety of service delivery for people accessing services by completing audits against the health and disability services standard (NZS 8134:2008). </a:t>
            </a:r>
          </a:p>
          <a:p>
            <a:r>
              <a:rPr lang="en-NZ" sz="2300" b="0" i="0" u="none" strike="noStrike" baseline="0" dirty="0">
                <a:solidFill>
                  <a:srgbClr val="000000"/>
                </a:solidFill>
                <a:latin typeface="Segoe UI" panose="020B0502040204020203" pitchFamily="34" charset="0"/>
              </a:rPr>
              <a:t>Audits provide an opportunity to identify risk in a service. DAAs submit certification audit reports to HealthCERT that review the report and use a risk matrix to determine the service provider’s audit certification period (1-5 years). </a:t>
            </a:r>
          </a:p>
          <a:p>
            <a:r>
              <a:rPr lang="en-NZ" sz="2300" b="0" i="0" u="none" strike="noStrike" baseline="0" dirty="0">
                <a:solidFill>
                  <a:srgbClr val="000000"/>
                </a:solidFill>
                <a:latin typeface="Segoe UI" panose="020B0502040204020203" pitchFamily="34" charset="0"/>
              </a:rPr>
              <a:t>Service providers must also undergo a surveillance audit, which occurs in the middle of the certification period. Surveillance audits are against a smaller set of criteria. </a:t>
            </a:r>
          </a:p>
          <a:p>
            <a:endParaRPr lang="en-NZ" dirty="0"/>
          </a:p>
        </p:txBody>
      </p:sp>
      <p:pic>
        <p:nvPicPr>
          <p:cNvPr id="5" name="Audio 4">
            <a:hlinkClick r:id="" action="ppaction://media"/>
            <a:extLst>
              <a:ext uri="{FF2B5EF4-FFF2-40B4-BE49-F238E27FC236}">
                <a16:creationId xmlns:a16="http://schemas.microsoft.com/office/drawing/2014/main" id="{4F35661D-5821-460B-A92F-26F99342F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mc:Choice xmlns:p14="http://schemas.microsoft.com/office/powerpoint/2010/main" Requires="p14">
      <p:transition spd="slow" p14:dur="2000" advTm="17827"/>
    </mc:Choice>
    <mc:Fallback>
      <p:transition spd="slow" advTm="1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477625" y="1671007"/>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400" dirty="0"/>
              <a:t>Abortion services were mapped against the Interim Standards for Abortion which indicates that 38 percent of the criteria directly map, and 62 percent do not map.</a:t>
            </a:r>
          </a:p>
          <a:p>
            <a:pPr>
              <a:lnSpc>
                <a:spcPct val="100000"/>
              </a:lnSpc>
            </a:pPr>
            <a:r>
              <a:rPr lang="en-NZ" sz="2400" dirty="0"/>
              <a:t>Sector guidance is available to help support abortion service providers who provide hospital care according to the definition in the HDSS to plan and prepare for meeting the updated requirements in the 2021 standard.</a:t>
            </a:r>
          </a:p>
          <a:p>
            <a:pPr marL="0" indent="0">
              <a:lnSpc>
                <a:spcPct val="100000"/>
              </a:lnSpc>
              <a:buNone/>
            </a:pPr>
            <a:endParaRPr lang="en-NZ" sz="1800" i="1" dirty="0">
              <a:solidFill>
                <a:srgbClr val="00B050"/>
              </a:solidFill>
            </a:endParaRPr>
          </a:p>
          <a:p>
            <a:pPr marL="0" indent="0">
              <a:buNone/>
            </a:pPr>
            <a:endParaRPr lang="en-NZ" dirty="0">
              <a:solidFill>
                <a:srgbClr val="FF0000"/>
              </a:solidFill>
            </a:endParaRPr>
          </a:p>
        </p:txBody>
      </p:sp>
      <p:pic>
        <p:nvPicPr>
          <p:cNvPr id="7" name="Audio 6">
            <a:hlinkClick r:id="" action="ppaction://media"/>
            <a:extLst>
              <a:ext uri="{FF2B5EF4-FFF2-40B4-BE49-F238E27FC236}">
                <a16:creationId xmlns:a16="http://schemas.microsoft.com/office/drawing/2014/main" id="{EA61BB21-DB56-42E3-BF29-D0890F01D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5187148"/>
      </p:ext>
    </p:extLst>
  </p:cSld>
  <p:clrMapOvr>
    <a:masterClrMapping/>
  </p:clrMapOvr>
  <mc:AlternateContent xmlns:mc="http://schemas.openxmlformats.org/markup-compatibility/2006">
    <mc:Choice xmlns:p14="http://schemas.microsoft.com/office/powerpoint/2010/main" Requires="p14">
      <p:transition spd="slow" p14:dur="2000" advTm="33216"/>
    </mc:Choice>
    <mc:Fallback>
      <p:transition spd="slow" advTm="3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r>
              <a:rPr lang="en-NZ" b="1" dirty="0"/>
              <a:t>Please open the documents below for your reference and review during the following standards summary</a:t>
            </a:r>
          </a:p>
          <a:p>
            <a:pPr marL="0" indent="0">
              <a:buNone/>
            </a:pPr>
            <a:endParaRPr lang="en-NZ" sz="2400" dirty="0"/>
          </a:p>
          <a:p>
            <a:r>
              <a:rPr lang="en-NZ" dirty="0">
                <a:hlinkClick r:id="rId5"/>
              </a:rPr>
              <a:t>Standards Mapping Analysis 2021</a:t>
            </a:r>
            <a:r>
              <a:rPr lang="en-NZ" dirty="0"/>
              <a:t> listed on Manatū Haurora Ministry of Health Website</a:t>
            </a:r>
          </a:p>
          <a:p>
            <a:endParaRPr lang="en-NZ" dirty="0"/>
          </a:p>
          <a:p>
            <a:r>
              <a:rPr lang="en-NZ" dirty="0">
                <a:hlinkClick r:id="rId6"/>
              </a:rPr>
              <a:t>Ngā Paerewa Health and Disability Services standard NZS 8134:2021 </a:t>
            </a:r>
            <a:r>
              <a:rPr lang="en-NZ" dirty="0"/>
              <a:t>listed on Standards New Zealand Website</a:t>
            </a:r>
          </a:p>
          <a:p>
            <a:endParaRPr lang="en-NZ" dirty="0"/>
          </a:p>
        </p:txBody>
      </p:sp>
      <p:pic>
        <p:nvPicPr>
          <p:cNvPr id="6" name="Audio 5">
            <a:hlinkClick r:id="" action="ppaction://media"/>
            <a:extLst>
              <a:ext uri="{FF2B5EF4-FFF2-40B4-BE49-F238E27FC236}">
                <a16:creationId xmlns:a16="http://schemas.microsoft.com/office/drawing/2014/main" id="{7EE9DB62-E41A-4B20-A8E9-45CD3DE380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mc:Choice xmlns:p14="http://schemas.microsoft.com/office/powerpoint/2010/main" Requires="p14">
      <p:transition spd="slow" p14:dur="2000" advTm="7850"/>
    </mc:Choice>
    <mc:Fallback>
      <p:transition spd="slow" advTm="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Abortion</a:t>
            </a:r>
            <a:br>
              <a:rPr lang="en-US" sz="3300" kern="1200" dirty="0">
                <a:solidFill>
                  <a:schemeClr val="bg1"/>
                </a:solidFill>
                <a:latin typeface="+mj-lt"/>
                <a:ea typeface="+mj-ea"/>
                <a:cs typeface="+mj-cs"/>
              </a:rPr>
            </a:br>
            <a:r>
              <a:rPr lang="en-US" sz="3300" dirty="0">
                <a:solidFill>
                  <a:schemeClr val="bg1"/>
                </a:solidFill>
                <a:latin typeface="+mj-lt"/>
                <a:cs typeface="+mj-cs"/>
              </a:rPr>
              <a:t>S</a:t>
            </a:r>
            <a:r>
              <a:rPr lang="en-US" sz="3300" kern="1200" dirty="0">
                <a:solidFill>
                  <a:schemeClr val="bg1"/>
                </a:solidFill>
                <a:latin typeface="+mj-lt"/>
                <a:ea typeface="+mj-ea"/>
                <a:cs typeface="+mj-cs"/>
              </a:rPr>
              <a:t>ervices</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3061514110"/>
              </p:ext>
            </p:extLst>
          </p:nvPr>
        </p:nvGraphicFramePr>
        <p:xfrm>
          <a:off x="4346448" y="842749"/>
          <a:ext cx="6939510" cy="4686768"/>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Abortion</a:t>
                      </a:r>
                    </a:p>
                    <a:p>
                      <a:pPr algn="ctr"/>
                      <a:r>
                        <a:rPr lang="en-NZ" sz="2700" dirty="0"/>
                        <a:t>services</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157</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38%</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N/A%</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62%</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9" name="Audio 8">
            <a:hlinkClick r:id="" action="ppaction://media"/>
            <a:extLst>
              <a:ext uri="{FF2B5EF4-FFF2-40B4-BE49-F238E27FC236}">
                <a16:creationId xmlns:a16="http://schemas.microsoft.com/office/drawing/2014/main" id="{46D578C5-5D69-456E-9388-140CA9618A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mc:Choice xmlns:p14="http://schemas.microsoft.com/office/powerpoint/2010/main" Requires="p14">
      <p:transition spd="slow" p14:dur="2000" advTm="74982"/>
    </mc:Choice>
    <mc:Fallback>
      <p:transition spd="slow" advTm="7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490470" y="222824"/>
            <a:ext cx="10515600" cy="1074060"/>
          </a:xfrm>
        </p:spPr>
        <p:txBody>
          <a:bodyPr/>
          <a:lstStyle/>
          <a:p>
            <a:r>
              <a:rPr lang="en-NZ" dirty="0"/>
              <a:t>NZS 8134:2021 Section 1: Ō TĀTOU MOTIKA | OUR RIGHTS</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664648906"/>
              </p:ext>
            </p:extLst>
          </p:nvPr>
        </p:nvGraphicFramePr>
        <p:xfrm>
          <a:off x="838200" y="917510"/>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6829DB3-8DFC-49E0-96EC-4D784393B062}"/>
              </a:ext>
            </a:extLst>
          </p:cNvPr>
          <p:cNvPicPr>
            <a:picLocks noChangeAspect="1"/>
          </p:cNvPicPr>
          <p:nvPr/>
        </p:nvPicPr>
        <p:blipFill>
          <a:blip r:embed="rId10"/>
          <a:stretch>
            <a:fillRect/>
          </a:stretch>
        </p:blipFill>
        <p:spPr>
          <a:xfrm>
            <a:off x="10174512" y="5004128"/>
            <a:ext cx="1308078" cy="641380"/>
          </a:xfrm>
          <a:prstGeom prst="rect">
            <a:avLst/>
          </a:prstGeom>
        </p:spPr>
      </p:pic>
      <p:pic>
        <p:nvPicPr>
          <p:cNvPr id="3" name="Audio 2">
            <a:hlinkClick r:id="" action="ppaction://media"/>
            <a:extLst>
              <a:ext uri="{FF2B5EF4-FFF2-40B4-BE49-F238E27FC236}">
                <a16:creationId xmlns:a16="http://schemas.microsoft.com/office/drawing/2014/main" id="{AF78BA2C-2AC3-4DAF-9BFE-8942BB28BD0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mc:Choice xmlns:p14="http://schemas.microsoft.com/office/powerpoint/2010/main" Requires="p14">
      <p:transition spd="slow" p14:dur="2000" advTm="25961"/>
    </mc:Choice>
    <mc:Fallback>
      <p:transition spd="slow" advTm="2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2F43-66BE-4FBB-9451-320FAEDC7F39}"/>
              </a:ext>
            </a:extLst>
          </p:cNvPr>
          <p:cNvSpPr>
            <a:spLocks noGrp="1"/>
          </p:cNvSpPr>
          <p:nvPr>
            <p:ph type="title"/>
          </p:nvPr>
        </p:nvSpPr>
        <p:spPr/>
        <p:txBody>
          <a:bodyPr/>
          <a:lstStyle/>
          <a:p>
            <a:r>
              <a:rPr lang="en-NZ" dirty="0"/>
              <a:t>Section 1: Ō TĀTOU MOTIKA | OUR RIGHTS</a:t>
            </a:r>
          </a:p>
        </p:txBody>
      </p:sp>
      <p:pic>
        <p:nvPicPr>
          <p:cNvPr id="8" name="Content Placeholder 7">
            <a:extLst>
              <a:ext uri="{FF2B5EF4-FFF2-40B4-BE49-F238E27FC236}">
                <a16:creationId xmlns:a16="http://schemas.microsoft.com/office/drawing/2014/main" id="{B8E24696-1BCF-4C89-AFC7-F8A9D8B9C32A}"/>
              </a:ext>
            </a:extLst>
          </p:cNvPr>
          <p:cNvPicPr>
            <a:picLocks noGrp="1" noChangeAspect="1"/>
          </p:cNvPicPr>
          <p:nvPr>
            <p:ph idx="1"/>
          </p:nvPr>
        </p:nvPicPr>
        <p:blipFill>
          <a:blip r:embed="rId5"/>
          <a:stretch>
            <a:fillRect/>
          </a:stretch>
        </p:blipFill>
        <p:spPr>
          <a:xfrm>
            <a:off x="638190" y="1617784"/>
            <a:ext cx="10439276" cy="4500563"/>
          </a:xfrm>
        </p:spPr>
      </p:pic>
      <p:sp>
        <p:nvSpPr>
          <p:cNvPr id="4" name="Title 1">
            <a:extLst>
              <a:ext uri="{FF2B5EF4-FFF2-40B4-BE49-F238E27FC236}">
                <a16:creationId xmlns:a16="http://schemas.microsoft.com/office/drawing/2014/main" id="{547063E4-FB5B-4F2D-9FF1-8E8AE1DEB846}"/>
              </a:ext>
            </a:extLst>
          </p:cNvPr>
          <p:cNvSpPr txBox="1">
            <a:spLocks/>
          </p:cNvSpPr>
          <p:nvPr/>
        </p:nvSpPr>
        <p:spPr>
          <a:xfrm>
            <a:off x="986497" y="1107830"/>
            <a:ext cx="10264272" cy="935371"/>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 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400" b="0" dirty="0"/>
          </a:p>
        </p:txBody>
      </p:sp>
      <p:pic>
        <p:nvPicPr>
          <p:cNvPr id="3" name="Audio 2">
            <a:hlinkClick r:id="" action="ppaction://media"/>
            <a:extLst>
              <a:ext uri="{FF2B5EF4-FFF2-40B4-BE49-F238E27FC236}">
                <a16:creationId xmlns:a16="http://schemas.microsoft.com/office/drawing/2014/main" id="{8EFFFA24-BDD8-4873-97A9-1165294CE5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74301117"/>
      </p:ext>
    </p:extLst>
  </p:cSld>
  <p:clrMapOvr>
    <a:masterClrMapping/>
  </p:clrMapOvr>
  <mc:AlternateContent xmlns:mc="http://schemas.openxmlformats.org/markup-compatibility/2006">
    <mc:Choice xmlns:p14="http://schemas.microsoft.com/office/powerpoint/2010/main" Requires="p14">
      <p:transition spd="slow" p14:dur="2000" advTm="15140"/>
    </mc:Choice>
    <mc:Fallback>
      <p:transition spd="slow" advTm="1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100012" y="264680"/>
            <a:ext cx="10515600" cy="1074060"/>
          </a:xfrm>
        </p:spPr>
        <p:txBody>
          <a:bodyPr/>
          <a:lstStyle/>
          <a:p>
            <a:r>
              <a:rPr lang="en-NZ" dirty="0"/>
              <a:t>NZS 8134:2021 Section 2: HUNGA MAHI ME TE HANGANGA | WORKFORCE AND STRUCTURE</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4226357308"/>
              </p:ext>
            </p:extLst>
          </p:nvPr>
        </p:nvGraphicFramePr>
        <p:xfrm>
          <a:off x="838200" y="801710"/>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56B53CF-D34E-41F9-AC47-1D3AAD7C11B1}"/>
              </a:ext>
            </a:extLst>
          </p:cNvPr>
          <p:cNvPicPr>
            <a:picLocks noChangeAspect="1"/>
          </p:cNvPicPr>
          <p:nvPr/>
        </p:nvPicPr>
        <p:blipFill>
          <a:blip r:embed="rId10"/>
          <a:stretch>
            <a:fillRect/>
          </a:stretch>
        </p:blipFill>
        <p:spPr>
          <a:xfrm>
            <a:off x="10006214" y="5099419"/>
            <a:ext cx="1218797" cy="597604"/>
          </a:xfrm>
          <a:prstGeom prst="rect">
            <a:avLst/>
          </a:prstGeom>
        </p:spPr>
      </p:pic>
      <p:pic>
        <p:nvPicPr>
          <p:cNvPr id="3" name="Audio 2">
            <a:hlinkClick r:id="" action="ppaction://media"/>
            <a:extLst>
              <a:ext uri="{FF2B5EF4-FFF2-40B4-BE49-F238E27FC236}">
                <a16:creationId xmlns:a16="http://schemas.microsoft.com/office/drawing/2014/main" id="{55BC0196-CD48-453D-AC4B-D0825B481C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mc:Choice xmlns:p14="http://schemas.microsoft.com/office/powerpoint/2010/main" Requires="p14">
      <p:transition spd="slow" p14:dur="2000" advTm="12094"/>
    </mc:Choice>
    <mc:Fallback>
      <p:transition spd="slow" advTm="1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whāia, whāia, </a:t>
            </a:r>
          </a:p>
          <a:p>
            <a:pPr marL="0" indent="0">
              <a:buNone/>
            </a:pPr>
            <a:r>
              <a:rPr lang="pt-BR" sz="1800" dirty="0"/>
              <a:t>Ngā uaratanga o te Manatū Hauora. </a:t>
            </a:r>
          </a:p>
          <a:p>
            <a:pPr marL="0" indent="0">
              <a:buNone/>
            </a:pPr>
            <a:r>
              <a:rPr lang="en-NZ" sz="1800" dirty="0"/>
              <a:t>Ko te manaakitanga </a:t>
            </a:r>
          </a:p>
          <a:p>
            <a:pPr marL="0" indent="0">
              <a:buNone/>
            </a:pPr>
            <a:r>
              <a:rPr lang="en-NZ" sz="1800" dirty="0"/>
              <a:t>Ko te kaitiakitanga </a:t>
            </a:r>
          </a:p>
          <a:p>
            <a:pPr marL="0" indent="0">
              <a:buNone/>
            </a:pPr>
            <a:r>
              <a:rPr lang="en-NZ" sz="1800" dirty="0"/>
              <a:t>Ko te whakapono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tae atu tātou ki pae tata, ki pae tawhiti, ki Pae Ora. </a:t>
            </a:r>
          </a:p>
          <a:p>
            <a:pPr marL="0" indent="0">
              <a:buNone/>
            </a:pPr>
            <a:r>
              <a:rPr lang="en-NZ" sz="1800" dirty="0"/>
              <a:t>Kia tūturu ka whakamaua kia tīna, tīna!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6" name="Audio 5">
            <a:hlinkClick r:id="" action="ppaction://media"/>
            <a:extLst>
              <a:ext uri="{FF2B5EF4-FFF2-40B4-BE49-F238E27FC236}">
                <a16:creationId xmlns:a16="http://schemas.microsoft.com/office/drawing/2014/main" id="{3FB8EA7F-65BB-4C04-B0AD-5CC6F06FF5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mc:Choice xmlns:p14="http://schemas.microsoft.com/office/powerpoint/2010/main" Requires="p14">
      <p:transition spd="slow" p14:dur="2000" advTm="26588"/>
    </mc:Choice>
    <mc:Fallback>
      <p:transition spd="slow" advTm="2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12BF-C45A-47D4-AA48-EF6C2D2A3D97}"/>
              </a:ext>
            </a:extLst>
          </p:cNvPr>
          <p:cNvSpPr>
            <a:spLocks noGrp="1"/>
          </p:cNvSpPr>
          <p:nvPr>
            <p:ph type="title"/>
          </p:nvPr>
        </p:nvSpPr>
        <p:spPr>
          <a:xfrm>
            <a:off x="838200" y="0"/>
            <a:ext cx="10515600" cy="1074060"/>
          </a:xfrm>
        </p:spPr>
        <p:txBody>
          <a:bodyPr/>
          <a:lstStyle/>
          <a:p>
            <a:r>
              <a:rPr lang="en-NZ" dirty="0"/>
              <a:t>Section 2: HUNGA MAHI ME TE HANGANGA | WORKFORCE AND STRUCTURE</a:t>
            </a:r>
          </a:p>
        </p:txBody>
      </p:sp>
      <p:sp>
        <p:nvSpPr>
          <p:cNvPr id="4" name="Title 1">
            <a:extLst>
              <a:ext uri="{FF2B5EF4-FFF2-40B4-BE49-F238E27FC236}">
                <a16:creationId xmlns:a16="http://schemas.microsoft.com/office/drawing/2014/main" id="{67DBA271-73C6-478A-AB0C-3328E0E0CDA6}"/>
              </a:ext>
            </a:extLst>
          </p:cNvPr>
          <p:cNvSpPr txBox="1">
            <a:spLocks/>
          </p:cNvSpPr>
          <p:nvPr/>
        </p:nvSpPr>
        <p:spPr>
          <a:xfrm>
            <a:off x="838200" y="872845"/>
            <a:ext cx="10515600" cy="645816"/>
          </a:xfrm>
          <a:prstGeom prst="rect">
            <a:avLst/>
          </a:prstGeom>
        </p:spPr>
        <p:txBody>
          <a:bodyPr anchor="ctr" anchorCtr="0">
            <a:normAutofit fontScale="67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7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12" name="Content Placeholder 11">
            <a:extLst>
              <a:ext uri="{FF2B5EF4-FFF2-40B4-BE49-F238E27FC236}">
                <a16:creationId xmlns:a16="http://schemas.microsoft.com/office/drawing/2014/main" id="{B0C9CE33-22A1-415B-A003-96761D2437D5}"/>
              </a:ext>
            </a:extLst>
          </p:cNvPr>
          <p:cNvPicPr>
            <a:picLocks noGrp="1" noChangeAspect="1"/>
          </p:cNvPicPr>
          <p:nvPr>
            <p:ph idx="1"/>
          </p:nvPr>
        </p:nvPicPr>
        <p:blipFill>
          <a:blip r:embed="rId5"/>
          <a:stretch>
            <a:fillRect/>
          </a:stretch>
        </p:blipFill>
        <p:spPr>
          <a:xfrm>
            <a:off x="838200" y="1195753"/>
            <a:ext cx="10014273" cy="4893999"/>
          </a:xfrm>
        </p:spPr>
      </p:pic>
      <p:pic>
        <p:nvPicPr>
          <p:cNvPr id="3" name="Audio 2">
            <a:hlinkClick r:id="" action="ppaction://media"/>
            <a:extLst>
              <a:ext uri="{FF2B5EF4-FFF2-40B4-BE49-F238E27FC236}">
                <a16:creationId xmlns:a16="http://schemas.microsoft.com/office/drawing/2014/main" id="{247017D3-451F-41C3-9989-3F262322CC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92909353"/>
      </p:ext>
    </p:extLst>
  </p:cSld>
  <p:clrMapOvr>
    <a:masterClrMapping/>
  </p:clrMapOvr>
  <mc:AlternateContent xmlns:mc="http://schemas.openxmlformats.org/markup-compatibility/2006">
    <mc:Choice xmlns:p14="http://schemas.microsoft.com/office/powerpoint/2010/main" Requires="p14">
      <p:transition spd="slow" p14:dur="2000" advTm="16672"/>
    </mc:Choice>
    <mc:Fallback>
      <p:transition spd="slow" advTm="1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426076" y="222824"/>
            <a:ext cx="10515600" cy="1074060"/>
          </a:xfrm>
        </p:spPr>
        <p:txBody>
          <a:bodyPr/>
          <a:lstStyle/>
          <a:p>
            <a:r>
              <a:rPr lang="en-NZ" dirty="0"/>
              <a:t>NZS 8134:2021 Section 3: </a:t>
            </a:r>
            <a:r>
              <a:rPr lang="en-NZ" sz="2800" dirty="0"/>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716672244"/>
              </p:ext>
            </p:extLst>
          </p:nvPr>
        </p:nvGraphicFramePr>
        <p:xfrm>
          <a:off x="742681"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FED4BD0E-8315-4864-B296-A042C54E6FF9}"/>
              </a:ext>
            </a:extLst>
          </p:cNvPr>
          <p:cNvPicPr>
            <a:picLocks noChangeAspect="1"/>
          </p:cNvPicPr>
          <p:nvPr/>
        </p:nvPicPr>
        <p:blipFill>
          <a:blip r:embed="rId10"/>
          <a:stretch>
            <a:fillRect/>
          </a:stretch>
        </p:blipFill>
        <p:spPr>
          <a:xfrm>
            <a:off x="10187391" y="5155544"/>
            <a:ext cx="1261928" cy="618752"/>
          </a:xfrm>
          <a:prstGeom prst="rect">
            <a:avLst/>
          </a:prstGeom>
        </p:spPr>
      </p:pic>
      <p:pic>
        <p:nvPicPr>
          <p:cNvPr id="7" name="Audio 6">
            <a:hlinkClick r:id="" action="ppaction://media"/>
            <a:extLst>
              <a:ext uri="{FF2B5EF4-FFF2-40B4-BE49-F238E27FC236}">
                <a16:creationId xmlns:a16="http://schemas.microsoft.com/office/drawing/2014/main" id="{ADA1DE4E-3B56-44F1-8C7C-E7EF982F743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mc:Choice xmlns:p14="http://schemas.microsoft.com/office/powerpoint/2010/main" Requires="p14">
      <p:transition spd="slow" p14:dur="2000" advTm="13968"/>
    </mc:Choice>
    <mc:Fallback>
      <p:transition spd="slow" advTm="1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625E-51B3-4A5B-8941-7878F9B08C96}"/>
              </a:ext>
            </a:extLst>
          </p:cNvPr>
          <p:cNvSpPr>
            <a:spLocks noGrp="1"/>
          </p:cNvSpPr>
          <p:nvPr>
            <p:ph type="title"/>
          </p:nvPr>
        </p:nvSpPr>
        <p:spPr>
          <a:xfrm>
            <a:off x="722291" y="48304"/>
            <a:ext cx="10515600" cy="1074060"/>
          </a:xfrm>
        </p:spPr>
        <p:txBody>
          <a:bodyPr/>
          <a:lstStyle/>
          <a:p>
            <a:r>
              <a:rPr lang="en-NZ" sz="2800" dirty="0"/>
              <a:t>Section 3: NGĀ HUARAHI KI TE ORANGA | PATHWAYS TO WELLBEING</a:t>
            </a:r>
            <a:endParaRPr lang="en-NZ" dirty="0"/>
          </a:p>
        </p:txBody>
      </p:sp>
      <p:pic>
        <p:nvPicPr>
          <p:cNvPr id="6" name="Content Placeholder 5">
            <a:extLst>
              <a:ext uri="{FF2B5EF4-FFF2-40B4-BE49-F238E27FC236}">
                <a16:creationId xmlns:a16="http://schemas.microsoft.com/office/drawing/2014/main" id="{C331491D-E618-4518-832B-FFBD73722E30}"/>
              </a:ext>
            </a:extLst>
          </p:cNvPr>
          <p:cNvPicPr>
            <a:picLocks noGrp="1" noChangeAspect="1"/>
          </p:cNvPicPr>
          <p:nvPr>
            <p:ph idx="1"/>
          </p:nvPr>
        </p:nvPicPr>
        <p:blipFill>
          <a:blip r:embed="rId5"/>
          <a:stretch>
            <a:fillRect/>
          </a:stretch>
        </p:blipFill>
        <p:spPr>
          <a:xfrm>
            <a:off x="722290" y="1505331"/>
            <a:ext cx="10411283" cy="4603583"/>
          </a:xfrm>
        </p:spPr>
      </p:pic>
      <p:sp>
        <p:nvSpPr>
          <p:cNvPr id="4" name="Title 1">
            <a:extLst>
              <a:ext uri="{FF2B5EF4-FFF2-40B4-BE49-F238E27FC236}">
                <a16:creationId xmlns:a16="http://schemas.microsoft.com/office/drawing/2014/main" id="{639BBA1A-CBC5-4012-BE6D-28B0615EC40F}"/>
              </a:ext>
            </a:extLst>
          </p:cNvPr>
          <p:cNvSpPr txBox="1">
            <a:spLocks/>
          </p:cNvSpPr>
          <p:nvPr/>
        </p:nvSpPr>
        <p:spPr>
          <a:xfrm>
            <a:off x="722291" y="974725"/>
            <a:ext cx="10515600" cy="772734"/>
          </a:xfrm>
          <a:prstGeom prst="rect">
            <a:avLst/>
          </a:prstGeom>
        </p:spPr>
        <p:txBody>
          <a:bodyPr anchor="ctr" anchorCtr="0">
            <a:normAutofit fontScale="45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3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3" name="Audio 2">
            <a:hlinkClick r:id="" action="ppaction://media"/>
            <a:extLst>
              <a:ext uri="{FF2B5EF4-FFF2-40B4-BE49-F238E27FC236}">
                <a16:creationId xmlns:a16="http://schemas.microsoft.com/office/drawing/2014/main" id="{2E14E784-532A-436F-97E9-8BD58699FB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00223007"/>
      </p:ext>
    </p:extLst>
  </p:cSld>
  <p:clrMapOvr>
    <a:masterClrMapping/>
  </p:clrMapOvr>
  <mc:AlternateContent xmlns:mc="http://schemas.openxmlformats.org/markup-compatibility/2006">
    <mc:Choice xmlns:p14="http://schemas.microsoft.com/office/powerpoint/2010/main" Requires="p14">
      <p:transition spd="slow" p14:dur="2000" advTm="18223"/>
    </mc:Choice>
    <mc:Fallback>
      <p:transition spd="slow" advTm="1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306536"/>
            <a:ext cx="10515600" cy="1074060"/>
          </a:xfrm>
        </p:spPr>
        <p:txBody>
          <a:bodyPr>
            <a:normAutofit fontScale="90000"/>
          </a:bodyPr>
          <a:lstStyle/>
          <a:p>
            <a:r>
              <a:rPr lang="en-NZ" dirty="0"/>
              <a:t>NZS 8134:2021 Section 4: TE ARO KI TE TANGATA ME TE TAIAO HAMUMARU | PERSON-CENTRED AND SAFE ENVIRONMENT</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845939152"/>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050E81CC-783A-4C8D-9DF9-86CD2020080D}"/>
              </a:ext>
            </a:extLst>
          </p:cNvPr>
          <p:cNvPicPr>
            <a:picLocks noChangeAspect="1"/>
          </p:cNvPicPr>
          <p:nvPr/>
        </p:nvPicPr>
        <p:blipFill>
          <a:blip r:embed="rId10"/>
          <a:stretch>
            <a:fillRect/>
          </a:stretch>
        </p:blipFill>
        <p:spPr>
          <a:xfrm>
            <a:off x="10147881" y="5247401"/>
            <a:ext cx="1205919" cy="591289"/>
          </a:xfrm>
          <a:prstGeom prst="rect">
            <a:avLst/>
          </a:prstGeom>
        </p:spPr>
      </p:pic>
      <p:pic>
        <p:nvPicPr>
          <p:cNvPr id="6" name="Audio 5">
            <a:hlinkClick r:id="" action="ppaction://media"/>
            <a:extLst>
              <a:ext uri="{FF2B5EF4-FFF2-40B4-BE49-F238E27FC236}">
                <a16:creationId xmlns:a16="http://schemas.microsoft.com/office/drawing/2014/main" id="{117B71EB-5208-4F3D-9A49-FDC88FAC2B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mc:Choice xmlns:p14="http://schemas.microsoft.com/office/powerpoint/2010/main" Requires="p14">
      <p:transition spd="slow" p14:dur="2000" advTm="10241"/>
    </mc:Choice>
    <mc:Fallback>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0CE9-368E-4574-BA9E-4637E8EEB5C6}"/>
              </a:ext>
            </a:extLst>
          </p:cNvPr>
          <p:cNvSpPr>
            <a:spLocks noGrp="1"/>
          </p:cNvSpPr>
          <p:nvPr>
            <p:ph type="title"/>
          </p:nvPr>
        </p:nvSpPr>
        <p:spPr>
          <a:xfrm>
            <a:off x="683653" y="372611"/>
            <a:ext cx="10515600" cy="1074060"/>
          </a:xfrm>
        </p:spPr>
        <p:txBody>
          <a:bodyPr/>
          <a:lstStyle/>
          <a:p>
            <a:r>
              <a:rPr lang="en-NZ" dirty="0"/>
              <a:t>Section 4: TE ARO KI TE TANGATA ME TE TAIAO </a:t>
            </a:r>
            <a:br>
              <a:rPr lang="en-NZ" dirty="0"/>
            </a:br>
            <a:r>
              <a:rPr lang="en-NZ" dirty="0"/>
              <a:t>HAMUMARU | PERSON-CENTRED AND SAFE ENVIRONMENT</a:t>
            </a:r>
          </a:p>
        </p:txBody>
      </p:sp>
      <p:pic>
        <p:nvPicPr>
          <p:cNvPr id="6" name="Content Placeholder 5">
            <a:extLst>
              <a:ext uri="{FF2B5EF4-FFF2-40B4-BE49-F238E27FC236}">
                <a16:creationId xmlns:a16="http://schemas.microsoft.com/office/drawing/2014/main" id="{1D3CD1D8-3460-4080-8822-D128B40037E2}"/>
              </a:ext>
            </a:extLst>
          </p:cNvPr>
          <p:cNvPicPr>
            <a:picLocks noGrp="1" noChangeAspect="1"/>
          </p:cNvPicPr>
          <p:nvPr>
            <p:ph idx="1"/>
          </p:nvPr>
        </p:nvPicPr>
        <p:blipFill>
          <a:blip r:embed="rId5"/>
          <a:stretch>
            <a:fillRect/>
          </a:stretch>
        </p:blipFill>
        <p:spPr>
          <a:xfrm>
            <a:off x="824330" y="1821005"/>
            <a:ext cx="10078131" cy="4312764"/>
          </a:xfrm>
        </p:spPr>
      </p:pic>
      <p:sp>
        <p:nvSpPr>
          <p:cNvPr id="4" name="Title 1">
            <a:extLst>
              <a:ext uri="{FF2B5EF4-FFF2-40B4-BE49-F238E27FC236}">
                <a16:creationId xmlns:a16="http://schemas.microsoft.com/office/drawing/2014/main" id="{4A5E5CC7-948D-4639-A2E1-44BF810B0923}"/>
              </a:ext>
            </a:extLst>
          </p:cNvPr>
          <p:cNvSpPr txBox="1">
            <a:spLocks/>
          </p:cNvSpPr>
          <p:nvPr/>
        </p:nvSpPr>
        <p:spPr>
          <a:xfrm>
            <a:off x="753992" y="1283975"/>
            <a:ext cx="10515600" cy="1074060"/>
          </a:xfrm>
          <a:prstGeom prst="rect">
            <a:avLst/>
          </a:prstGeom>
        </p:spPr>
        <p:txBody>
          <a:bodyPr anchor="ctr" anchorCtr="0">
            <a:normAutofit fontScale="825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0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254FC805-571E-4CCE-BCBD-96FE18D44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2928696"/>
      </p:ext>
    </p:extLst>
  </p:cSld>
  <p:clrMapOvr>
    <a:masterClrMapping/>
  </p:clrMapOvr>
  <mc:AlternateContent xmlns:mc="http://schemas.openxmlformats.org/markup-compatibility/2006">
    <mc:Choice xmlns:p14="http://schemas.microsoft.com/office/powerpoint/2010/main" Requires="p14">
      <p:transition spd="slow" p14:dur="2000" advTm="16667"/>
    </mc:Choice>
    <mc:Fallback>
      <p:transition spd="slow" advTm="1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116982" y="222823"/>
            <a:ext cx="10515600" cy="1074060"/>
          </a:xfrm>
        </p:spPr>
        <p:txBody>
          <a:bodyPr>
            <a:normAutofit fontScale="90000"/>
          </a:bodyPr>
          <a:lstStyle/>
          <a:p>
            <a:r>
              <a:rPr lang="en-NZ" dirty="0"/>
              <a:t>NZS 8134:2021 Section 5: NZS 8134:2021 TE KAUPARE POKENGA ME TE KAITIAKITANGA PATU HUAKITA | INFECTION PREVENTION AND ANTIMOCROBIAL STEWARDSHIP</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722852371"/>
              </p:ext>
            </p:extLst>
          </p:nvPr>
        </p:nvGraphicFramePr>
        <p:xfrm>
          <a:off x="838200" y="1075387"/>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9C8C159-F2E7-4D22-B8DB-27CC670A1C1F}"/>
              </a:ext>
            </a:extLst>
          </p:cNvPr>
          <p:cNvPicPr>
            <a:picLocks noChangeAspect="1"/>
          </p:cNvPicPr>
          <p:nvPr/>
        </p:nvPicPr>
        <p:blipFill>
          <a:blip r:embed="rId10"/>
          <a:stretch>
            <a:fillRect/>
          </a:stretch>
        </p:blipFill>
        <p:spPr>
          <a:xfrm>
            <a:off x="10129636" y="5182378"/>
            <a:ext cx="1224164" cy="600235"/>
          </a:xfrm>
          <a:prstGeom prst="rect">
            <a:avLst/>
          </a:prstGeom>
        </p:spPr>
      </p:pic>
      <p:pic>
        <p:nvPicPr>
          <p:cNvPr id="3" name="Audio 2">
            <a:hlinkClick r:id="" action="ppaction://media"/>
            <a:extLst>
              <a:ext uri="{FF2B5EF4-FFF2-40B4-BE49-F238E27FC236}">
                <a16:creationId xmlns:a16="http://schemas.microsoft.com/office/drawing/2014/main" id="{E022082C-9886-403C-8FF8-27A93307DF3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mc:Choice xmlns:p14="http://schemas.microsoft.com/office/powerpoint/2010/main" Requires="p14">
      <p:transition spd="slow" p14:dur="2000" advTm="12671"/>
    </mc:Choice>
    <mc:Fallback>
      <p:transition spd="slow" advTm="1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75B4-B1F8-46BE-B03D-3372379C6B20}"/>
              </a:ext>
            </a:extLst>
          </p:cNvPr>
          <p:cNvSpPr>
            <a:spLocks noGrp="1"/>
          </p:cNvSpPr>
          <p:nvPr>
            <p:ph type="title"/>
          </p:nvPr>
        </p:nvSpPr>
        <p:spPr/>
        <p:txBody>
          <a:bodyPr>
            <a:normAutofit fontScale="90000"/>
          </a:bodyPr>
          <a:lstStyle/>
          <a:p>
            <a:r>
              <a:rPr lang="en-NZ" dirty="0"/>
              <a:t>Section 5: TE KAUPARE POKENGA ME TE KAITIAKITANGA PATU HUAKITA | INFECTION PREVENTION AND ANTIMOCROBIAL STEWARDSHIP</a:t>
            </a:r>
          </a:p>
        </p:txBody>
      </p:sp>
      <p:sp>
        <p:nvSpPr>
          <p:cNvPr id="3" name="Content Placeholder 2">
            <a:extLst>
              <a:ext uri="{FF2B5EF4-FFF2-40B4-BE49-F238E27FC236}">
                <a16:creationId xmlns:a16="http://schemas.microsoft.com/office/drawing/2014/main" id="{FB8C6D25-ECBE-4496-B914-052D3009360C}"/>
              </a:ext>
            </a:extLst>
          </p:cNvPr>
          <p:cNvSpPr>
            <a:spLocks noGrp="1"/>
          </p:cNvSpPr>
          <p:nvPr>
            <p:ph idx="1"/>
          </p:nvPr>
        </p:nvSpPr>
        <p:spPr>
          <a:xfrm>
            <a:off x="838200" y="3178929"/>
            <a:ext cx="10515600" cy="3110619"/>
          </a:xfrm>
        </p:spPr>
        <p:txBody>
          <a:bodyPr/>
          <a:lstStyle/>
          <a:p>
            <a:pPr marL="457200">
              <a:lnSpc>
                <a:spcPct val="107000"/>
              </a:lnSpc>
              <a:spcAft>
                <a:spcPts val="800"/>
              </a:spcAft>
            </a:pPr>
            <a:r>
              <a:rPr lang="en-NZ" sz="2800" dirty="0">
                <a:effectLst/>
                <a:latin typeface="Segoe UI" panose="020B0502040204020203" pitchFamily="34" charset="0"/>
                <a:ea typeface="Calibri" panose="020F0502020204030204" pitchFamily="34" charset="0"/>
                <a:cs typeface="Times New Roman" panose="02020603050405020304" pitchFamily="18" charset="0"/>
              </a:rPr>
              <a:t>5 subsections and 30 criteria</a:t>
            </a: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2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2800" dirty="0">
                <a:effectLst/>
                <a:latin typeface="Segoe UI" panose="020B0502040204020203" pitchFamily="34" charset="0"/>
                <a:ea typeface="Calibri" panose="020F0502020204030204" pitchFamily="34" charset="0"/>
                <a:cs typeface="Times New Roman" panose="02020603050405020304" pitchFamily="18" charset="0"/>
              </a:rPr>
              <a:t>30/30 criteria are new</a:t>
            </a: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C5CF132F-B026-481D-9987-EBBC563A9CBC}"/>
              </a:ext>
            </a:extLst>
          </p:cNvPr>
          <p:cNvSpPr txBox="1">
            <a:spLocks/>
          </p:cNvSpPr>
          <p:nvPr/>
        </p:nvSpPr>
        <p:spPr>
          <a:xfrm>
            <a:off x="838200" y="1439187"/>
            <a:ext cx="11030219" cy="1919396"/>
          </a:xfrm>
          <a:prstGeom prst="rect">
            <a:avLst/>
          </a:prstGeom>
        </p:spPr>
        <p:txBody>
          <a:bodyPr anchor="ctr" anchorCtr="0">
            <a:normAutofit fontScale="975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9A07B19D-5F48-4CFD-BF77-9D4F7EB03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45706038"/>
      </p:ext>
    </p:extLst>
  </p:cSld>
  <p:clrMapOvr>
    <a:masterClrMapping/>
  </p:clrMapOvr>
  <mc:AlternateContent xmlns:mc="http://schemas.openxmlformats.org/markup-compatibility/2006">
    <mc:Choice xmlns:p14="http://schemas.microsoft.com/office/powerpoint/2010/main" Requires="p14">
      <p:transition spd="slow" p14:dur="2000" advTm="10074"/>
    </mc:Choice>
    <mc:Fallback>
      <p:transition spd="slow" advTm="1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296315" y="623948"/>
            <a:ext cx="10515600" cy="1074060"/>
          </a:xfrm>
        </p:spPr>
        <p:txBody>
          <a:bodyPr/>
          <a:lstStyle/>
          <a:p>
            <a:r>
              <a:rPr lang="en-NZ" dirty="0"/>
              <a:t>NZS 8134:2021 Section 6: HERE TARATAHI | RESTRAINT AND SECLUSION</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783169964"/>
              </p:ext>
            </p:extLst>
          </p:nvPr>
        </p:nvGraphicFramePr>
        <p:xfrm>
          <a:off x="580622" y="1160978"/>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C2178A5E-3262-41D4-9B48-7416CB601902}"/>
              </a:ext>
            </a:extLst>
          </p:cNvPr>
          <p:cNvPicPr>
            <a:picLocks noChangeAspect="1"/>
          </p:cNvPicPr>
          <p:nvPr/>
        </p:nvPicPr>
        <p:blipFill>
          <a:blip r:embed="rId10"/>
          <a:stretch>
            <a:fillRect/>
          </a:stretch>
        </p:blipFill>
        <p:spPr>
          <a:xfrm>
            <a:off x="10174511" y="5071955"/>
            <a:ext cx="1274808" cy="625067"/>
          </a:xfrm>
          <a:prstGeom prst="rect">
            <a:avLst/>
          </a:prstGeom>
        </p:spPr>
      </p:pic>
      <p:pic>
        <p:nvPicPr>
          <p:cNvPr id="3" name="Audio 2">
            <a:hlinkClick r:id="" action="ppaction://media"/>
            <a:extLst>
              <a:ext uri="{FF2B5EF4-FFF2-40B4-BE49-F238E27FC236}">
                <a16:creationId xmlns:a16="http://schemas.microsoft.com/office/drawing/2014/main" id="{20D4B483-9435-478E-B065-3CE9D34ABE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mc:Choice xmlns:p14="http://schemas.microsoft.com/office/powerpoint/2010/main" Requires="p14">
      <p:transition spd="slow" p14:dur="2000" advTm="5861"/>
    </mc:Choice>
    <mc:Fallback>
      <p:transition spd="slow" advTm="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a:xfrm>
            <a:off x="727669" y="123144"/>
            <a:ext cx="10515600" cy="1074060"/>
          </a:xfrm>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727669" y="1029878"/>
            <a:ext cx="10515600" cy="4798243"/>
          </a:xfrm>
        </p:spPr>
        <p:txBody>
          <a:bodyPr/>
          <a:lstStyle/>
          <a:p>
            <a:r>
              <a:rPr lang="en-NZ" sz="2400" dirty="0"/>
              <a:t>Only Abortion services who meet the definition of overnight hospital care will be audited against Ngā Paerewa.</a:t>
            </a:r>
          </a:p>
          <a:p>
            <a:endParaRPr lang="en-NZ" sz="2400" dirty="0"/>
          </a:p>
          <a:p>
            <a:r>
              <a:rPr lang="en-NZ" sz="2400" dirty="0"/>
              <a:t>Other services will only be expected to familiarise themselves with Ngā Paerewa as a guide to best practice.</a:t>
            </a:r>
          </a:p>
          <a:p>
            <a:endParaRPr lang="en-NZ" sz="2400" dirty="0"/>
          </a:p>
          <a:p>
            <a:r>
              <a:rPr lang="en-NZ" sz="2400" dirty="0"/>
              <a:t>We are all learning the refreshed requirements of Ngā Paerewa Health and disability services standard </a:t>
            </a:r>
            <a:r>
              <a:rPr lang="en-NZ" sz="2400" b="1" u="sng" dirty="0"/>
              <a:t>together</a:t>
            </a:r>
          </a:p>
          <a:p>
            <a:endParaRPr lang="en-NZ" sz="2400" b="1" u="sng" dirty="0"/>
          </a:p>
          <a:p>
            <a:r>
              <a:rPr lang="en-NZ" sz="2400" dirty="0"/>
              <a:t>HealthCERT/The Ministry of Health are committed to a non-punitive approach to transitioning to the new standard. </a:t>
            </a:r>
            <a:r>
              <a:rPr lang="en-NZ" sz="2400" b="1" u="sng" dirty="0"/>
              <a:t>There will be grace periods for partially mapped and unmapped/new criteria</a:t>
            </a:r>
          </a:p>
        </p:txBody>
      </p:sp>
      <p:pic>
        <p:nvPicPr>
          <p:cNvPr id="4" name="Audio 3">
            <a:hlinkClick r:id="" action="ppaction://media"/>
            <a:extLst>
              <a:ext uri="{FF2B5EF4-FFF2-40B4-BE49-F238E27FC236}">
                <a16:creationId xmlns:a16="http://schemas.microsoft.com/office/drawing/2014/main" id="{DEFD6AAB-0358-47C0-B3E3-1F1F844EA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67935708"/>
      </p:ext>
    </p:extLst>
  </p:cSld>
  <p:clrMapOvr>
    <a:masterClrMapping/>
  </p:clrMapOvr>
  <mc:AlternateContent xmlns:mc="http://schemas.openxmlformats.org/markup-compatibility/2006">
    <mc:Choice xmlns:p14="http://schemas.microsoft.com/office/powerpoint/2010/main" Requires="p14">
      <p:transition spd="slow" p14:dur="2000" advTm="20571"/>
    </mc:Choice>
    <mc:Fallback>
      <p:transition spd="slow" advTm="2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lstStyle/>
          <a:p>
            <a:r>
              <a:rPr lang="en-NZ" dirty="0"/>
              <a:t>The journey </a:t>
            </a:r>
            <a:r>
              <a:rPr lang="en-NZ"/>
              <a:t>continues: </a:t>
            </a:r>
            <a:r>
              <a:rPr lang="en-NZ" b="1"/>
              <a:t>He </a:t>
            </a:r>
            <a:r>
              <a:rPr lang="en-NZ" b="1" dirty="0"/>
              <a:t>waka eke noa</a:t>
            </a:r>
            <a:br>
              <a:rPr lang="en-NZ" b="1" dirty="0"/>
            </a:br>
            <a:r>
              <a:rPr lang="en-NZ" b="0" i="1" dirty="0"/>
              <a:t>A canoe which we are all in with no exception</a:t>
            </a:r>
            <a:endParaRPr lang="en-NZ" dirty="0"/>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a:xfrm>
            <a:off x="838200" y="1439186"/>
            <a:ext cx="10515600" cy="4583241"/>
          </a:xfrm>
        </p:spPr>
        <p:txBody>
          <a:bodyPr/>
          <a:lstStyle/>
          <a:p>
            <a:r>
              <a:rPr lang="en-NZ" dirty="0"/>
              <a:t>Ngā Paerewa has been co-designed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is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4" name="Audio 3">
            <a:hlinkClick r:id="" action="ppaction://media"/>
            <a:extLst>
              <a:ext uri="{FF2B5EF4-FFF2-40B4-BE49-F238E27FC236}">
                <a16:creationId xmlns:a16="http://schemas.microsoft.com/office/drawing/2014/main" id="{AF4169AE-A1F6-4C1A-B08A-5ECD14180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mc:Choice xmlns:p14="http://schemas.microsoft.com/office/powerpoint/2010/main" Requires="p14">
      <p:transition spd="slow" p14:dur="2000" advTm="32265"/>
    </mc:Choice>
    <mc:Fallback>
      <p:transition spd="slow" advTm="3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E452BB81-0595-4CC7-BE24-1D68169ADC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mc:Choice xmlns:p14="http://schemas.microsoft.com/office/powerpoint/2010/main" Requires="p14">
      <p:transition spd="slow" p14:dur="2000" advTm="6812"/>
    </mc:Choice>
    <mc:Fallback>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670481" y="586357"/>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670481" y="1493531"/>
            <a:ext cx="10851037" cy="5092505"/>
          </a:xfrm>
        </p:spPr>
        <p:txBody>
          <a:bodyPr/>
          <a:lstStyle/>
          <a:p>
            <a:r>
              <a:rPr lang="en-US" sz="2000" dirty="0">
                <a:hlinkClick r:id="rId5"/>
              </a:rPr>
              <a:t>NZS 8134:2021 </a:t>
            </a:r>
            <a:r>
              <a:rPr lang="en-US" sz="2000" dirty="0"/>
              <a:t>Ngā Paerewa Health and Disability Services Standard</a:t>
            </a:r>
            <a:endParaRPr lang="en-US" sz="2000" dirty="0">
              <a:hlinkClick r:id="rId6"/>
            </a:endParaRPr>
          </a:p>
          <a:p>
            <a:r>
              <a:rPr lang="en-US" sz="2000" dirty="0">
                <a:hlinkClick r:id="rId6"/>
              </a:rPr>
              <a:t>Sector Guidance </a:t>
            </a:r>
            <a:r>
              <a:rPr lang="en-US" sz="2000" dirty="0"/>
              <a:t> for Ngā Paerewa Health and Disability Services Standard (NZS 8134:2021)</a:t>
            </a:r>
          </a:p>
          <a:p>
            <a:r>
              <a:rPr lang="en-US" sz="2000" dirty="0"/>
              <a:t>Standards Mapping </a:t>
            </a:r>
            <a:r>
              <a:rPr lang="en-US" sz="2000" dirty="0">
                <a:hlinkClick r:id="rId7"/>
              </a:rPr>
              <a:t>Analysis 2021</a:t>
            </a:r>
            <a:endParaRPr lang="en-US" sz="2000" dirty="0"/>
          </a:p>
          <a:p>
            <a:r>
              <a:rPr lang="en-US" sz="2000" dirty="0"/>
              <a:t>Manatū Hauora Ministry of Health action plans and strategies</a:t>
            </a:r>
          </a:p>
          <a:p>
            <a:pPr marL="457200" lvl="1" indent="0">
              <a:buNone/>
            </a:pPr>
            <a:r>
              <a:rPr lang="en-US" sz="1800" dirty="0">
                <a:hlinkClick r:id="rId8"/>
              </a:rPr>
              <a:t>He Korowai Oranga: New Zealand’s Māori Health Strategy</a:t>
            </a:r>
            <a:endParaRPr lang="en-US" sz="1800" dirty="0">
              <a:hlinkClick r:id="rId9"/>
            </a:endParaRPr>
          </a:p>
          <a:p>
            <a:pPr marL="457200" lvl="1" indent="0">
              <a:buNone/>
            </a:pPr>
            <a:r>
              <a:rPr lang="en-US" sz="1800" dirty="0">
                <a:hlinkClick r:id="rId9"/>
              </a:rPr>
              <a:t>Whakamaua: Māori Health Action Plan 2020-2025</a:t>
            </a:r>
            <a:endParaRPr lang="en-US" sz="1800" dirty="0"/>
          </a:p>
          <a:p>
            <a:pPr marL="457200" lvl="1" indent="0">
              <a:buNone/>
            </a:pPr>
            <a:r>
              <a:rPr lang="en-US" sz="1800" dirty="0">
                <a:hlinkClick r:id="rId10"/>
              </a:rPr>
              <a:t>Whāia te Ao </a:t>
            </a:r>
            <a:r>
              <a:rPr lang="en-US" sz="1800" dirty="0" err="1">
                <a:hlinkClick r:id="rId10"/>
              </a:rPr>
              <a:t>Mārama</a:t>
            </a:r>
            <a:r>
              <a:rPr lang="en-US" sz="1800" dirty="0">
                <a:hlinkClick r:id="rId10"/>
              </a:rPr>
              <a:t> 2018 to 2022: the Māori Disability Action Plan </a:t>
            </a:r>
            <a:endParaRPr lang="en-US" sz="2000" dirty="0"/>
          </a:p>
          <a:p>
            <a:r>
              <a:rPr lang="en-US" sz="2000" dirty="0"/>
              <a:t>Māori Health review </a:t>
            </a:r>
            <a:r>
              <a:rPr lang="en-US" sz="2000" dirty="0">
                <a:solidFill>
                  <a:srgbClr val="00853F"/>
                </a:solidFill>
                <a:hlinkClick r:id="rId11"/>
              </a:rPr>
              <a:t>Link</a:t>
            </a:r>
            <a:endParaRPr lang="en-US" sz="2000" dirty="0">
              <a:solidFill>
                <a:srgbClr val="00853F"/>
              </a:solidFill>
            </a:endParaRPr>
          </a:p>
          <a:p>
            <a:r>
              <a:rPr lang="en-US" sz="2000" dirty="0"/>
              <a:t>A Framework for Health Literacy </a:t>
            </a:r>
            <a:r>
              <a:rPr lang="en-US" sz="2000" dirty="0">
                <a:solidFill>
                  <a:srgbClr val="00853F"/>
                </a:solidFill>
                <a:hlinkClick r:id="rId12"/>
              </a:rPr>
              <a:t>Link</a:t>
            </a:r>
            <a:endParaRPr lang="en-US" sz="2000" dirty="0">
              <a:solidFill>
                <a:srgbClr val="00853F"/>
              </a:solidFill>
            </a:endParaRPr>
          </a:p>
          <a:p>
            <a:r>
              <a:rPr lang="en-US" sz="2000" dirty="0">
                <a:solidFill>
                  <a:srgbClr val="00853F"/>
                </a:solidFill>
              </a:rPr>
              <a:t>NZ Aotearoa Abortion Clinical Guideline </a:t>
            </a:r>
            <a:r>
              <a:rPr lang="en-US" sz="2000" dirty="0">
                <a:solidFill>
                  <a:srgbClr val="00853F"/>
                </a:solidFill>
                <a:hlinkClick r:id="rId13"/>
              </a:rPr>
              <a:t>link</a:t>
            </a:r>
            <a:endParaRPr lang="en-US" sz="2000" dirty="0">
              <a:solidFill>
                <a:srgbClr val="00853F"/>
              </a:solidFill>
            </a:endParaRPr>
          </a:p>
          <a:p>
            <a:r>
              <a:rPr lang="en-US" sz="2000" dirty="0">
                <a:solidFill>
                  <a:srgbClr val="00853F"/>
                </a:solidFill>
              </a:rPr>
              <a:t>Contraception, </a:t>
            </a:r>
            <a:r>
              <a:rPr lang="en-US" sz="2000" dirty="0" err="1">
                <a:solidFill>
                  <a:srgbClr val="00853F"/>
                </a:solidFill>
              </a:rPr>
              <a:t>Sterilisation</a:t>
            </a:r>
            <a:r>
              <a:rPr lang="en-US" sz="2000" dirty="0">
                <a:solidFill>
                  <a:srgbClr val="00853F"/>
                </a:solidFill>
              </a:rPr>
              <a:t>, and Abortion (Information Collection) Regulations </a:t>
            </a:r>
            <a:r>
              <a:rPr lang="en-US" sz="2000" dirty="0">
                <a:solidFill>
                  <a:srgbClr val="00853F"/>
                </a:solidFill>
                <a:hlinkClick r:id="rId14"/>
              </a:rPr>
              <a:t>link to Ministry information</a:t>
            </a:r>
            <a:endParaRPr lang="en-US" sz="20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NZ" dirty="0"/>
          </a:p>
        </p:txBody>
      </p:sp>
      <p:pic>
        <p:nvPicPr>
          <p:cNvPr id="5" name="Audio 4">
            <a:hlinkClick r:id="" action="ppaction://media"/>
            <a:extLst>
              <a:ext uri="{FF2B5EF4-FFF2-40B4-BE49-F238E27FC236}">
                <a16:creationId xmlns:a16="http://schemas.microsoft.com/office/drawing/2014/main" id="{33A9B2C7-D54D-46B3-9B43-CB379A6CE96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50129936"/>
      </p:ext>
    </p:extLst>
  </p:cSld>
  <p:clrMapOvr>
    <a:masterClrMapping/>
  </p:clrMapOvr>
  <mc:AlternateContent xmlns:mc="http://schemas.openxmlformats.org/markup-compatibility/2006">
    <mc:Choice xmlns:p14="http://schemas.microsoft.com/office/powerpoint/2010/main" Requires="p14">
      <p:transition spd="slow" p14:dur="2000" advTm="7064"/>
    </mc:Choice>
    <mc:Fallback>
      <p:transition spd="slow" advTm="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4" name="Audio 3">
            <a:hlinkClick r:id="" action="ppaction://media"/>
            <a:extLst>
              <a:ext uri="{FF2B5EF4-FFF2-40B4-BE49-F238E27FC236}">
                <a16:creationId xmlns:a16="http://schemas.microsoft.com/office/drawing/2014/main" id="{8FB3E382-C9FF-4B41-8997-26DCB38DBB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mc:Choice xmlns:p14="http://schemas.microsoft.com/office/powerpoint/2010/main" Requires="p14">
      <p:transition spd="slow" p14:dur="2000" advTm="11509"/>
    </mc:Choice>
    <mc:Fallback>
      <p:transition spd="slow" advTm="1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dirty="0"/>
              <a:t>Ngā Mihi Nui</a:t>
            </a:r>
          </a:p>
        </p:txBody>
      </p:sp>
      <p:pic>
        <p:nvPicPr>
          <p:cNvPr id="3" name="Audio 2">
            <a:hlinkClick r:id="" action="ppaction://media"/>
            <a:extLst>
              <a:ext uri="{FF2B5EF4-FFF2-40B4-BE49-F238E27FC236}">
                <a16:creationId xmlns:a16="http://schemas.microsoft.com/office/drawing/2014/main" id="{0B64FBDF-1157-4074-8515-60BBDC37EB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mc:Choice xmlns:p14="http://schemas.microsoft.com/office/powerpoint/2010/main" Requires="p14">
      <p:transition spd="slow" p14:dur="2000" advTm="5300"/>
    </mc:Choice>
    <mc:Fallback>
      <p:transition spd="slow" advTm="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whāia, whāia, </a:t>
            </a:r>
          </a:p>
          <a:p>
            <a:pPr marL="0" indent="0">
              <a:buNone/>
            </a:pPr>
            <a:r>
              <a:rPr lang="pt-BR" sz="1800" dirty="0"/>
              <a:t>Ngā uaratanga o te Manatū Hauora. </a:t>
            </a:r>
          </a:p>
          <a:p>
            <a:pPr marL="0" indent="0">
              <a:buNone/>
            </a:pPr>
            <a:r>
              <a:rPr lang="en-NZ" sz="1800" dirty="0"/>
              <a:t>Ko te manaakitanga </a:t>
            </a:r>
          </a:p>
          <a:p>
            <a:pPr marL="0" indent="0">
              <a:buNone/>
            </a:pPr>
            <a:r>
              <a:rPr lang="en-NZ" sz="1800" dirty="0"/>
              <a:t>Ko te kaitiakitanga </a:t>
            </a:r>
          </a:p>
          <a:p>
            <a:pPr marL="0" indent="0">
              <a:buNone/>
            </a:pPr>
            <a:r>
              <a:rPr lang="en-NZ" sz="1800" dirty="0"/>
              <a:t>Ko te whakapono </a:t>
            </a:r>
          </a:p>
          <a:p>
            <a:pPr marL="0" indent="0">
              <a:buNone/>
            </a:pPr>
            <a:r>
              <a:rPr lang="en-NZ" sz="1800" dirty="0"/>
              <a:t>Ko te kōkiri ngātahi </a:t>
            </a:r>
          </a:p>
          <a:p>
            <a:pPr marL="0" indent="0">
              <a:buNone/>
            </a:pPr>
            <a:r>
              <a:rPr lang="en-NZ" sz="1800" dirty="0"/>
              <a:t>Kia tae atu tātou ki pae tata, ki pae tawhiti, ki Pae Ora. </a:t>
            </a:r>
          </a:p>
          <a:p>
            <a:pPr marL="0" indent="0">
              <a:buNone/>
            </a:pPr>
            <a:r>
              <a:rPr lang="en-NZ" sz="1800" dirty="0"/>
              <a:t>Kia tūturu ka whakamaua kia tīna, tīna!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D9E338E2-ECEF-43D1-9385-1C1022770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mc:Choice xmlns:p14="http://schemas.microsoft.com/office/powerpoint/2010/main" Requires="p14">
      <p:transition spd="slow" p14:dur="2000" advTm="28997"/>
    </mc:Choice>
    <mc:Fallback>
      <p:transition spd="slow" advTm="2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838200" y="2166895"/>
            <a:ext cx="10515600" cy="1074060"/>
          </a:xfrm>
        </p:spPr>
        <p:txBody>
          <a:bodyPr/>
          <a:lstStyle/>
          <a:p>
            <a:r>
              <a:rPr lang="en-NZ" dirty="0"/>
              <a:t>Nau mai, haere mai - Welcome</a:t>
            </a:r>
          </a:p>
        </p:txBody>
      </p:sp>
      <p:pic>
        <p:nvPicPr>
          <p:cNvPr id="3" name="Audio 2">
            <a:hlinkClick r:id="" action="ppaction://media"/>
            <a:extLst>
              <a:ext uri="{FF2B5EF4-FFF2-40B4-BE49-F238E27FC236}">
                <a16:creationId xmlns:a16="http://schemas.microsoft.com/office/drawing/2014/main" id="{481F3C23-CAAD-4F7E-86CC-1C89FD74BC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mc:Choice xmlns:p14="http://schemas.microsoft.com/office/powerpoint/2010/main" Requires="p14">
      <p:transition spd="slow" p14:dur="2000" advTm="13856"/>
    </mc:Choice>
    <mc:Fallback>
      <p:transition spd="slow" advTm="1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6662FD38-F392-414C-AB6B-FA06401E98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mc:Choice xmlns:p14="http://schemas.microsoft.com/office/powerpoint/2010/main" Requires="p14">
      <p:transition spd="slow" p14:dur="2000" advTm="15988"/>
    </mc:Choice>
    <mc:Fallback>
      <p:transition spd="slow" advTm="1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669302" y="1409760"/>
            <a:ext cx="7635712" cy="4242827"/>
          </a:xfrm>
        </p:spPr>
        <p:txBody>
          <a:bodyPr/>
          <a:lstStyle/>
          <a:p>
            <a:r>
              <a:rPr lang="en-NZ" dirty="0"/>
              <a:t>Overview – The journey</a:t>
            </a:r>
          </a:p>
          <a:p>
            <a:r>
              <a:rPr lang="en-NZ" dirty="0"/>
              <a:t>Interim Standards for Abortion Services in New Zealand </a:t>
            </a:r>
          </a:p>
          <a:p>
            <a:r>
              <a:rPr lang="en-NZ" dirty="0"/>
              <a:t>Principles based approach, Te Tiriti o Waitangi</a:t>
            </a:r>
          </a:p>
          <a:p>
            <a:r>
              <a:rPr lang="en-NZ" dirty="0"/>
              <a:t>What has changed? </a:t>
            </a:r>
          </a:p>
          <a:p>
            <a:pPr lvl="1">
              <a:buFont typeface="Courier New" panose="02070309020205020404" pitchFamily="49" charset="0"/>
              <a:buChar char="o"/>
            </a:pPr>
            <a:r>
              <a:rPr lang="en-NZ" dirty="0"/>
              <a:t>The standards mapped </a:t>
            </a:r>
          </a:p>
          <a:p>
            <a:r>
              <a:rPr lang="en-NZ" dirty="0"/>
              <a:t>Sector specific guidance</a:t>
            </a: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9F744FB6-38A3-4DF5-9FD2-BF5559CEEE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mc:Choice xmlns:p14="http://schemas.microsoft.com/office/powerpoint/2010/main" Requires="p14">
      <p:transition spd="slow" p14:dur="2000" advTm="39089"/>
    </mc:Choice>
    <mc:Fallback>
      <p:transition spd="slow" advTm="3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838200" y="1439187"/>
            <a:ext cx="10515600" cy="3564892"/>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p:txBody>
      </p:sp>
      <p:sp>
        <p:nvSpPr>
          <p:cNvPr id="5" name="TextBox 4">
            <a:extLst>
              <a:ext uri="{FF2B5EF4-FFF2-40B4-BE49-F238E27FC236}">
                <a16:creationId xmlns:a16="http://schemas.microsoft.com/office/drawing/2014/main" id="{CDBF5D66-FFA5-4388-B4FC-FB6023877E2F}"/>
              </a:ext>
            </a:extLst>
          </p:cNvPr>
          <p:cNvSpPr txBox="1"/>
          <p:nvPr/>
        </p:nvSpPr>
        <p:spPr>
          <a:xfrm>
            <a:off x="767862" y="5418813"/>
            <a:ext cx="10918370" cy="461665"/>
          </a:xfrm>
          <a:prstGeom prst="rect">
            <a:avLst/>
          </a:prstGeom>
          <a:noFill/>
        </p:spPr>
        <p:txBody>
          <a:bodyPr wrap="square">
            <a:spAutoFit/>
          </a:bodyPr>
          <a:lstStyle/>
          <a:p>
            <a:pPr marL="0" indent="0" algn="ctr">
              <a:lnSpc>
                <a:spcPct val="100000"/>
              </a:lnSpc>
              <a:buFont typeface="Arial" panose="020B0604020202020204" pitchFamily="34" charset="0"/>
              <a:buNone/>
            </a:pPr>
            <a:r>
              <a:rPr lang="en-NZ" sz="2400" dirty="0">
                <a:hlinkClick r:id="rId5"/>
              </a:rPr>
              <a:t>Dr Ashley Bloomfield introduces Ngā Paerewa the 2021 Health and Disability Standard </a:t>
            </a:r>
            <a:endParaRPr lang="en-NZ" sz="2400" dirty="0">
              <a:sym typeface="Wingdings" panose="05000000000000000000" pitchFamily="2" charset="2"/>
            </a:endParaRPr>
          </a:p>
        </p:txBody>
      </p:sp>
      <p:pic>
        <p:nvPicPr>
          <p:cNvPr id="4" name="Audio 3">
            <a:hlinkClick r:id="" action="ppaction://media"/>
            <a:extLst>
              <a:ext uri="{FF2B5EF4-FFF2-40B4-BE49-F238E27FC236}">
                <a16:creationId xmlns:a16="http://schemas.microsoft.com/office/drawing/2014/main" id="{E8752A68-E39B-4996-8B7D-AE894892F7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8588749"/>
      </p:ext>
    </p:extLst>
  </p:cSld>
  <p:clrMapOvr>
    <a:masterClrMapping/>
  </p:clrMapOvr>
  <mc:AlternateContent xmlns:mc="http://schemas.openxmlformats.org/markup-compatibility/2006">
    <mc:Choice xmlns:p14="http://schemas.microsoft.com/office/powerpoint/2010/main" Requires="p14">
      <p:transition spd="slow" p14:dur="2000" advTm="82547"/>
    </mc:Choice>
    <mc:Fallback>
      <p:transition spd="slow" advTm="8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a:stretch>
            <a:fillRect/>
          </a:stretch>
        </p:blipFill>
        <p:spPr>
          <a:xfrm>
            <a:off x="1046257" y="1815323"/>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449452"/>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Tiriti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C1346281-4FA5-4086-AD46-2C01281EF7CD}"/>
              </a:ext>
            </a:extLst>
          </p:cNvPr>
          <p:cNvSpPr/>
          <p:nvPr/>
        </p:nvSpPr>
        <p:spPr>
          <a:xfrm>
            <a:off x="9800823" y="1365161"/>
            <a:ext cx="888642" cy="325835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Audio 3">
            <a:hlinkClick r:id="" action="ppaction://media"/>
            <a:extLst>
              <a:ext uri="{FF2B5EF4-FFF2-40B4-BE49-F238E27FC236}">
                <a16:creationId xmlns:a16="http://schemas.microsoft.com/office/drawing/2014/main" id="{11AA85A4-9365-4DF5-9982-27E924004A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mc:Choice xmlns:p14="http://schemas.microsoft.com/office/powerpoint/2010/main" Requires="p14">
      <p:transition spd="slow" p14:dur="2000" advTm="140386"/>
    </mc:Choice>
    <mc:Fallback>
      <p:transition spd="slow" advTm="14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4" name="Audio 3">
            <a:hlinkClick r:id="" action="ppaction://media"/>
            <a:extLst>
              <a:ext uri="{FF2B5EF4-FFF2-40B4-BE49-F238E27FC236}">
                <a16:creationId xmlns:a16="http://schemas.microsoft.com/office/drawing/2014/main" id="{F39EE977-4BBE-41C1-906A-6FF6388BC3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mc:Choice xmlns:p14="http://schemas.microsoft.com/office/powerpoint/2010/main" Requires="p14">
      <p:transition spd="slow" p14:dur="2000" advTm="28124"/>
    </mc:Choice>
    <mc:Fallback>
      <p:transition spd="slow" advTm="2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D725B9-3A9D-43E0-826C-182FB51B8966}">
  <ds:schemaRefs>
    <ds:schemaRef ds:uri="http://schemas.microsoft.com/sharepoint/v3/contenttype/forms"/>
  </ds:schemaRefs>
</ds:datastoreItem>
</file>

<file path=customXml/itemProps2.xml><?xml version="1.0" encoding="utf-8"?>
<ds:datastoreItem xmlns:ds="http://schemas.openxmlformats.org/officeDocument/2006/customXml" ds:itemID="{828DB7E2-2B04-4E1A-BA92-D54872DEB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a5d07-0eb0-44bf-96eb-22637babf967"/>
    <ds:schemaRef ds:uri="2ffa5dc2-4451-4ee2-b115-33f870a80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843166-BE1C-42DD-ACE0-B1452D04D5A6}">
  <ds:schemaRefs>
    <ds:schemaRef ds:uri="4aea5d07-0eb0-44bf-96eb-22637babf96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ffa5dc2-4451-4ee2-b115-33f870a805e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4019</TotalTime>
  <Words>4334</Words>
  <Application>Microsoft Office PowerPoint</Application>
  <PresentationFormat>Widescreen</PresentationFormat>
  <Paragraphs>417</Paragraphs>
  <Slides>33</Slides>
  <Notes>30</Notes>
  <HiddenSlides>0</HiddenSlides>
  <MMClips>33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Courier New</vt:lpstr>
      <vt:lpstr>Georgia</vt:lpstr>
      <vt:lpstr>Segoe UI</vt:lpstr>
      <vt:lpstr>Segoe UI Semibold</vt:lpstr>
      <vt:lpstr>Symbol</vt:lpstr>
      <vt:lpstr>1_Office Theme</vt:lpstr>
      <vt:lpstr>NZS 8134:2021 Ngā Paerewa Health and Disability Services Standard</vt:lpstr>
      <vt:lpstr>Manatū Hauora Ministry of Health Karakia</vt:lpstr>
      <vt:lpstr>Whakataukī </vt:lpstr>
      <vt:lpstr>Nau mai, haere mai - Welcome</vt:lpstr>
      <vt:lpstr>How we are communicating  You spoke, we listened </vt:lpstr>
      <vt:lpstr>Focus for this session</vt:lpstr>
      <vt:lpstr>Overview - The Journey</vt:lpstr>
      <vt:lpstr>Updated Ngā Paerewa Health and Disability Services Standards updated NZS 8134:2021</vt:lpstr>
      <vt:lpstr>Sector Guidance </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Ngā Paerewa NZS8134:2021 and the Auditing Process</vt:lpstr>
      <vt:lpstr>Changes to the Standards Mapped</vt:lpstr>
      <vt:lpstr>Ngā Paerewa Reference Documents</vt:lpstr>
      <vt:lpstr>Abortion Services Summary </vt:lpstr>
      <vt:lpstr>NZS 8134:2021 Section 1: Ō TĀTOU MOTIKA | OUR RIGHTS</vt:lpstr>
      <vt:lpstr>Section 1: Ō TĀTOU MOTIKA | OUR RIGHTS</vt:lpstr>
      <vt:lpstr>NZS 8134:2021 Section 2: HUNGA MAHI ME TE HANGANGA | WORKFORCE AND STRUCTURE</vt:lpstr>
      <vt:lpstr>Section 2: HUNGA MAHI ME TE HANGANGA | WORKFORCE AND STRUCTURE</vt:lpstr>
      <vt:lpstr>NZS 8134:2021 Section 3: NGĀ HUARAHI KI TE ORANGA | PATHWAYS TO WELLBEING</vt:lpstr>
      <vt:lpstr>Section 3: NGĀ HUARAHI KI TE ORANGA | PATHWAYS TO WELLBEING</vt:lpstr>
      <vt:lpstr>NZS 8134:2021 Section 4: TE ARO KI TE TANGATA ME TE TAIAO HAMUMARU | PERSON-CENTRED AND SAFE ENVIRONMENT</vt:lpstr>
      <vt:lpstr>Section 4: TE ARO KI TE TANGATA ME TE TAIAO  HAMUMARU | PERSON-CENTRED AND SAFE ENVIRONMENT</vt:lpstr>
      <vt:lpstr>NZS 8134:2021 Section 5: NZS 8134:2021 TE KAUPARE POKENGA ME TE KAITIAKITANGA PATU HUAKITA | INFECTION PREVENTION AND ANTIMOCROBIAL STEWARDSHIP</vt:lpstr>
      <vt:lpstr>Section 5: TE KAUPARE POKENGA ME TE KAITIAKITANGA PATU HUAKITA | INFECTION PREVENTION AND ANTIMOCROBIAL STEWARDSHIP</vt:lpstr>
      <vt:lpstr>NZS 8134:2021 Section 6: HERE TARATAHI | RESTRAINT AND SECLUSION</vt:lpstr>
      <vt:lpstr>Key points reviewed </vt:lpstr>
      <vt:lpstr>The journey continues: He waka eke noa A canoe which we are all in with no exception</vt:lpstr>
      <vt:lpstr>Links to resources and templates </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Sarah Jones</cp:lastModifiedBy>
  <cp:revision>87</cp:revision>
  <cp:lastPrinted>2021-10-19T02:30:32Z</cp:lastPrinted>
  <dcterms:created xsi:type="dcterms:W3CDTF">2021-07-20T23:27:42Z</dcterms:created>
  <dcterms:modified xsi:type="dcterms:W3CDTF">2021-11-09T21:44:26Z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