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4"/>
  </p:notesMasterIdLst>
  <p:handoutMasterIdLst>
    <p:handoutMasterId r:id="rId45"/>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7" r:id="rId18"/>
    <p:sldId id="1148" r:id="rId19"/>
    <p:sldId id="1150" r:id="rId20"/>
    <p:sldId id="1151" r:id="rId21"/>
    <p:sldId id="1136" r:id="rId22"/>
    <p:sldId id="1135" r:id="rId23"/>
    <p:sldId id="1137" r:id="rId24"/>
    <p:sldId id="1153" r:id="rId25"/>
    <p:sldId id="1139" r:id="rId26"/>
    <p:sldId id="1155" r:id="rId27"/>
    <p:sldId id="1140" r:id="rId28"/>
    <p:sldId id="1157" r:id="rId29"/>
    <p:sldId id="1141" r:id="rId30"/>
    <p:sldId id="1159" r:id="rId31"/>
    <p:sldId id="1142" r:id="rId32"/>
    <p:sldId id="1161" r:id="rId33"/>
    <p:sldId id="1162" r:id="rId34"/>
    <p:sldId id="1144" r:id="rId35"/>
    <p:sldId id="1163" r:id="rId36"/>
    <p:sldId id="1165" r:id="rId37"/>
    <p:sldId id="1067" r:id="rId38"/>
    <p:sldId id="1152" r:id="rId39"/>
    <p:sldId id="1115" r:id="rId40"/>
    <p:sldId id="1085" r:id="rId41"/>
    <p:sldId id="1096" r:id="rId42"/>
    <p:sldId id="1084" r:id="rId4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7"/>
            <p14:sldId id="1148"/>
            <p14:sldId id="1150"/>
            <p14:sldId id="1151"/>
            <p14:sldId id="1136"/>
            <p14:sldId id="1135"/>
            <p14:sldId id="1137"/>
            <p14:sldId id="1153"/>
            <p14:sldId id="1139"/>
            <p14:sldId id="1155"/>
            <p14:sldId id="1140"/>
            <p14:sldId id="1157"/>
            <p14:sldId id="1141"/>
            <p14:sldId id="1159"/>
            <p14:sldId id="1142"/>
            <p14:sldId id="1161"/>
            <p14:sldId id="1162"/>
            <p14:sldId id="1144"/>
            <p14:sldId id="1163"/>
            <p14:sldId id="1165"/>
            <p14:sldId id="1067"/>
            <p14:sldId id="1152"/>
            <p14:sldId id="1115"/>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87"/>
    <a:srgbClr val="384973"/>
    <a:srgbClr val="00853F"/>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90698-4060-4FDC-A544-44AC8800D627}" v="76" dt="2021-11-11T22:52:27.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6633" autoAdjust="0"/>
  </p:normalViewPr>
  <p:slideViewPr>
    <p:cSldViewPr snapToGrid="0">
      <p:cViewPr varScale="1">
        <p:scale>
          <a:sx n="88" d="100"/>
          <a:sy n="88" d="100"/>
        </p:scale>
        <p:origin x="1458" y="90"/>
      </p:cViewPr>
      <p:guideLst/>
    </p:cSldViewPr>
  </p:slideViewPr>
  <p:outlineViewPr>
    <p:cViewPr>
      <p:scale>
        <a:sx n="33" d="100"/>
        <a:sy n="33" d="100"/>
      </p:scale>
      <p:origin x="0" y="-26021"/>
    </p:cViewPr>
  </p:outlineViewPr>
  <p:notesTextViewPr>
    <p:cViewPr>
      <p:scale>
        <a:sx n="3" d="2"/>
        <a:sy n="3" d="2"/>
      </p:scale>
      <p:origin x="0" y="-189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400" dirty="0"/>
            <a:t>Home and community support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chemeClr val="accent6"/>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8056" custScaleY="139418"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Home and community support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Home and Community Support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dirty="0">
              <a:solidFill>
                <a:schemeClr val="tx1"/>
              </a:solidFill>
            </a:rPr>
            <a:t>3.7 Electroconvulsive Therapy </a:t>
          </a: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4837" custScaleY="127332"/>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2144" custScaleY="111206">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Home and community support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bg1">
            <a:lumMod val="85000"/>
          </a:schemeClr>
        </a:solidFill>
      </dgm:spPr>
      <dgm:t>
        <a:bodyPr/>
        <a:lstStyle/>
        <a:p>
          <a:pPr>
            <a:spcAft>
              <a:spcPts val="0"/>
            </a:spcAft>
          </a:pPr>
          <a:r>
            <a:rPr lang="en-NZ" sz="1800" dirty="0">
              <a:solidFill>
                <a:schemeClr val="tx1"/>
              </a:solidFill>
            </a:rPr>
            <a:t>4.1 </a:t>
          </a:r>
        </a:p>
        <a:p>
          <a:pPr>
            <a:spcAft>
              <a:spcPts val="0"/>
            </a:spcAft>
          </a:pPr>
          <a:r>
            <a:rPr lang="en-NZ" sz="1800" dirty="0">
              <a:solidFill>
                <a:schemeClr val="tx1"/>
              </a:solidFill>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accent6"/>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27157" custScaleY="130052"/>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Home and community support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accent6"/>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75000"/>
          </a:schemeClr>
        </a:solidFill>
      </dgm:spPr>
      <dgm:t>
        <a:bodyPr/>
        <a:lstStyle/>
        <a:p>
          <a:pPr>
            <a:spcAft>
              <a:spcPts val="0"/>
            </a:spcAft>
          </a:pPr>
          <a:r>
            <a:rPr lang="en-NZ" sz="1600" dirty="0">
              <a:solidFill>
                <a:schemeClr val="tx1"/>
              </a:solidFill>
            </a:rPr>
            <a:t>5.3 </a:t>
          </a:r>
        </a:p>
        <a:p>
          <a:pPr>
            <a:spcAft>
              <a:spcPts val="0"/>
            </a:spcAft>
          </a:pPr>
          <a:r>
            <a:rPr lang="en-NZ" sz="1600" dirty="0">
              <a:solidFill>
                <a:schemeClr val="tx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9824" custScaleY="128146"/>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9605" custRadScaleInc="-7695">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3503" custRadScaleInc="10002">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Home and community support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bg1">
            <a:lumMod val="75000"/>
          </a:schemeClr>
        </a:solidFill>
      </dgm:spPr>
      <dgm:t>
        <a:bodyPr/>
        <a:lstStyle/>
        <a:p>
          <a:pPr>
            <a:spcAft>
              <a:spcPts val="0"/>
            </a:spcAft>
          </a:pPr>
          <a:r>
            <a:rPr lang="en-NZ" sz="1800" dirty="0">
              <a:solidFill>
                <a:schemeClr val="tx1"/>
              </a:solidFill>
            </a:rPr>
            <a:t>6.1 </a:t>
          </a:r>
        </a:p>
        <a:p>
          <a:pPr>
            <a:spcAft>
              <a:spcPts val="0"/>
            </a:spcAft>
          </a:pPr>
          <a:r>
            <a:rPr lang="en-NZ" sz="1800" dirty="0">
              <a:solidFill>
                <a:schemeClr val="tx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bg1">
            <a:lumMod val="75000"/>
          </a:schemeClr>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tx1"/>
              </a:solidFill>
            </a:rPr>
            <a:t>6.2 </a:t>
          </a:r>
        </a:p>
        <a:p>
          <a:pPr>
            <a:spcAft>
              <a:spcPts val="0"/>
            </a:spcAft>
          </a:pPr>
          <a:r>
            <a:rPr lang="en-NZ" sz="1800" kern="1200" dirty="0">
              <a:solidFill>
                <a:schemeClr val="tx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75000"/>
          </a:schemeClr>
        </a:solidFill>
      </dgm:spPr>
      <dgm:t>
        <a:bodyPr/>
        <a:lstStyle/>
        <a:p>
          <a:pPr>
            <a:spcAft>
              <a:spcPts val="0"/>
            </a:spcAft>
          </a:pPr>
          <a:r>
            <a:rPr lang="en-NZ" sz="1800" dirty="0">
              <a:solidFill>
                <a:schemeClr val="tx1"/>
              </a:solidFill>
            </a:rPr>
            <a:t>6.3 </a:t>
          </a:r>
        </a:p>
        <a:p>
          <a:pPr>
            <a:spcAft>
              <a:spcPts val="0"/>
            </a:spcAft>
          </a:pPr>
          <a:r>
            <a:rPr lang="en-NZ" sz="1800" dirty="0">
              <a:solidFill>
                <a:schemeClr val="tx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7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6998" custScaleY="128444"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5254" y="1880315"/>
          <a:ext cx="1305074" cy="131794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Home and community support services</a:t>
          </a:r>
        </a:p>
      </dsp:txBody>
      <dsp:txXfrm>
        <a:off x="4796378" y="2073324"/>
        <a:ext cx="922826" cy="931931"/>
      </dsp:txXfrm>
    </dsp:sp>
    <dsp:sp modelId="{98845B3C-C158-43EA-8987-E8C3236DAE2C}">
      <dsp:nvSpPr>
        <dsp:cNvPr id="0" name=""/>
        <dsp:cNvSpPr/>
      </dsp:nvSpPr>
      <dsp:spPr>
        <a:xfrm rot="16155054">
          <a:off x="5074495" y="1355555"/>
          <a:ext cx="34119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26344" y="1491777"/>
        <a:ext cx="238837"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681019" y="1504987"/>
          <a:ext cx="414209"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5334" y="1639331"/>
        <a:ext cx="289946"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074765" y="2053426"/>
          <a:ext cx="47893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76797" y="2154445"/>
        <a:ext cx="35136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054823" y="2677626"/>
          <a:ext cx="48538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58173" y="2742273"/>
        <a:ext cx="35781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01925" y="3172835"/>
          <a:ext cx="46745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25830" y="3208101"/>
        <a:ext cx="339880"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16801" y="3243696"/>
          <a:ext cx="28199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59099" y="3286445"/>
        <a:ext cx="197393"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81444" y="3186610"/>
          <a:ext cx="45851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83581" y="3220690"/>
        <a:ext cx="330940" cy="255140"/>
      </dsp:txXfrm>
    </dsp:sp>
    <dsp:sp modelId="{6243417F-9D1C-4551-B241-C2EE94EAA473}">
      <dsp:nvSpPr>
        <dsp:cNvPr id="0" name=""/>
        <dsp:cNvSpPr/>
      </dsp:nvSpPr>
      <dsp:spPr>
        <a:xfrm>
          <a:off x="3421399" y="3634691"/>
          <a:ext cx="1145651" cy="116757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62090" y="2678099"/>
          <a:ext cx="42640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85934" y="2741664"/>
        <a:ext cx="298834"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98559" y="2026042"/>
          <a:ext cx="39001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12912" y="2128503"/>
        <a:ext cx="273012"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51974" y="1490496"/>
          <a:ext cx="4080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48945" y="1625228"/>
        <a:ext cx="28566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Home and community support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4298" y="1931830"/>
          <a:ext cx="1331789" cy="1358406"/>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Home and Community Support Services</a:t>
          </a:r>
        </a:p>
      </dsp:txBody>
      <dsp:txXfrm>
        <a:off x="4799334" y="2130764"/>
        <a:ext cx="941717" cy="960538"/>
      </dsp:txXfrm>
    </dsp:sp>
    <dsp:sp modelId="{98845B3C-C158-43EA-8987-E8C3236DAE2C}">
      <dsp:nvSpPr>
        <dsp:cNvPr id="0" name=""/>
        <dsp:cNvSpPr/>
      </dsp:nvSpPr>
      <dsp:spPr>
        <a:xfrm rot="16057413">
          <a:off x="5084778" y="1439964"/>
          <a:ext cx="29232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0444" y="1573855"/>
        <a:ext cx="204625" cy="270242"/>
      </dsp:txXfrm>
    </dsp:sp>
    <dsp:sp modelId="{3AAB2817-A041-45BB-9CC8-9AF52AC6E859}">
      <dsp:nvSpPr>
        <dsp:cNvPr id="0" name=""/>
        <dsp:cNvSpPr/>
      </dsp:nvSpPr>
      <dsp:spPr>
        <a:xfrm>
          <a:off x="4540085"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31236" y="293167"/>
        <a:ext cx="922958" cy="901923"/>
      </dsp:txXfrm>
    </dsp:sp>
    <dsp:sp modelId="{88BBC66D-DFCC-4154-B8A7-B236E8B9C1C0}">
      <dsp:nvSpPr>
        <dsp:cNvPr id="0" name=""/>
        <dsp:cNvSpPr/>
      </dsp:nvSpPr>
      <dsp:spPr>
        <a:xfrm rot="18835578">
          <a:off x="5784448" y="1668742"/>
          <a:ext cx="35289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00660" y="1796948"/>
        <a:ext cx="247028" cy="270242"/>
      </dsp:txXfrm>
    </dsp:sp>
    <dsp:sp modelId="{460AD6C1-1116-48A2-A4BC-39DE925257AE}">
      <dsp:nvSpPr>
        <dsp:cNvPr id="0" name=""/>
        <dsp:cNvSpPr/>
      </dsp:nvSpPr>
      <dsp:spPr>
        <a:xfrm>
          <a:off x="5998622"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93073" y="689789"/>
        <a:ext cx="938891" cy="951462"/>
      </dsp:txXfrm>
    </dsp:sp>
    <dsp:sp modelId="{DBF0A7A3-B915-4A75-9B2E-439A3A1F793E}">
      <dsp:nvSpPr>
        <dsp:cNvPr id="0" name=""/>
        <dsp:cNvSpPr/>
      </dsp:nvSpPr>
      <dsp:spPr>
        <a:xfrm rot="197060">
          <a:off x="6095008" y="2444261"/>
          <a:ext cx="38678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95103" y="2531018"/>
        <a:ext cx="270750" cy="270242"/>
      </dsp:txXfrm>
    </dsp:sp>
    <dsp:sp modelId="{484E8DC5-4349-4168-8B0F-A8A8DF3122C2}">
      <dsp:nvSpPr>
        <dsp:cNvPr id="0" name=""/>
        <dsp:cNvSpPr/>
      </dsp:nvSpPr>
      <dsp:spPr>
        <a:xfrm>
          <a:off x="6662640" y="2060620"/>
          <a:ext cx="1287460" cy="133451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851184" y="2256056"/>
        <a:ext cx="910372" cy="943646"/>
      </dsp:txXfrm>
    </dsp:sp>
    <dsp:sp modelId="{427DC9FC-0BE6-485A-BBB2-86F1AFB66A1C}">
      <dsp:nvSpPr>
        <dsp:cNvPr id="0" name=""/>
        <dsp:cNvSpPr/>
      </dsp:nvSpPr>
      <dsp:spPr>
        <a:xfrm rot="2667357">
          <a:off x="5801046" y="3069890"/>
          <a:ext cx="33264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15327" y="3125025"/>
        <a:ext cx="232849" cy="270242"/>
      </dsp:txXfrm>
    </dsp:sp>
    <dsp:sp modelId="{D160EF03-C4AF-4179-B2B8-A6E20760E0FC}">
      <dsp:nvSpPr>
        <dsp:cNvPr id="0" name=""/>
        <dsp:cNvSpPr/>
      </dsp:nvSpPr>
      <dsp:spPr>
        <a:xfrm>
          <a:off x="5986164" y="3319287"/>
          <a:ext cx="1432842" cy="13943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5999" y="3523489"/>
        <a:ext cx="1013172" cy="985976"/>
      </dsp:txXfrm>
    </dsp:sp>
    <dsp:sp modelId="{84B49B5E-2C46-4DE7-A9A2-3C05BF9A3722}">
      <dsp:nvSpPr>
        <dsp:cNvPr id="0" name=""/>
        <dsp:cNvSpPr/>
      </dsp:nvSpPr>
      <dsp:spPr>
        <a:xfrm rot="5315039">
          <a:off x="5114977" y="3394421"/>
          <a:ext cx="36029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67685" y="3430475"/>
        <a:ext cx="252206" cy="270242"/>
      </dsp:txXfrm>
    </dsp:sp>
    <dsp:sp modelId="{195C0288-F911-4F9E-9FB6-3A9BF9432E20}">
      <dsp:nvSpPr>
        <dsp:cNvPr id="0" name=""/>
        <dsp:cNvSpPr/>
      </dsp:nvSpPr>
      <dsp:spPr>
        <a:xfrm>
          <a:off x="4637170"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37266" y="4165734"/>
        <a:ext cx="966147" cy="947904"/>
      </dsp:txXfrm>
    </dsp:sp>
    <dsp:sp modelId="{35371A06-01F5-4216-A0A2-28482C228F03}">
      <dsp:nvSpPr>
        <dsp:cNvPr id="0" name=""/>
        <dsp:cNvSpPr/>
      </dsp:nvSpPr>
      <dsp:spPr>
        <a:xfrm rot="8100000">
          <a:off x="4372861" y="3099286"/>
          <a:ext cx="36775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67030" y="3150361"/>
        <a:ext cx="257426" cy="270242"/>
      </dsp:txXfrm>
    </dsp:sp>
    <dsp:sp modelId="{DD85451D-35F3-4C67-9FD9-818388763ADC}">
      <dsp:nvSpPr>
        <dsp:cNvPr id="0" name=""/>
        <dsp:cNvSpPr/>
      </dsp:nvSpPr>
      <dsp:spPr>
        <a:xfrm>
          <a:off x="3168978"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4262" y="3580227"/>
        <a:ext cx="942912" cy="930562"/>
      </dsp:txXfrm>
    </dsp:sp>
    <dsp:sp modelId="{369F0309-A924-446F-81B8-23BAFCFC1F88}">
      <dsp:nvSpPr>
        <dsp:cNvPr id="0" name=""/>
        <dsp:cNvSpPr/>
      </dsp:nvSpPr>
      <dsp:spPr>
        <a:xfrm rot="10800000">
          <a:off x="4132545" y="2385831"/>
          <a:ext cx="27009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213573" y="2475912"/>
        <a:ext cx="189064" cy="270242"/>
      </dsp:txXfrm>
    </dsp:sp>
    <dsp:sp modelId="{FA5AEA26-C378-4337-A62B-2BC51BB70170}">
      <dsp:nvSpPr>
        <dsp:cNvPr id="0" name=""/>
        <dsp:cNvSpPr/>
      </dsp:nvSpPr>
      <dsp:spPr>
        <a:xfrm>
          <a:off x="2573023" y="1948108"/>
          <a:ext cx="1337033" cy="132585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kern="1200" dirty="0">
              <a:solidFill>
                <a:schemeClr val="tx1"/>
              </a:solidFill>
            </a:rPr>
            <a:t>3.7 Electroconvulsive Therapy </a:t>
          </a:r>
        </a:p>
      </dsp:txBody>
      <dsp:txXfrm>
        <a:off x="2768827" y="2142274"/>
        <a:ext cx="945425" cy="937518"/>
      </dsp:txXfrm>
    </dsp:sp>
    <dsp:sp modelId="{716B021A-29D3-4B79-B296-96926B06EB78}">
      <dsp:nvSpPr>
        <dsp:cNvPr id="0" name=""/>
        <dsp:cNvSpPr/>
      </dsp:nvSpPr>
      <dsp:spPr>
        <a:xfrm rot="13582823">
          <a:off x="4434459" y="1670254"/>
          <a:ext cx="31492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514287" y="1794533"/>
        <a:ext cx="220449" cy="270242"/>
      </dsp:txXfrm>
    </dsp:sp>
    <dsp:sp modelId="{98F8939F-3B3A-4924-9DB4-459B30A8887C}">
      <dsp:nvSpPr>
        <dsp:cNvPr id="0" name=""/>
        <dsp:cNvSpPr/>
      </dsp:nvSpPr>
      <dsp:spPr>
        <a:xfrm>
          <a:off x="3104562"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299853"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88665" y="1523506"/>
          <a:ext cx="1660299" cy="1698100"/>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Home and community support services</a:t>
          </a:r>
        </a:p>
      </dsp:txBody>
      <dsp:txXfrm>
        <a:off x="4531810" y="1772187"/>
        <a:ext cx="1174009" cy="1200738"/>
      </dsp:txXfrm>
    </dsp:sp>
    <dsp:sp modelId="{25914C64-70EF-4DB6-AE1B-1BE69B190783}">
      <dsp:nvSpPr>
        <dsp:cNvPr id="0" name=""/>
        <dsp:cNvSpPr/>
      </dsp:nvSpPr>
      <dsp:spPr>
        <a:xfrm rot="10815444">
          <a:off x="3695153" y="2356014"/>
          <a:ext cx="593523" cy="22957"/>
        </a:xfrm>
        <a:custGeom>
          <a:avLst/>
          <a:gdLst/>
          <a:ahLst/>
          <a:cxnLst/>
          <a:rect l="0" t="0" r="0" b="0"/>
          <a:pathLst>
            <a:path>
              <a:moveTo>
                <a:pt x="0" y="11478"/>
              </a:moveTo>
              <a:lnTo>
                <a:pt x="593523"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77076" y="2352655"/>
        <a:ext cx="29676" cy="29676"/>
      </dsp:txXfrm>
    </dsp:sp>
    <dsp:sp modelId="{AB2FD641-F252-4EE4-BE8B-FC06E17EC421}">
      <dsp:nvSpPr>
        <dsp:cNvPr id="0" name=""/>
        <dsp:cNvSpPr/>
      </dsp:nvSpPr>
      <dsp:spPr>
        <a:xfrm>
          <a:off x="1957593" y="1510145"/>
          <a:ext cx="1737571" cy="1704223"/>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4.1 </a:t>
          </a:r>
        </a:p>
        <a:p>
          <a:pPr marL="0" lvl="0" indent="0" algn="ctr" defTabSz="800100">
            <a:lnSpc>
              <a:spcPct val="90000"/>
            </a:lnSpc>
            <a:spcBef>
              <a:spcPct val="0"/>
            </a:spcBef>
            <a:spcAft>
              <a:spcPts val="0"/>
            </a:spcAft>
            <a:buNone/>
          </a:pPr>
          <a:r>
            <a:rPr lang="en-NZ" sz="1800" kern="1200" dirty="0">
              <a:solidFill>
                <a:schemeClr val="tx1"/>
              </a:solidFill>
            </a:rPr>
            <a:t>The Facility </a:t>
          </a:r>
        </a:p>
      </dsp:txBody>
      <dsp:txXfrm>
        <a:off x="2212054" y="1759723"/>
        <a:ext cx="1228649" cy="1205067"/>
      </dsp:txXfrm>
    </dsp:sp>
    <dsp:sp modelId="{30E07411-556D-4748-91C0-E17BCBD7452C}">
      <dsp:nvSpPr>
        <dsp:cNvPr id="0" name=""/>
        <dsp:cNvSpPr/>
      </dsp:nvSpPr>
      <dsp:spPr>
        <a:xfrm rot="21595680">
          <a:off x="5948964" y="2359766"/>
          <a:ext cx="426067" cy="22957"/>
        </a:xfrm>
        <a:custGeom>
          <a:avLst/>
          <a:gdLst/>
          <a:ahLst/>
          <a:cxnLst/>
          <a:rect l="0" t="0" r="0" b="0"/>
          <a:pathLst>
            <a:path>
              <a:moveTo>
                <a:pt x="0" y="11478"/>
              </a:moveTo>
              <a:lnTo>
                <a:pt x="426067"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51346" y="2360593"/>
        <a:ext cx="21303" cy="21303"/>
      </dsp:txXfrm>
    </dsp:sp>
    <dsp:sp modelId="{BB4661D5-8BE0-4131-BDA0-D3472F936D27}">
      <dsp:nvSpPr>
        <dsp:cNvPr id="0" name=""/>
        <dsp:cNvSpPr/>
      </dsp:nvSpPr>
      <dsp:spPr>
        <a:xfrm>
          <a:off x="6375031" y="1523508"/>
          <a:ext cx="1660312" cy="1692851"/>
        </a:xfrm>
        <a:prstGeom prst="ellipse">
          <a:avLst/>
        </a:prstGeom>
        <a:solidFill>
          <a:schemeClr val="accent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10250" y="1892263"/>
          <a:ext cx="1615986" cy="159509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Home and community support services</a:t>
          </a:r>
        </a:p>
      </dsp:txBody>
      <dsp:txXfrm>
        <a:off x="4646906" y="2125860"/>
        <a:ext cx="1142674" cy="1127905"/>
      </dsp:txXfrm>
    </dsp:sp>
    <dsp:sp modelId="{98845B3C-C158-43EA-8987-E8C3236DAE2C}">
      <dsp:nvSpPr>
        <dsp:cNvPr id="0" name=""/>
        <dsp:cNvSpPr/>
      </dsp:nvSpPr>
      <dsp:spPr>
        <a:xfrm rot="15971861">
          <a:off x="5099537" y="1545444"/>
          <a:ext cx="117382"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18312" y="1659553"/>
        <a:ext cx="82167" cy="289620"/>
      </dsp:txXfrm>
    </dsp:sp>
    <dsp:sp modelId="{3AAB2817-A041-45BB-9CC8-9AF52AC6E859}">
      <dsp:nvSpPr>
        <dsp:cNvPr id="0" name=""/>
        <dsp:cNvSpPr/>
      </dsp:nvSpPr>
      <dsp:spPr>
        <a:xfrm>
          <a:off x="4296151" y="50310"/>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0656" y="288215"/>
        <a:ext cx="1132293" cy="1148705"/>
      </dsp:txXfrm>
    </dsp:sp>
    <dsp:sp modelId="{88BBC66D-DFCC-4154-B8A7-B236E8B9C1C0}">
      <dsp:nvSpPr>
        <dsp:cNvPr id="0" name=""/>
        <dsp:cNvSpPr/>
      </dsp:nvSpPr>
      <dsp:spPr>
        <a:xfrm rot="20353788">
          <a:off x="6029299" y="2110553"/>
          <a:ext cx="15978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30857" y="2215593"/>
        <a:ext cx="111850" cy="289620"/>
      </dsp:txXfrm>
    </dsp:sp>
    <dsp:sp modelId="{460AD6C1-1116-48A2-A4BC-39DE925257AE}">
      <dsp:nvSpPr>
        <dsp:cNvPr id="0" name=""/>
        <dsp:cNvSpPr/>
      </dsp:nvSpPr>
      <dsp:spPr>
        <a:xfrm>
          <a:off x="6196862" y="1120927"/>
          <a:ext cx="1746099" cy="1733208"/>
        </a:xfrm>
        <a:prstGeom prst="ellipse">
          <a:avLst/>
        </a:prstGeom>
        <a:solidFill>
          <a:schemeClr val="accent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52572" y="1374749"/>
        <a:ext cx="1234679" cy="1225564"/>
      </dsp:txXfrm>
    </dsp:sp>
    <dsp:sp modelId="{DBF0A7A3-B915-4A75-9B2E-439A3A1F793E}">
      <dsp:nvSpPr>
        <dsp:cNvPr id="0" name=""/>
        <dsp:cNvSpPr/>
      </dsp:nvSpPr>
      <dsp:spPr>
        <a:xfrm rot="3456043">
          <a:off x="5646011" y="3216682"/>
          <a:ext cx="119490"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654331" y="3298089"/>
        <a:ext cx="83643" cy="289620"/>
      </dsp:txXfrm>
    </dsp:sp>
    <dsp:sp modelId="{484E8DC5-4349-4168-8B0F-A8A8DF3122C2}">
      <dsp:nvSpPr>
        <dsp:cNvPr id="0" name=""/>
        <dsp:cNvSpPr/>
      </dsp:nvSpPr>
      <dsp:spPr>
        <a:xfrm>
          <a:off x="5385037" y="3424849"/>
          <a:ext cx="1658631" cy="1669250"/>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tx1"/>
              </a:solidFill>
            </a:rPr>
            <a:t>5.3 </a:t>
          </a:r>
        </a:p>
        <a:p>
          <a:pPr marL="0" lvl="0" indent="0" algn="ctr" defTabSz="711200">
            <a:lnSpc>
              <a:spcPct val="90000"/>
            </a:lnSpc>
            <a:spcBef>
              <a:spcPct val="0"/>
            </a:spcBef>
            <a:spcAft>
              <a:spcPts val="0"/>
            </a:spcAft>
            <a:buNone/>
          </a:pPr>
          <a:r>
            <a:rPr lang="en-NZ" sz="1600" kern="1200" dirty="0">
              <a:solidFill>
                <a:schemeClr val="tx1"/>
              </a:solidFill>
            </a:rPr>
            <a:t>Antimicrobial Stewardship</a:t>
          </a:r>
        </a:p>
      </dsp:txBody>
      <dsp:txXfrm>
        <a:off x="5627938" y="3669305"/>
        <a:ext cx="1172829" cy="1180338"/>
      </dsp:txXfrm>
    </dsp:sp>
    <dsp:sp modelId="{427DC9FC-0BE6-485A-BBB2-86F1AFB66A1C}">
      <dsp:nvSpPr>
        <dsp:cNvPr id="0" name=""/>
        <dsp:cNvSpPr/>
      </dsp:nvSpPr>
      <dsp:spPr>
        <a:xfrm rot="7560000">
          <a:off x="4552936" y="3235260"/>
          <a:ext cx="18732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7551" y="3309067"/>
        <a:ext cx="131130" cy="289620"/>
      </dsp:txXfrm>
    </dsp:sp>
    <dsp:sp modelId="{D160EF03-C4AF-4179-B2B8-A6E20760E0FC}">
      <dsp:nvSpPr>
        <dsp:cNvPr id="0" name=""/>
        <dsp:cNvSpPr/>
      </dsp:nvSpPr>
      <dsp:spPr>
        <a:xfrm>
          <a:off x="3218644" y="3463214"/>
          <a:ext cx="1661896" cy="1670216"/>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462023" y="3707811"/>
        <a:ext cx="1175138" cy="1181022"/>
      </dsp:txXfrm>
    </dsp:sp>
    <dsp:sp modelId="{84B49B5E-2C46-4DE7-A9A2-3C05BF9A3722}">
      <dsp:nvSpPr>
        <dsp:cNvPr id="0" name=""/>
        <dsp:cNvSpPr/>
      </dsp:nvSpPr>
      <dsp:spPr>
        <a:xfrm rot="11745972">
          <a:off x="4137109" y="2174334"/>
          <a:ext cx="22039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01984" y="2279857"/>
        <a:ext cx="154277" cy="289620"/>
      </dsp:txXfrm>
    </dsp:sp>
    <dsp:sp modelId="{195C0288-F911-4F9E-9FB6-3A9BF9432E20}">
      <dsp:nvSpPr>
        <dsp:cNvPr id="0" name=""/>
        <dsp:cNvSpPr/>
      </dsp:nvSpPr>
      <dsp:spPr>
        <a:xfrm>
          <a:off x="2483020" y="1345222"/>
          <a:ext cx="1587873" cy="159299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9779" y="1731375"/>
          <a:ext cx="1396033" cy="141192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Home and community support services</a:t>
          </a:r>
        </a:p>
      </dsp:txBody>
      <dsp:txXfrm>
        <a:off x="4764223" y="1938147"/>
        <a:ext cx="987145" cy="998384"/>
      </dsp:txXfrm>
    </dsp:sp>
    <dsp:sp modelId="{98845B3C-C158-43EA-8987-E8C3236DAE2C}">
      <dsp:nvSpPr>
        <dsp:cNvPr id="0" name=""/>
        <dsp:cNvSpPr/>
      </dsp:nvSpPr>
      <dsp:spPr>
        <a:xfrm rot="16124950">
          <a:off x="5179895" y="1397270"/>
          <a:ext cx="12017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315" y="1505024"/>
        <a:ext cx="84125" cy="269194"/>
      </dsp:txXfrm>
    </dsp:sp>
    <dsp:sp modelId="{3AAB2817-A041-45BB-9CC8-9AF52AC6E859}">
      <dsp:nvSpPr>
        <dsp:cNvPr id="0" name=""/>
        <dsp:cNvSpPr/>
      </dsp:nvSpPr>
      <dsp:spPr>
        <a:xfrm>
          <a:off x="4513321" y="79725"/>
          <a:ext cx="1417115" cy="1425296"/>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6.1 </a:t>
          </a:r>
        </a:p>
        <a:p>
          <a:pPr marL="0" lvl="0" indent="0" algn="ctr" defTabSz="800100">
            <a:lnSpc>
              <a:spcPct val="90000"/>
            </a:lnSpc>
            <a:spcBef>
              <a:spcPct val="0"/>
            </a:spcBef>
            <a:spcAft>
              <a:spcPts val="0"/>
            </a:spcAft>
            <a:buNone/>
          </a:pPr>
          <a:r>
            <a:rPr lang="en-NZ" sz="1800" kern="1200" dirty="0">
              <a:solidFill>
                <a:schemeClr val="tx1"/>
              </a:solidFill>
            </a:rPr>
            <a:t>A process of restraint</a:t>
          </a:r>
        </a:p>
      </dsp:txBody>
      <dsp:txXfrm>
        <a:off x="4720853" y="288455"/>
        <a:ext cx="1002051" cy="1007836"/>
      </dsp:txXfrm>
    </dsp:sp>
    <dsp:sp modelId="{88BBC66D-DFCC-4154-B8A7-B236E8B9C1C0}">
      <dsp:nvSpPr>
        <dsp:cNvPr id="0" name=""/>
        <dsp:cNvSpPr/>
      </dsp:nvSpPr>
      <dsp:spPr>
        <a:xfrm rot="41295">
          <a:off x="6040987" y="2223652"/>
          <a:ext cx="20534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40989" y="2313014"/>
        <a:ext cx="143741" cy="269194"/>
      </dsp:txXfrm>
    </dsp:sp>
    <dsp:sp modelId="{460AD6C1-1116-48A2-A4BC-39DE925257AE}">
      <dsp:nvSpPr>
        <dsp:cNvPr id="0" name=""/>
        <dsp:cNvSpPr/>
      </dsp:nvSpPr>
      <dsp:spPr>
        <a:xfrm>
          <a:off x="6343124" y="1736652"/>
          <a:ext cx="1464118" cy="1445037"/>
        </a:xfrm>
        <a:prstGeom prst="ellipse">
          <a:avLst/>
        </a:prstGeom>
        <a:solidFill>
          <a:schemeClr val="bg1">
            <a:lumMod val="75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6.2 </a:t>
          </a:r>
        </a:p>
        <a:p>
          <a:pPr marL="0" lvl="0" indent="0" algn="ctr" defTabSz="800100">
            <a:lnSpc>
              <a:spcPct val="90000"/>
            </a:lnSpc>
            <a:spcBef>
              <a:spcPct val="0"/>
            </a:spcBef>
            <a:spcAft>
              <a:spcPts val="0"/>
            </a:spcAft>
            <a:buNone/>
          </a:pPr>
          <a:r>
            <a:rPr lang="en-NZ" sz="1800" kern="1200" dirty="0">
              <a:solidFill>
                <a:schemeClr val="tx1"/>
              </a:solidFill>
            </a:rPr>
            <a:t>Safe restraint</a:t>
          </a:r>
        </a:p>
      </dsp:txBody>
      <dsp:txXfrm>
        <a:off x="6557539" y="1948273"/>
        <a:ext cx="1035288" cy="1021795"/>
      </dsp:txXfrm>
    </dsp:sp>
    <dsp:sp modelId="{DBF0A7A3-B915-4A75-9B2E-439A3A1F793E}">
      <dsp:nvSpPr>
        <dsp:cNvPr id="0" name=""/>
        <dsp:cNvSpPr/>
      </dsp:nvSpPr>
      <dsp:spPr>
        <a:xfrm rot="5400004">
          <a:off x="5147882" y="3120134"/>
          <a:ext cx="21982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80856" y="3176893"/>
        <a:ext cx="153876" cy="269194"/>
      </dsp:txXfrm>
    </dsp:sp>
    <dsp:sp modelId="{484E8DC5-4349-4168-8B0F-A8A8DF3122C2}">
      <dsp:nvSpPr>
        <dsp:cNvPr id="0" name=""/>
        <dsp:cNvSpPr/>
      </dsp:nvSpPr>
      <dsp:spPr>
        <a:xfrm>
          <a:off x="4570758" y="3558066"/>
          <a:ext cx="1374070" cy="1360003"/>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6.3 </a:t>
          </a:r>
        </a:p>
        <a:p>
          <a:pPr marL="0" lvl="0" indent="0" algn="ctr" defTabSz="800100">
            <a:lnSpc>
              <a:spcPct val="90000"/>
            </a:lnSpc>
            <a:spcBef>
              <a:spcPct val="0"/>
            </a:spcBef>
            <a:spcAft>
              <a:spcPts val="0"/>
            </a:spcAft>
            <a:buNone/>
          </a:pPr>
          <a:r>
            <a:rPr lang="en-NZ" sz="1800" kern="1200" dirty="0">
              <a:solidFill>
                <a:schemeClr val="tx1"/>
              </a:solidFill>
            </a:rPr>
            <a:t>Quality review of restraint</a:t>
          </a:r>
        </a:p>
      </dsp:txBody>
      <dsp:txXfrm>
        <a:off x="4771986" y="3757234"/>
        <a:ext cx="971614" cy="961667"/>
      </dsp:txXfrm>
    </dsp:sp>
    <dsp:sp modelId="{427DC9FC-0BE6-485A-BBB2-86F1AFB66A1C}">
      <dsp:nvSpPr>
        <dsp:cNvPr id="0" name=""/>
        <dsp:cNvSpPr/>
      </dsp:nvSpPr>
      <dsp:spPr>
        <a:xfrm rot="10633023">
          <a:off x="4222086" y="2257537"/>
          <a:ext cx="23938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93860" y="2345526"/>
        <a:ext cx="167571" cy="269194"/>
      </dsp:txXfrm>
    </dsp:sp>
    <dsp:sp modelId="{D160EF03-C4AF-4179-B2B8-A6E20760E0FC}">
      <dsp:nvSpPr>
        <dsp:cNvPr id="0" name=""/>
        <dsp:cNvSpPr/>
      </dsp:nvSpPr>
      <dsp:spPr>
        <a:xfrm>
          <a:off x="2687347" y="1837890"/>
          <a:ext cx="1422987" cy="1379625"/>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6FE89F5-AA06-451E-ABA9-9391825CA9CF}" type="datetimeFigureOut">
              <a:rPr lang="en-NZ" smtClean="0"/>
              <a:t>19/11/2021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41A9818-7F94-493E-A876-A6BD5F500C28}" type="datetimeFigureOut">
              <a:rPr lang="en-NZ" smtClean="0"/>
              <a:t>19/11/2021</a:t>
            </a:fld>
            <a:endParaRPr lang="en-NZ" dirty="0"/>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Paerewa Health and disability services standard. </a:t>
            </a:r>
            <a:r>
              <a:rPr lang="en-NZ" b="0" dirty="0"/>
              <a:t>Home and community support services</a:t>
            </a: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225641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Te </a:t>
            </a:r>
            <a:r>
              <a:rPr lang="en-NZ" dirty="0" err="1"/>
              <a:t>tiriti</a:t>
            </a:r>
            <a:r>
              <a:rPr lang="en-NZ" dirty="0"/>
              <a:t> o Waitangi.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Motuhake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Te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whanau,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whanau and shared decision making with them;</a:t>
            </a:r>
          </a:p>
          <a:p>
            <a:pPr marL="0" indent="0">
              <a:buNone/>
            </a:pPr>
            <a:r>
              <a:rPr lang="en-NZ" dirty="0"/>
              <a:t>(e) Standards that increase positive life outcomes – the standards reflect the interaction between people and whanau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of the key things the 2021 standard is asking for is greater evidence that service providers are developing/strengthening and maintaining relationships with Maori.</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the slide, the review has provided more definition in criteria descriptions to assist strengthening and maintaining relationships with Māori, with Auditors able to look for measurable evidence as opposed to the subjective intentions in previous standards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Bringing greater fidelity on statistics for Maori health will support realising the intent of the principles by being able to monitor service delivery and assist in measuring equitable health outcomes for Māori, including where any service quality improvements are required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141390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0" dirty="0"/>
              <a:t>This slide outlines the auditing process for home and community support services providers. You</a:t>
            </a:r>
            <a:r>
              <a:rPr lang="en-NZ" i="0" baseline="0" dirty="0"/>
              <a:t> can find more details in the Auditing Requirements Home and Community Support Sector Standard (NZS8158:2012)</a:t>
            </a:r>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current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14</a:t>
            </a:fld>
            <a:endParaRPr lang="en-NZ" dirty="0"/>
          </a:p>
        </p:txBody>
      </p:sp>
    </p:spTree>
    <p:extLst>
      <p:ext uri="{BB962C8B-B14F-4D97-AF65-F5344CB8AC3E}">
        <p14:creationId xmlns:p14="http://schemas.microsoft.com/office/powerpoint/2010/main" val="118942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Home and Community Support Services summary of NZS8134:2021 aligned with the sector guidance in support of the Standards.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2755396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This slide shows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HealthCERT’s</a:t>
            </a:r>
            <a:r>
              <a:rPr lang="en-NZ" sz="1800" dirty="0">
                <a:effectLst/>
                <a:latin typeface="Calibri" panose="020F0502020204030204" pitchFamily="34" charset="0"/>
                <a:ea typeface="Calibri" panose="020F0502020204030204" pitchFamily="34" charset="0"/>
                <a:cs typeface="Times New Roman" panose="02020603050405020304" pitchFamily="18" charset="0"/>
              </a:rPr>
              <a:t> non-punitive approach to transitioning to the Ngā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paerewa</a:t>
            </a:r>
            <a:r>
              <a:rPr lang="en-NZ" sz="1800" dirty="0">
                <a:effectLst/>
                <a:latin typeface="Calibri" panose="020F0502020204030204" pitchFamily="34" charset="0"/>
                <a:ea typeface="Calibri" panose="020F0502020204030204" pitchFamily="34" charset="0"/>
                <a:cs typeface="Times New Roman" panose="02020603050405020304" pitchFamily="18" charset="0"/>
              </a:rPr>
              <a:t> requirements, for providers who are regulated under the Health and Disability Services (Safety) Act. </a:t>
            </a:r>
          </a:p>
          <a:p>
            <a:r>
              <a:rPr lang="en-NZ" sz="1800" dirty="0">
                <a:effectLst/>
                <a:latin typeface="Calibri" panose="020F0502020204030204" pitchFamily="34" charset="0"/>
                <a:ea typeface="Calibri" panose="020F0502020204030204" pitchFamily="34" charset="0"/>
                <a:cs typeface="Times New Roman" panose="02020603050405020304" pitchFamily="18" charset="0"/>
              </a:rPr>
              <a:t>For the home and community support services sector, we are sharing information about our non-punitive approach with funders who will determine the compliance date for meeting the 2021 standard and transitioning approach. </a:t>
            </a: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home and community support services providers indicates that 60 percent of the criteria directly map and 40 percent do not map.</a:t>
            </a:r>
          </a:p>
          <a:p>
            <a:pPr>
              <a:lnSpc>
                <a:spcPct val="100000"/>
              </a:lnSpc>
            </a:pPr>
            <a:endParaRPr lang="en-NZ" sz="1200" dirty="0"/>
          </a:p>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1. Mapped: The 2021 criteria directly map to criteria in one of the four standards. The criteria are either the same or have the same intent. The wording may differ slightly.</a:t>
            </a:r>
          </a:p>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2. Partially mapped: The 2021 criteria partially align to criteria in one of the four standards. The 2021 criteria are either similar to the current criteria or are the same as most of the current criteria, but with an additional element. The wording is likely to differ because the 2021 criteria reflect current accepted best practice.</a:t>
            </a:r>
          </a:p>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3. Not mapped: The 2021 criteria do not map to criteria in any of the four standards. The criteria are new to the 2021 standard and have been added to assure safe services to New Zealanders that reflect updated models of care.</a:t>
            </a:r>
            <a:endParaRPr lang="en-NZ" sz="1200" dirty="0"/>
          </a:p>
          <a:p>
            <a:pPr>
              <a:lnSpc>
                <a:spcPct val="100000"/>
              </a:lnSpc>
            </a:pPr>
            <a:endParaRPr lang="en-N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The standards mapping summary will support home and community support services providers to plan and prepare for meeting the updated audited requirements in the 2021 standard</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3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to reference during the subsections and criteria summary of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19</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a:t>
            </a:r>
            <a:r>
              <a:rPr lang="en-NZ" dirty="0" err="1"/>
              <a:t>manatu</a:t>
            </a:r>
            <a:r>
              <a:rPr lang="en-NZ" dirty="0"/>
              <a:t> </a:t>
            </a:r>
            <a:r>
              <a:rPr lang="en-NZ" dirty="0" err="1"/>
              <a:t>hauroa</a:t>
            </a:r>
            <a:r>
              <a:rPr lang="en-NZ" dirty="0"/>
              <a:t> ministry of health </a:t>
            </a:r>
            <a:r>
              <a:rPr lang="en-NZ" dirty="0" err="1"/>
              <a:t>karakia</a:t>
            </a:r>
            <a:endParaRPr lang="en-NZ" dirty="0"/>
          </a:p>
          <a:p>
            <a:pPr marL="0" indent="0">
              <a:buNone/>
            </a:pPr>
            <a:r>
              <a:rPr lang="en-NZ" sz="1200" dirty="0" err="1"/>
              <a:t>Whāia</a:t>
            </a:r>
            <a:r>
              <a:rPr lang="en-NZ" sz="1200" dirty="0"/>
              <a:t>, </a:t>
            </a:r>
            <a:r>
              <a:rPr lang="en-NZ" sz="1200" dirty="0" err="1"/>
              <a:t>whāia</a:t>
            </a:r>
            <a:r>
              <a:rPr lang="en-NZ" sz="1200" dirty="0"/>
              <a:t>, </a:t>
            </a:r>
            <a:r>
              <a:rPr lang="en-NZ" sz="1200" dirty="0" err="1"/>
              <a:t>whāia</a:t>
            </a:r>
            <a:r>
              <a:rPr lang="en-NZ" sz="1200" dirty="0"/>
              <a:t>, </a:t>
            </a:r>
          </a:p>
          <a:p>
            <a:pPr marL="0" indent="0">
              <a:buNone/>
            </a:pPr>
            <a:r>
              <a:rPr lang="pt-BR" sz="1200" dirty="0"/>
              <a:t>Ngā uaratanga o te Manatū Hauora. </a:t>
            </a:r>
          </a:p>
          <a:p>
            <a:pPr marL="0" indent="0">
              <a:buNone/>
            </a:pPr>
            <a:r>
              <a:rPr lang="en-NZ" sz="1200" dirty="0"/>
              <a:t>Ko </a:t>
            </a:r>
            <a:r>
              <a:rPr lang="en-NZ" sz="1200" dirty="0" err="1"/>
              <a:t>te</a:t>
            </a:r>
            <a:r>
              <a:rPr lang="en-NZ" sz="1200" dirty="0"/>
              <a:t> </a:t>
            </a:r>
            <a:r>
              <a:rPr lang="en-NZ" sz="1200" dirty="0" err="1"/>
              <a:t>manaakitanga</a:t>
            </a:r>
            <a:r>
              <a:rPr lang="en-NZ" sz="1200" dirty="0"/>
              <a:t> </a:t>
            </a:r>
          </a:p>
          <a:p>
            <a:pPr marL="0" indent="0">
              <a:buNone/>
            </a:pPr>
            <a:r>
              <a:rPr lang="en-NZ" sz="1200" dirty="0"/>
              <a:t>Ko </a:t>
            </a:r>
            <a:r>
              <a:rPr lang="en-NZ" sz="1200" dirty="0" err="1"/>
              <a:t>te</a:t>
            </a:r>
            <a:r>
              <a:rPr lang="en-NZ" sz="1200" dirty="0"/>
              <a:t> </a:t>
            </a:r>
            <a:r>
              <a:rPr lang="en-NZ" sz="1200" dirty="0" err="1"/>
              <a:t>kaitiakitanga</a:t>
            </a:r>
            <a:r>
              <a:rPr lang="en-NZ" sz="1200" dirty="0"/>
              <a:t> </a:t>
            </a:r>
          </a:p>
          <a:p>
            <a:pPr marL="0" indent="0">
              <a:buNone/>
            </a:pPr>
            <a:r>
              <a:rPr lang="en-NZ" sz="1200" dirty="0"/>
              <a:t>Ko </a:t>
            </a:r>
            <a:r>
              <a:rPr lang="en-NZ" sz="1200" dirty="0" err="1"/>
              <a:t>te</a:t>
            </a:r>
            <a:r>
              <a:rPr lang="en-NZ" sz="1200" dirty="0"/>
              <a:t> </a:t>
            </a:r>
            <a:r>
              <a:rPr lang="en-NZ" sz="1200" dirty="0" err="1"/>
              <a:t>whakapono</a:t>
            </a:r>
            <a:r>
              <a:rPr lang="en-NZ" sz="1200" dirty="0"/>
              <a:t> </a:t>
            </a:r>
          </a:p>
          <a:p>
            <a:pPr marL="0" indent="0">
              <a:buNone/>
            </a:pPr>
            <a:r>
              <a:rPr lang="en-NZ" sz="1200" dirty="0"/>
              <a:t>Ko </a:t>
            </a:r>
            <a:r>
              <a:rPr lang="en-NZ" sz="1200" dirty="0" err="1"/>
              <a:t>te</a:t>
            </a:r>
            <a:r>
              <a:rPr lang="en-NZ" sz="1200" dirty="0"/>
              <a:t> </a:t>
            </a:r>
            <a:r>
              <a:rPr lang="en-NZ" sz="1200" dirty="0" err="1"/>
              <a:t>kōkiri</a:t>
            </a:r>
            <a:r>
              <a:rPr lang="en-NZ" sz="1200" dirty="0"/>
              <a:t> </a:t>
            </a:r>
            <a:r>
              <a:rPr lang="en-NZ" sz="1200" dirty="0" err="1"/>
              <a:t>ngātahi</a:t>
            </a:r>
            <a:r>
              <a:rPr lang="en-NZ" sz="1200" dirty="0"/>
              <a:t> </a:t>
            </a:r>
          </a:p>
          <a:p>
            <a:pPr marL="0" indent="0">
              <a:buNone/>
            </a:pPr>
            <a:r>
              <a:rPr lang="en-NZ" sz="1200" dirty="0"/>
              <a:t>Kia </a:t>
            </a:r>
            <a:r>
              <a:rPr lang="en-NZ" sz="1200" dirty="0" err="1"/>
              <a:t>tae</a:t>
            </a:r>
            <a:r>
              <a:rPr lang="en-NZ" sz="1200" dirty="0"/>
              <a:t> </a:t>
            </a:r>
            <a:r>
              <a:rPr lang="en-NZ" sz="1200" dirty="0" err="1"/>
              <a:t>atu</a:t>
            </a:r>
            <a:r>
              <a:rPr lang="en-NZ" sz="1200" dirty="0"/>
              <a:t> </a:t>
            </a:r>
            <a:r>
              <a:rPr lang="en-NZ" sz="1200" dirty="0" err="1"/>
              <a:t>tātou</a:t>
            </a:r>
            <a:r>
              <a:rPr lang="en-NZ" sz="1200" dirty="0"/>
              <a:t> </a:t>
            </a:r>
            <a:r>
              <a:rPr lang="en-NZ" sz="1200" dirty="0" err="1"/>
              <a:t>ki</a:t>
            </a:r>
            <a:r>
              <a:rPr lang="en-NZ" sz="1200" dirty="0"/>
              <a:t> </a:t>
            </a:r>
            <a:r>
              <a:rPr lang="en-NZ" sz="1200" dirty="0" err="1"/>
              <a:t>pae</a:t>
            </a:r>
            <a:r>
              <a:rPr lang="en-NZ" sz="1200" dirty="0"/>
              <a:t> tata, </a:t>
            </a:r>
            <a:r>
              <a:rPr lang="en-NZ" sz="1200" dirty="0" err="1"/>
              <a:t>ki</a:t>
            </a:r>
            <a:r>
              <a:rPr lang="en-NZ" sz="1200" dirty="0"/>
              <a:t> </a:t>
            </a:r>
            <a:r>
              <a:rPr lang="en-NZ" sz="1200" dirty="0" err="1"/>
              <a:t>pae</a:t>
            </a:r>
            <a:r>
              <a:rPr lang="en-NZ" sz="1200" dirty="0"/>
              <a:t> </a:t>
            </a:r>
            <a:r>
              <a:rPr lang="en-NZ" sz="1200" dirty="0" err="1"/>
              <a:t>tawhiti</a:t>
            </a:r>
            <a:r>
              <a:rPr lang="en-NZ" sz="1200" dirty="0"/>
              <a:t>, </a:t>
            </a:r>
            <a:r>
              <a:rPr lang="en-NZ" sz="1200" dirty="0" err="1"/>
              <a:t>ki</a:t>
            </a:r>
            <a:r>
              <a:rPr lang="en-NZ" sz="1200" dirty="0"/>
              <a:t> </a:t>
            </a:r>
            <a:r>
              <a:rPr lang="en-NZ" sz="1200" dirty="0" err="1"/>
              <a:t>Pae</a:t>
            </a:r>
            <a:r>
              <a:rPr lang="en-NZ" sz="1200" dirty="0"/>
              <a:t> Ora. </a:t>
            </a:r>
          </a:p>
          <a:p>
            <a:pPr marL="0" indent="0">
              <a:buNone/>
            </a:pPr>
            <a:r>
              <a:rPr lang="en-NZ" sz="1200" dirty="0"/>
              <a:t>Kia </a:t>
            </a:r>
            <a:r>
              <a:rPr lang="en-NZ" sz="1200" dirty="0" err="1"/>
              <a:t>tūturu</a:t>
            </a:r>
            <a:r>
              <a:rPr lang="en-NZ" sz="1200" dirty="0"/>
              <a:t> ka </a:t>
            </a:r>
            <a:r>
              <a:rPr lang="en-NZ" sz="1200" dirty="0" err="1"/>
              <a:t>whakamaua</a:t>
            </a:r>
            <a:r>
              <a:rPr lang="en-NZ" sz="1200" dirty="0"/>
              <a:t> kia </a:t>
            </a:r>
            <a:r>
              <a:rPr lang="en-NZ" sz="1200" dirty="0" err="1"/>
              <a:t>tīna</a:t>
            </a:r>
            <a:r>
              <a:rPr lang="en-NZ" sz="1200" dirty="0"/>
              <a:t>, </a:t>
            </a:r>
            <a:r>
              <a:rPr lang="en-NZ" sz="1200" dirty="0" err="1"/>
              <a:t>tīna</a:t>
            </a:r>
            <a:r>
              <a:rPr lang="en-NZ" sz="1200" dirty="0"/>
              <a:t>! </a:t>
            </a:r>
          </a:p>
          <a:p>
            <a:pPr marL="0" indent="0">
              <a:buNone/>
            </a:pPr>
            <a:r>
              <a:rPr lang="it-IT" sz="1200" dirty="0"/>
              <a:t>Haumi e, hui e! Tāiki ē! </a:t>
            </a:r>
          </a:p>
          <a:p>
            <a:pPr marL="0" indent="0">
              <a:buNone/>
            </a:pPr>
            <a:endParaRPr lang="it-IT" sz="1200"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1536249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next few slides will show you under each section of the 2021 standard, which subsections and criteria apply and which are unmapped or partially mapped criteria. </a:t>
            </a:r>
          </a:p>
          <a:p>
            <a:r>
              <a:rPr lang="en-NZ" dirty="0"/>
              <a:t>Section 1 There are 10 subsections and a total of 56 criteria. Only 8 subsections and 46 criteria apply to home and community support services. Of the 46 criteria applicable to home and community support services, 9 are new criteria. </a:t>
            </a:r>
            <a:endParaRPr lang="en-NZ" sz="1200" dirty="0">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20</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9/46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72896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Section 2 There are 5 subsections and a total of 43 criteria in section 2. All subsections and 37 criteria apply to home and community support services. Of the 37 criteria applicable to home and community support services, 15 are new criteria. </a:t>
            </a:r>
            <a:endParaRPr lang="en-NZ" sz="1200" dirty="0">
              <a:effectLst/>
              <a:latin typeface="+mn-lt"/>
              <a:ea typeface="+mn-ea"/>
              <a:cs typeface="+mn-cs"/>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15/43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357058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Section 3. There are 8 subsections and a total of 53 criteria in section 3. Only 6 subsections and 35 criteria apply to home and community support services. Of the 35 criteria applicable to home and community support services, 14 are new criteria. </a:t>
            </a:r>
            <a:endParaRPr lang="en-NZ" sz="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Segoe UI" panose="020B0502040204020203"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14/35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1537451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Section 4 There are 2 subsections and a total of 15 criteria in section 4. Only 1 subsection and 4 criteria apply to home and community support services. Of the 4 criteria applicable to home and community support services, 2 are new criteria. </a:t>
            </a:r>
            <a:endParaRPr lang="en-NZ" sz="1200" dirty="0">
              <a:effectLst/>
              <a:latin typeface="+mn-lt"/>
              <a:ea typeface="+mn-ea"/>
              <a:cs typeface="+mn-cs"/>
            </a:endParaRPr>
          </a:p>
          <a:p>
            <a:r>
              <a:rPr lang="en-NZ" dirty="0"/>
              <a:t>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2/4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3307576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Section 5. There are 5 subsections and a total of 30 criteria in section 5. Only 4 subsections and 24 criteria apply to home and community support services. Of the 24 criteria applicable to home and community support services, 18 are new criteria. </a:t>
            </a:r>
            <a:endParaRPr lang="en-NZ" sz="1200" dirty="0">
              <a:effectLst/>
              <a:latin typeface="+mn-lt"/>
              <a:ea typeface="+mn-ea"/>
              <a:cs typeface="+mn-cs"/>
            </a:endParaRPr>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4 subsections and 24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88944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2194782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18/24 criteria are new </a:t>
            </a:r>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3666517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6 does not apply to home and community support services. </a:t>
            </a: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 subsections and 24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None of the subsections and criteria apply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2534615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Now that we have gone through the new criteria in the 2021 standard, I would like to refer you to the sector guidance again. The sector guidance has been developed to help you interpret the criteria within the standard. While the sector guidance is not mandatory, it provide guidance and resources that will be very useful when you develop your policies and plans to meet the new requirements in the 2021 standard. Now the Sector guidance is owned by the Ministry we will work collaboratively with the sector to regularly review and update it going forward. </a:t>
            </a:r>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3707212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are all learning the refreshed requirements of </a:t>
            </a:r>
            <a:r>
              <a:rPr lang="en-NZ" dirty="0" err="1"/>
              <a:t>Ngā</a:t>
            </a:r>
            <a:r>
              <a:rPr lang="en-NZ" dirty="0"/>
              <a:t> </a:t>
            </a:r>
            <a:r>
              <a:rPr lang="en-NZ" dirty="0" err="1"/>
              <a:t>paerewa</a:t>
            </a:r>
            <a:r>
              <a:rPr lang="en-NZ" dirty="0"/>
              <a:t> Health and disability services standard </a:t>
            </a:r>
            <a:r>
              <a:rPr lang="en-NZ" b="1" u="sng" dirty="0"/>
              <a:t>together</a:t>
            </a:r>
          </a:p>
          <a:p>
            <a:r>
              <a:rPr lang="en-NZ" dirty="0"/>
              <a:t>E</a:t>
            </a:r>
            <a:r>
              <a:rPr lang="en-NZ" sz="1200" dirty="0"/>
              <a:t>vidence is required that service providers are forming relationships or connecting with the local mana whenua of their region</a:t>
            </a:r>
          </a:p>
          <a:p>
            <a:r>
              <a:rPr lang="en-NZ" dirty="0"/>
              <a:t>HealthCERT is sharing information about our non-punitive approach to transitioning to the 2021 standard with funders for home and community support services providers. </a:t>
            </a:r>
          </a:p>
          <a:p>
            <a:r>
              <a:rPr lang="en-NZ" dirty="0"/>
              <a:t>Funders will determine the compliance date for meeting the 2021 standard and the transitioning approach.</a:t>
            </a:r>
          </a:p>
          <a:p>
            <a:r>
              <a:rPr lang="en-NZ" sz="1200" dirty="0">
                <a:effectLst/>
                <a:latin typeface="Calibri" panose="020F0502020204030204" pitchFamily="34" charset="0"/>
                <a:ea typeface="Calibri" panose="020F0502020204030204" pitchFamily="34" charset="0"/>
                <a:cs typeface="Times New Roman" panose="02020603050405020304" pitchFamily="18" charset="0"/>
              </a:rPr>
              <a:t>We will continue working with the sector to support their learning of and readiness for the 2021 standard. </a:t>
            </a:r>
            <a:r>
              <a:rPr lang="en-NZ"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65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from here? Nga Paerewa has been designed with the sector for the sector</a:t>
            </a:r>
          </a:p>
          <a:p>
            <a:r>
              <a:rPr lang="en-NZ" dirty="0"/>
              <a:t>And the sector are strongly encouraged to provide feedback through the </a:t>
            </a:r>
            <a:r>
              <a:rPr lang="en-NZ" sz="1200" b="0" i="0" u="sng" dirty="0">
                <a:solidFill>
                  <a:srgbClr val="002839"/>
                </a:solidFill>
                <a:effectLst/>
                <a:latin typeface="Arial" panose="020B0604020202020204" pitchFamily="34" charset="0"/>
                <a:hlinkClick r:id="rId3"/>
              </a:rPr>
              <a:t>certification@health.govt.nz</a:t>
            </a:r>
            <a:r>
              <a:rPr lang="en-NZ" sz="1200" dirty="0"/>
              <a:t> email </a:t>
            </a:r>
            <a:r>
              <a:rPr lang="en-NZ" dirty="0"/>
              <a:t>during the monitoring and evaluation phase that will run until May 2024 </a:t>
            </a:r>
          </a:p>
          <a:p>
            <a:r>
              <a:rPr lang="en-NZ" dirty="0"/>
              <a:t>Training and development will continue to be part of the continuous improvement cycle</a:t>
            </a:r>
          </a:p>
          <a:p>
            <a:r>
              <a:rPr lang="en-NZ" dirty="0"/>
              <a:t>The ministry is supporting the learning journey through the development of resources</a:t>
            </a:r>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2202718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references referred to in this presentation are listed in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068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references and any questions about this presentation or the standards please contact the HealthCERT team via the Certification@health.govt.nz email</a:t>
            </a:r>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3929805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 </a:t>
            </a:r>
            <a:r>
              <a:rPr lang="en-NZ" dirty="0" err="1"/>
              <a:t>nga</a:t>
            </a:r>
            <a:r>
              <a:rPr lang="en-NZ" dirty="0"/>
              <a:t>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2631014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closing please join us for the </a:t>
            </a:r>
            <a:r>
              <a:rPr lang="en-NZ" dirty="0" err="1"/>
              <a:t>Manatu</a:t>
            </a:r>
            <a:r>
              <a:rPr lang="en-NZ" dirty="0"/>
              <a:t> </a:t>
            </a:r>
            <a:r>
              <a:rPr lang="en-NZ" dirty="0" err="1"/>
              <a:t>houora</a:t>
            </a:r>
            <a:r>
              <a:rPr lang="en-NZ" dirty="0"/>
              <a:t>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a:t>
            </a:r>
            <a:r>
              <a:rPr lang="it-IT" sz="1200"/>
              <a:t>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130705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a:t>
            </a:r>
            <a:r>
              <a:rPr lang="en-NZ" dirty="0" err="1"/>
              <a:t>mai</a:t>
            </a:r>
            <a:r>
              <a:rPr lang="en-NZ" dirty="0"/>
              <a:t> Welcome to this presentation on New Zealand Standard 8134:2021 Nga </a:t>
            </a:r>
            <a:r>
              <a:rPr lang="en-NZ" dirty="0" err="1"/>
              <a:t>Paerewa</a:t>
            </a:r>
            <a:r>
              <a:rPr lang="en-NZ" dirty="0"/>
              <a:t> health and disability Services Standard. The HealthCERT team in the Ministry of Health has committed to providing educational resources to support health and disability services providers to learn and get ready for the implementation of </a:t>
            </a:r>
            <a:r>
              <a:rPr lang="en-NZ" dirty="0" err="1"/>
              <a:t>Ngā</a:t>
            </a:r>
            <a:r>
              <a:rPr lang="en-NZ" dirty="0"/>
              <a:t> </a:t>
            </a:r>
            <a:r>
              <a:rPr lang="en-NZ" dirty="0" err="1"/>
              <a:t>paerewa</a:t>
            </a:r>
            <a:r>
              <a:rPr lang="en-NZ" dirty="0"/>
              <a:t>, the 2021 standard. This presentation has been specifically prepared for the home and community support services sector. </a:t>
            </a:r>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297918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home and community support service providers an overview of Nga Paerewa. This includes a summary of the standards mapping and</a:t>
            </a:r>
            <a:r>
              <a:rPr lang="en-NZ" baseline="0" dirty="0"/>
              <a:t> </a:t>
            </a:r>
            <a:r>
              <a:rPr lang="en-NZ" dirty="0"/>
              <a:t>information on how these changes will influence auditing. We have also included links to resources and templates for your reference.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211011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began a significant review and consultation process with the health and disability sector, including health practitioners, service providers, advocacy and support groups, iwi, and the people and whānau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also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please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Although the home and community support services providers are not regulated under the Health and Disability Services (Safety) Act 2001, the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 into one, which significantly reduces duplication and variation across the services:</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And the 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for providers regulated under the Safety Act. Pdf of the standard is available to download from Standards New Zealand website, the Ministry has funded the ability for the sector to download the pdf without cost. A hard copy can be ordered from the Standards NZ website for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afee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of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 that aims to improve the experience and outcomes of people and whanau and reduce care variation. The revised standard reflects the fundamental shifts towards more person-and whanau-centred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 sections of the standard are;</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maorihealthreview.co.nz/" TargetMode="External"/><Relationship Id="rId5"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notesSlide" Target="../notesSlides/notesSlide22.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notesSlide" Target="../notesSlides/notesSlide24.xml"/><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9.png"/><Relationship Id="rId4" Type="http://schemas.openxmlformats.org/officeDocument/2006/relationships/notesSlide" Target="../notesSlides/notesSlide26.xml"/><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notesSlide" Target="../notesSlides/notesSlide28.xml"/><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9.png"/><Relationship Id="rId4" Type="http://schemas.openxmlformats.org/officeDocument/2006/relationships/notesSlide" Target="../notesSlides/notesSlide31.xml"/><Relationship Id="rId9" Type="http://schemas.microsoft.com/office/2007/relationships/diagramDrawing" Target="../diagrams/drawing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s://www.health.govt.nz/our-work/populations/maori-health/he-korowai-oranga" TargetMode="External"/><Relationship Id="rId13"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healthliteracy.co.nz/page/about-health-literacy/"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maorihealthreview.co.nz/" TargetMode="External"/><Relationship Id="rId5" Type="http://schemas.openxmlformats.org/officeDocument/2006/relationships/hyperlink" Target="https://www.standards.govt.nz/shop/nzs-81342021/" TargetMode="External"/><Relationship Id="rId10" Type="http://schemas.openxmlformats.org/officeDocument/2006/relationships/hyperlink" Target="https://www.health.govt.nz/publication/whaia-te-ao-marama-2018-2022-maori-disability-action-plan" TargetMode="External"/><Relationship Id="rId4" Type="http://schemas.openxmlformats.org/officeDocument/2006/relationships/notesSlide" Target="../notesSlides/notesSlide36.xml"/><Relationship Id="rId9" Type="http://schemas.openxmlformats.org/officeDocument/2006/relationships/hyperlink" Target="https://www.health.govt.nz/publication/whakamaua-maori-health-action-plan-2020-2025" TargetMode="External"/><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 2021</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Home and community support services</a:t>
            </a:r>
            <a:endParaRPr lang="en-NZ" b="1" i="1" dirty="0"/>
          </a:p>
          <a:p>
            <a:endParaRPr lang="en-NZ" i="1" dirty="0"/>
          </a:p>
        </p:txBody>
      </p:sp>
      <p:pic>
        <p:nvPicPr>
          <p:cNvPr id="4" name="Audio 3">
            <a:hlinkClick r:id="" action="ppaction://media"/>
            <a:extLst>
              <a:ext uri="{FF2B5EF4-FFF2-40B4-BE49-F238E27FC236}">
                <a16:creationId xmlns:a16="http://schemas.microsoft.com/office/drawing/2014/main" id="{6ACD0B53-BA74-4210-9538-120A1E893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a:t>
            </a:r>
            <a:r>
              <a:rPr lang="en-NZ" dirty="0" err="1"/>
              <a:t>Tiriti</a:t>
            </a:r>
            <a:r>
              <a:rPr lang="en-NZ" dirty="0"/>
              <a:t>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658128"/>
            <a:ext cx="10515600" cy="4611519"/>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00853F"/>
              </a:solidFill>
              <a:ea typeface="+mj-ea"/>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a:t>Nga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a:p>
            <a:pPr marL="0" indent="0">
              <a:buNone/>
            </a:pPr>
            <a:endParaRPr lang="en-NZ" sz="2800" dirty="0">
              <a:solidFill>
                <a:srgbClr val="FF0000"/>
              </a:solidFill>
              <a:latin typeface="Segoe UI" panose="020B0502040204020203" pitchFamily="34" charset="0"/>
              <a:cs typeface="Segoe UI" panose="020B0502040204020203" pitchFamily="34" charset="0"/>
              <a:sym typeface="Wingdings" panose="05000000000000000000" pitchFamily="2" charset="2"/>
            </a:endParaRPr>
          </a:p>
        </p:txBody>
      </p:sp>
      <p:pic>
        <p:nvPicPr>
          <p:cNvPr id="7" name="Audio 6">
            <a:hlinkClick r:id="" action="ppaction://media"/>
            <a:extLst>
              <a:ext uri="{FF2B5EF4-FFF2-40B4-BE49-F238E27FC236}">
                <a16:creationId xmlns:a16="http://schemas.microsoft.com/office/drawing/2014/main" id="{6CC1B908-9C48-4ED0-AC7D-51CA60F329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25567"/>
    </mc:Choice>
    <mc:Fallback xmlns="">
      <p:transition spd="slow" advTm="22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a:t>Previously: HDSS 1.1.4.6 </a:t>
            </a:r>
          </a:p>
          <a:p>
            <a:endParaRPr lang="en-NZ"/>
          </a:p>
          <a:p>
            <a:endParaRPr lang="en-NZ"/>
          </a:p>
          <a:p>
            <a:r>
              <a:rPr lang="en-NZ"/>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467E7ED-7356-4DEF-BDB3-0F2588B6C607}"/>
              </a:ext>
            </a:extLst>
          </p:cNvPr>
          <p:cNvPicPr>
            <a:picLocks noChangeAspect="1"/>
          </p:cNvPicPr>
          <p:nvPr/>
        </p:nvPicPr>
        <p:blipFill>
          <a:blip r:embed="rId7"/>
          <a:stretch>
            <a:fillRect/>
          </a:stretch>
        </p:blipFill>
        <p:spPr>
          <a:xfrm>
            <a:off x="8525128" y="1652580"/>
            <a:ext cx="3645724" cy="4230991"/>
          </a:xfrm>
          <a:prstGeom prst="rect">
            <a:avLst/>
          </a:prstGeom>
        </p:spPr>
      </p:pic>
      <p:pic>
        <p:nvPicPr>
          <p:cNvPr id="6" name="Audio 5">
            <a:hlinkClick r:id="" action="ppaction://media"/>
            <a:extLst>
              <a:ext uri="{FF2B5EF4-FFF2-40B4-BE49-F238E27FC236}">
                <a16:creationId xmlns:a16="http://schemas.microsoft.com/office/drawing/2014/main" id="{B520C1A5-85BC-4E8A-B8DD-630E903855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31315"/>
    </mc:Choice>
    <mc:Fallback xmlns="">
      <p:transition spd="slow" advTm="3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EDA3B6A-902A-49C5-9AA4-0D2E62850B66}"/>
              </a:ext>
            </a:extLst>
          </p:cNvPr>
          <p:cNvSpPr txBox="1">
            <a:spLocks/>
          </p:cNvSpPr>
          <p:nvPr/>
        </p:nvSpPr>
        <p:spPr>
          <a:xfrm>
            <a:off x="8844431" y="2537211"/>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Maori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7" name="Audio 6">
            <a:hlinkClick r:id="" action="ppaction://media"/>
            <a:extLst>
              <a:ext uri="{FF2B5EF4-FFF2-40B4-BE49-F238E27FC236}">
                <a16:creationId xmlns:a16="http://schemas.microsoft.com/office/drawing/2014/main" id="{F0BF9F23-1F14-4801-B3FA-5960497154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7413"/>
    </mc:Choice>
    <mc:Fallback xmlns="">
      <p:transition spd="slow" advTm="1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Auditing Process for Home and Community Support Services providers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000" b="0" i="0" u="none" strike="noStrike" baseline="0" dirty="0">
                <a:solidFill>
                  <a:srgbClr val="000000"/>
                </a:solidFill>
              </a:rPr>
              <a:t>Home and community support services are not within the scope of The Health and Disability Services (Safety) Act 2001 (the Act). </a:t>
            </a:r>
          </a:p>
          <a:p>
            <a:r>
              <a:rPr lang="en-NZ" sz="2000" dirty="0">
                <a:solidFill>
                  <a:srgbClr val="000000"/>
                </a:solidFill>
              </a:rPr>
              <a:t>Providers that hold a contract with the Ministry of Health, a district health board and/or the Accident Compensation Corporation must be certified against Home and Community Support Services Standard NZS8158:2058.</a:t>
            </a:r>
          </a:p>
          <a:p>
            <a:r>
              <a:rPr lang="en-NZ" sz="2000" b="0" i="0" u="none" strike="noStrike" baseline="0" dirty="0">
                <a:solidFill>
                  <a:srgbClr val="000000"/>
                </a:solidFill>
              </a:rPr>
              <a:t>Conformity Assessmen</a:t>
            </a:r>
            <a:r>
              <a:rPr lang="en-NZ" sz="2000" dirty="0">
                <a:solidFill>
                  <a:srgbClr val="000000"/>
                </a:solidFill>
              </a:rPr>
              <a:t>t Bodies (CAB) </a:t>
            </a:r>
            <a:r>
              <a:rPr lang="en-NZ" sz="2000" b="0" i="0" u="none" strike="noStrike" baseline="0" dirty="0">
                <a:solidFill>
                  <a:srgbClr val="000000"/>
                </a:solidFill>
              </a:rPr>
              <a:t>assess the safety of service delivery for people accessing services by completing </a:t>
            </a:r>
            <a:r>
              <a:rPr lang="en-NZ" sz="2000" dirty="0">
                <a:solidFill>
                  <a:srgbClr val="000000"/>
                </a:solidFill>
              </a:rPr>
              <a:t>certification </a:t>
            </a:r>
            <a:r>
              <a:rPr lang="en-NZ" sz="2000" b="0" i="0" u="none" strike="noStrike" baseline="0" dirty="0">
                <a:solidFill>
                  <a:srgbClr val="000000"/>
                </a:solidFill>
              </a:rPr>
              <a:t>audits against the HCSS standard (NZS 8158:2012). </a:t>
            </a:r>
          </a:p>
          <a:p>
            <a:r>
              <a:rPr lang="en-NZ" sz="2000" dirty="0">
                <a:solidFill>
                  <a:srgbClr val="000000"/>
                </a:solidFill>
              </a:rPr>
              <a:t>The certification period is three years from the date of the certification decision. </a:t>
            </a:r>
          </a:p>
          <a:p>
            <a:r>
              <a:rPr lang="en-NZ" sz="2000" b="0" i="0" u="none" strike="noStrike" baseline="0" dirty="0">
                <a:solidFill>
                  <a:srgbClr val="000000"/>
                </a:solidFill>
              </a:rPr>
              <a:t>Audits provide an opportunity to identify risk in a service</a:t>
            </a:r>
            <a:r>
              <a:rPr lang="en-NZ" sz="2000" dirty="0">
                <a:solidFill>
                  <a:srgbClr val="000000"/>
                </a:solidFill>
              </a:rPr>
              <a:t> and the corrective actions required for the provider to complete</a:t>
            </a:r>
            <a:r>
              <a:rPr lang="en-NZ" sz="2000" b="0" i="0" u="none" strike="noStrike" baseline="0" dirty="0">
                <a:solidFill>
                  <a:srgbClr val="000000"/>
                </a:solidFill>
              </a:rPr>
              <a:t>. </a:t>
            </a:r>
          </a:p>
          <a:p>
            <a:r>
              <a:rPr lang="en-NZ" sz="2000" b="0" i="0" u="none" strike="noStrike" baseline="0" dirty="0">
                <a:solidFill>
                  <a:srgbClr val="000000"/>
                </a:solidFill>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BA018F31-90B2-427E-9A36-91DA7C6E62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17151"/>
    </mc:Choice>
    <mc:Fallback xmlns="">
      <p:transition spd="slow" advTm="1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current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4" name="Audio 3">
            <a:hlinkClick r:id="" action="ppaction://media"/>
            <a:extLst>
              <a:ext uri="{FF2B5EF4-FFF2-40B4-BE49-F238E27FC236}">
                <a16:creationId xmlns:a16="http://schemas.microsoft.com/office/drawing/2014/main" id="{B1984F90-9EC3-4DA6-8E6E-2219175C6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29005"/>
    </mc:Choice>
    <mc:Fallback xmlns="">
      <p:transition spd="slow" advTm="2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Home and Community Support Services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3"/>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738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3" name="Audio 2">
            <a:hlinkClick r:id="" action="ppaction://media"/>
            <a:extLst>
              <a:ext uri="{FF2B5EF4-FFF2-40B4-BE49-F238E27FC236}">
                <a16:creationId xmlns:a16="http://schemas.microsoft.com/office/drawing/2014/main" id="{402088C4-E1C8-4C79-91F6-2B05B9266E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28282"/>
    </mc:Choice>
    <mc:Fallback xmlns="">
      <p:transition spd="slow" advTm="2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2400" dirty="0"/>
              <a:t>apping the Home and Community Support Sector Standard (NZS 8158:2012) criteria to the NZS8134:2021 standard indicates that 60 percent of the criteria directly map and 40 percent do not map</a:t>
            </a:r>
          </a:p>
          <a:p>
            <a:pPr>
              <a:lnSpc>
                <a:spcPct val="100000"/>
              </a:lnSpc>
            </a:pPr>
            <a:r>
              <a:rPr lang="en-NZ" sz="2400" dirty="0"/>
              <a:t>The standards mapping summary will support home and community support services providers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4" name="Audio 3">
            <a:hlinkClick r:id="" action="ppaction://media"/>
            <a:extLst>
              <a:ext uri="{FF2B5EF4-FFF2-40B4-BE49-F238E27FC236}">
                <a16:creationId xmlns:a16="http://schemas.microsoft.com/office/drawing/2014/main" id="{9C874A28-2074-41EE-945F-03B597B95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9049072"/>
      </p:ext>
    </p:extLst>
  </p:cSld>
  <p:clrMapOvr>
    <a:masterClrMapping/>
  </p:clrMapOvr>
  <mc:AlternateContent xmlns:mc="http://schemas.openxmlformats.org/markup-compatibility/2006" xmlns:p14="http://schemas.microsoft.com/office/powerpoint/2010/main">
    <mc:Choice Requires="p14">
      <p:transition spd="slow" p14:dur="2000" advTm="92357"/>
    </mc:Choice>
    <mc:Fallback xmlns="">
      <p:transition spd="slow" advTm="9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p:txBody>
      </p:sp>
      <p:pic>
        <p:nvPicPr>
          <p:cNvPr id="4" name="Audio 3">
            <a:hlinkClick r:id="" action="ppaction://media"/>
            <a:extLst>
              <a:ext uri="{FF2B5EF4-FFF2-40B4-BE49-F238E27FC236}">
                <a16:creationId xmlns:a16="http://schemas.microsoft.com/office/drawing/2014/main" id="{3B7EA5D2-863C-404A-9F44-06FDC218F1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9651"/>
    </mc:Choice>
    <mc:Fallback xmlns="">
      <p:transition spd="slow" advTm="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Home and Community Support Services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119136146"/>
              </p:ext>
            </p:extLst>
          </p:nvPr>
        </p:nvGraphicFramePr>
        <p:xfrm>
          <a:off x="4346448" y="842749"/>
          <a:ext cx="6939510" cy="4761022"/>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Home and community support services </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146</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60%</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N/A%</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40%</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B15190AC-1679-49A6-9481-C710DE27D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58635"/>
    </mc:Choice>
    <mc:Fallback xmlns="">
      <p:transition spd="slow" advTm="5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6" name="Audio 5">
            <a:hlinkClick r:id="" action="ppaction://media"/>
            <a:extLst>
              <a:ext uri="{FF2B5EF4-FFF2-40B4-BE49-F238E27FC236}">
                <a16:creationId xmlns:a16="http://schemas.microsoft.com/office/drawing/2014/main" id="{BC868758-FAAB-4178-9670-0B821F8CB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30267"/>
    </mc:Choice>
    <mc:Fallback xmlns="">
      <p:transition spd="slow" advTm="3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12124" y="72160"/>
            <a:ext cx="10941676"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897821687"/>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3BE19EB9-1711-4243-95F4-7A6AAE06BF60}"/>
              </a:ext>
            </a:extLst>
          </p:cNvPr>
          <p:cNvPicPr>
            <a:picLocks noChangeAspect="1"/>
          </p:cNvPicPr>
          <p:nvPr/>
        </p:nvPicPr>
        <p:blipFill>
          <a:blip r:embed="rId10"/>
          <a:stretch>
            <a:fillRect/>
          </a:stretch>
        </p:blipFill>
        <p:spPr>
          <a:xfrm>
            <a:off x="10187391" y="5099347"/>
            <a:ext cx="1166410" cy="571917"/>
          </a:xfrm>
          <a:prstGeom prst="rect">
            <a:avLst/>
          </a:prstGeom>
        </p:spPr>
      </p:pic>
      <p:pic>
        <p:nvPicPr>
          <p:cNvPr id="7" name="Audio 6">
            <a:hlinkClick r:id="" action="ppaction://media"/>
            <a:extLst>
              <a:ext uri="{FF2B5EF4-FFF2-40B4-BE49-F238E27FC236}">
                <a16:creationId xmlns:a16="http://schemas.microsoft.com/office/drawing/2014/main" id="{AA7B31D3-D6E3-4198-B53E-B443AAF5DE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xmlns:p14="http://schemas.microsoft.com/office/powerpoint/2010/main">
    <mc:Choice Requires="p14">
      <p:transition spd="slow" p14:dur="2000" advTm="30680"/>
    </mc:Choice>
    <mc:Fallback xmlns="">
      <p:transition spd="slow" advTm="3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8B1F-BAF4-4060-AAB3-6F945C9B41EA}"/>
              </a:ext>
            </a:extLst>
          </p:cNvPr>
          <p:cNvSpPr>
            <a:spLocks noGrp="1"/>
          </p:cNvSpPr>
          <p:nvPr>
            <p:ph type="title"/>
          </p:nvPr>
        </p:nvSpPr>
        <p:spPr/>
        <p:txBody>
          <a:bodyPr/>
          <a:lstStyle/>
          <a:p>
            <a:r>
              <a:rPr lang="en-NZ" dirty="0"/>
              <a:t>Section 1: Ō TĀTOU MOTIKA | OUR RIGHTS</a:t>
            </a:r>
          </a:p>
        </p:txBody>
      </p:sp>
      <p:pic>
        <p:nvPicPr>
          <p:cNvPr id="6" name="Content Placeholder 5">
            <a:extLst>
              <a:ext uri="{FF2B5EF4-FFF2-40B4-BE49-F238E27FC236}">
                <a16:creationId xmlns:a16="http://schemas.microsoft.com/office/drawing/2014/main" id="{3CAB90BF-00FC-41E9-A0AC-71590FD2BC79}"/>
              </a:ext>
            </a:extLst>
          </p:cNvPr>
          <p:cNvPicPr>
            <a:picLocks noGrp="1" noChangeAspect="1"/>
          </p:cNvPicPr>
          <p:nvPr>
            <p:ph idx="1"/>
          </p:nvPr>
        </p:nvPicPr>
        <p:blipFill>
          <a:blip r:embed="rId5"/>
          <a:stretch>
            <a:fillRect/>
          </a:stretch>
        </p:blipFill>
        <p:spPr>
          <a:xfrm>
            <a:off x="838200" y="2300780"/>
            <a:ext cx="10355049" cy="3576772"/>
          </a:xfrm>
        </p:spPr>
      </p:pic>
      <p:sp>
        <p:nvSpPr>
          <p:cNvPr id="4" name="Title 1">
            <a:extLst>
              <a:ext uri="{FF2B5EF4-FFF2-40B4-BE49-F238E27FC236}">
                <a16:creationId xmlns:a16="http://schemas.microsoft.com/office/drawing/2014/main" id="{9B9D5840-07AD-45B6-B11F-0BBB454061AC}"/>
              </a:ext>
            </a:extLst>
          </p:cNvPr>
          <p:cNvSpPr txBox="1">
            <a:spLocks/>
          </p:cNvSpPr>
          <p:nvPr/>
        </p:nvSpPr>
        <p:spPr>
          <a:xfrm>
            <a:off x="838200" y="1226720"/>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3" name="Audio 2">
            <a:hlinkClick r:id="" action="ppaction://media"/>
            <a:extLst>
              <a:ext uri="{FF2B5EF4-FFF2-40B4-BE49-F238E27FC236}">
                <a16:creationId xmlns:a16="http://schemas.microsoft.com/office/drawing/2014/main" id="{CF1597D8-EA53-4A61-884B-F4EDE7DFC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4391969"/>
      </p:ext>
    </p:extLst>
  </p:cSld>
  <p:clrMapOvr>
    <a:masterClrMapping/>
  </p:clrMapOvr>
  <mc:AlternateContent xmlns:mc="http://schemas.openxmlformats.org/markup-compatibility/2006" xmlns:p14="http://schemas.microsoft.com/office/powerpoint/2010/main">
    <mc:Choice Requires="p14">
      <p:transition spd="slow" p14:dur="2000" advTm="5871"/>
    </mc:Choice>
    <mc:Fallback xmlns="">
      <p:transition spd="slow" advTm="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722291" y="202828"/>
            <a:ext cx="10515600" cy="1074060"/>
          </a:xfrm>
        </p:spPr>
        <p:txBody>
          <a:bodyPr>
            <a:normAutofit/>
          </a:bodyPr>
          <a:lstStyle/>
          <a:p>
            <a:r>
              <a:rPr lang="en-NZ" sz="2600"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924780018"/>
              </p:ext>
            </p:extLst>
          </p:nvPr>
        </p:nvGraphicFramePr>
        <p:xfrm>
          <a:off x="1082898" y="649706"/>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6ACA50F8-F2DC-41AB-84E1-9F6F7AA041C0}"/>
              </a:ext>
            </a:extLst>
          </p:cNvPr>
          <p:cNvPicPr>
            <a:picLocks noChangeAspect="1"/>
          </p:cNvPicPr>
          <p:nvPr/>
        </p:nvPicPr>
        <p:blipFill>
          <a:blip r:embed="rId10"/>
          <a:stretch>
            <a:fillRect/>
          </a:stretch>
        </p:blipFill>
        <p:spPr>
          <a:xfrm>
            <a:off x="10135874" y="5010939"/>
            <a:ext cx="1346715" cy="660325"/>
          </a:xfrm>
          <a:prstGeom prst="rect">
            <a:avLst/>
          </a:prstGeom>
        </p:spPr>
      </p:pic>
      <p:pic>
        <p:nvPicPr>
          <p:cNvPr id="3" name="Audio 2">
            <a:hlinkClick r:id="" action="ppaction://media"/>
            <a:extLst>
              <a:ext uri="{FF2B5EF4-FFF2-40B4-BE49-F238E27FC236}">
                <a16:creationId xmlns:a16="http://schemas.microsoft.com/office/drawing/2014/main" id="{DF5A54A2-47EA-4F2E-8D7D-AAC642F05A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xmlns:p14="http://schemas.microsoft.com/office/powerpoint/2010/main">
    <mc:Choice Requires="p14">
      <p:transition spd="slow" p14:dur="2000" advTm="22715"/>
    </mc:Choice>
    <mc:Fallback xmlns="">
      <p:transition spd="slow" advTm="2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F57C-769C-4A0F-ADAF-858F2503F4F6}"/>
              </a:ext>
            </a:extLst>
          </p:cNvPr>
          <p:cNvSpPr>
            <a:spLocks noGrp="1"/>
          </p:cNvSpPr>
          <p:nvPr>
            <p:ph type="title"/>
          </p:nvPr>
        </p:nvSpPr>
        <p:spPr>
          <a:xfrm>
            <a:off x="476518" y="249217"/>
            <a:ext cx="10515600" cy="1074060"/>
          </a:xfrm>
        </p:spPr>
        <p:txBody>
          <a:bodyPr/>
          <a:lstStyle/>
          <a:p>
            <a:r>
              <a:rPr lang="en-NZ" dirty="0"/>
              <a:t>Section 2: HUNGA MAHI ME TE HANGANGA | WORKFORCE AND STRUCTURE</a:t>
            </a:r>
          </a:p>
        </p:txBody>
      </p:sp>
      <p:pic>
        <p:nvPicPr>
          <p:cNvPr id="6" name="Content Placeholder 5">
            <a:extLst>
              <a:ext uri="{FF2B5EF4-FFF2-40B4-BE49-F238E27FC236}">
                <a16:creationId xmlns:a16="http://schemas.microsoft.com/office/drawing/2014/main" id="{C010C3C1-3D4D-4BDA-86D1-DE1F42689CFC}"/>
              </a:ext>
            </a:extLst>
          </p:cNvPr>
          <p:cNvPicPr>
            <a:picLocks noGrp="1" noChangeAspect="1"/>
          </p:cNvPicPr>
          <p:nvPr>
            <p:ph idx="1"/>
          </p:nvPr>
        </p:nvPicPr>
        <p:blipFill>
          <a:blip r:embed="rId5"/>
          <a:stretch>
            <a:fillRect/>
          </a:stretch>
        </p:blipFill>
        <p:spPr>
          <a:xfrm>
            <a:off x="476518" y="1653794"/>
            <a:ext cx="11313542" cy="4128820"/>
          </a:xfrm>
        </p:spPr>
      </p:pic>
      <p:sp>
        <p:nvSpPr>
          <p:cNvPr id="4" name="Title 1">
            <a:extLst>
              <a:ext uri="{FF2B5EF4-FFF2-40B4-BE49-F238E27FC236}">
                <a16:creationId xmlns:a16="http://schemas.microsoft.com/office/drawing/2014/main" id="{2559DCC3-B2D0-4C14-AAD6-4643AB6CEA86}"/>
              </a:ext>
            </a:extLst>
          </p:cNvPr>
          <p:cNvSpPr txBox="1">
            <a:spLocks/>
          </p:cNvSpPr>
          <p:nvPr/>
        </p:nvSpPr>
        <p:spPr>
          <a:xfrm>
            <a:off x="476518" y="1323277"/>
            <a:ext cx="10515600" cy="645816"/>
          </a:xfrm>
          <a:prstGeom prst="rect">
            <a:avLst/>
          </a:prstGeom>
        </p:spPr>
        <p:txBody>
          <a:bodyPr anchor="ctr" anchorCtr="0">
            <a:normAutofit fontScale="6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52C8361C-3467-4266-BBE0-7BDADF8F39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98228103"/>
      </p:ext>
    </p:extLst>
  </p:cSld>
  <p:clrMapOvr>
    <a:masterClrMapping/>
  </p:clrMapOvr>
  <mc:AlternateContent xmlns:mc="http://schemas.openxmlformats.org/markup-compatibility/2006" xmlns:p14="http://schemas.microsoft.com/office/powerpoint/2010/main">
    <mc:Choice Requires="p14">
      <p:transition spd="slow" p14:dur="2000" advTm="5183"/>
    </mc:Choice>
    <mc:Fallback xmlns="">
      <p:transition spd="slow" advTm="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709411" y="222824"/>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369722625"/>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1C5B9B2-DAD3-4CC5-9633-32ABCED596CB}"/>
              </a:ext>
            </a:extLst>
          </p:cNvPr>
          <p:cNvPicPr>
            <a:picLocks noChangeAspect="1"/>
          </p:cNvPicPr>
          <p:nvPr/>
        </p:nvPicPr>
        <p:blipFill>
          <a:blip r:embed="rId10"/>
          <a:stretch>
            <a:fillRect/>
          </a:stretch>
        </p:blipFill>
        <p:spPr>
          <a:xfrm>
            <a:off x="10187390" y="5189500"/>
            <a:ext cx="1166410" cy="571917"/>
          </a:xfrm>
          <a:prstGeom prst="rect">
            <a:avLst/>
          </a:prstGeom>
        </p:spPr>
      </p:pic>
      <p:pic>
        <p:nvPicPr>
          <p:cNvPr id="3" name="Audio 2">
            <a:hlinkClick r:id="" action="ppaction://media"/>
            <a:extLst>
              <a:ext uri="{FF2B5EF4-FFF2-40B4-BE49-F238E27FC236}">
                <a16:creationId xmlns:a16="http://schemas.microsoft.com/office/drawing/2014/main" id="{EEFE2E1D-E5F1-4CB0-93AD-448229B297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xmlns:p14="http://schemas.microsoft.com/office/powerpoint/2010/main">
    <mc:Choice Requires="p14">
      <p:transition spd="slow" p14:dur="2000" advTm="20919"/>
    </mc:Choice>
    <mc:Fallback xmlns="">
      <p:transition spd="slow" advTm="2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931C-4C28-447B-AFAC-32A7E4B12BAC}"/>
              </a:ext>
            </a:extLst>
          </p:cNvPr>
          <p:cNvSpPr>
            <a:spLocks noGrp="1"/>
          </p:cNvSpPr>
          <p:nvPr>
            <p:ph type="title"/>
          </p:nvPr>
        </p:nvSpPr>
        <p:spPr>
          <a:xfrm>
            <a:off x="748048" y="313611"/>
            <a:ext cx="10515600" cy="1074060"/>
          </a:xfrm>
        </p:spPr>
        <p:txBody>
          <a:bodyPr/>
          <a:lstStyle/>
          <a:p>
            <a:r>
              <a:rPr lang="en-NZ" dirty="0"/>
              <a:t>Section 3: </a:t>
            </a:r>
            <a:r>
              <a:rPr lang="en-NZ" sz="2800" dirty="0"/>
              <a:t>NGĀ HUARAHI KI TE ORANGA | PATHWAYS TO WELLBEING</a:t>
            </a:r>
            <a:endParaRPr lang="en-NZ" dirty="0"/>
          </a:p>
        </p:txBody>
      </p:sp>
      <p:pic>
        <p:nvPicPr>
          <p:cNvPr id="6" name="Content Placeholder 5">
            <a:extLst>
              <a:ext uri="{FF2B5EF4-FFF2-40B4-BE49-F238E27FC236}">
                <a16:creationId xmlns:a16="http://schemas.microsoft.com/office/drawing/2014/main" id="{63FDDDCB-B4FB-4F5D-99ED-B593CCEE3739}"/>
              </a:ext>
            </a:extLst>
          </p:cNvPr>
          <p:cNvPicPr>
            <a:picLocks noGrp="1" noChangeAspect="1"/>
          </p:cNvPicPr>
          <p:nvPr>
            <p:ph idx="1"/>
          </p:nvPr>
        </p:nvPicPr>
        <p:blipFill>
          <a:blip r:embed="rId5"/>
          <a:stretch>
            <a:fillRect/>
          </a:stretch>
        </p:blipFill>
        <p:spPr>
          <a:xfrm>
            <a:off x="731340" y="1751526"/>
            <a:ext cx="10712612" cy="4080233"/>
          </a:xfrm>
        </p:spPr>
      </p:pic>
      <p:sp>
        <p:nvSpPr>
          <p:cNvPr id="4" name="Title 1">
            <a:extLst>
              <a:ext uri="{FF2B5EF4-FFF2-40B4-BE49-F238E27FC236}">
                <a16:creationId xmlns:a16="http://schemas.microsoft.com/office/drawing/2014/main" id="{E184105F-7D2A-4695-8376-EAE55B5EB457}"/>
              </a:ext>
            </a:extLst>
          </p:cNvPr>
          <p:cNvSpPr txBox="1">
            <a:spLocks/>
          </p:cNvSpPr>
          <p:nvPr/>
        </p:nvSpPr>
        <p:spPr>
          <a:xfrm>
            <a:off x="748048" y="1233123"/>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3" name="Audio 2">
            <a:hlinkClick r:id="" action="ppaction://media"/>
            <a:extLst>
              <a:ext uri="{FF2B5EF4-FFF2-40B4-BE49-F238E27FC236}">
                <a16:creationId xmlns:a16="http://schemas.microsoft.com/office/drawing/2014/main" id="{598197EA-C9A5-4624-83D7-E17E06456F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8432026"/>
      </p:ext>
    </p:extLst>
  </p:cSld>
  <p:clrMapOvr>
    <a:masterClrMapping/>
  </p:clrMapOvr>
  <mc:AlternateContent xmlns:mc="http://schemas.openxmlformats.org/markup-compatibility/2006" xmlns:p14="http://schemas.microsoft.com/office/powerpoint/2010/main">
    <mc:Choice Requires="p14">
      <p:transition spd="slow" p14:dur="2000" advTm="5690"/>
    </mc:Choice>
    <mc:Fallback xmlns="">
      <p:transition spd="slow" advTm="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HAMUMARU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095889219"/>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434318C6-D271-4A79-B4E2-0E6FA2E780BC}"/>
              </a:ext>
            </a:extLst>
          </p:cNvPr>
          <p:cNvPicPr>
            <a:picLocks noChangeAspect="1"/>
          </p:cNvPicPr>
          <p:nvPr/>
        </p:nvPicPr>
        <p:blipFill>
          <a:blip r:embed="rId10"/>
          <a:stretch>
            <a:fillRect/>
          </a:stretch>
        </p:blipFill>
        <p:spPr>
          <a:xfrm>
            <a:off x="10084359" y="4960556"/>
            <a:ext cx="1269441" cy="622436"/>
          </a:xfrm>
          <a:prstGeom prst="rect">
            <a:avLst/>
          </a:prstGeom>
        </p:spPr>
      </p:pic>
      <p:pic>
        <p:nvPicPr>
          <p:cNvPr id="3" name="Audio 2">
            <a:hlinkClick r:id="" action="ppaction://media"/>
            <a:extLst>
              <a:ext uri="{FF2B5EF4-FFF2-40B4-BE49-F238E27FC236}">
                <a16:creationId xmlns:a16="http://schemas.microsoft.com/office/drawing/2014/main" id="{907E7C06-9414-40C8-A2F9-8275E29AB4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20905"/>
    </mc:Choice>
    <mc:Fallback xmlns="">
      <p:transition spd="slow" advTm="2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2334-B390-45F6-98FE-E65298175D27}"/>
              </a:ext>
            </a:extLst>
          </p:cNvPr>
          <p:cNvSpPr>
            <a:spLocks noGrp="1"/>
          </p:cNvSpPr>
          <p:nvPr>
            <p:ph type="title"/>
          </p:nvPr>
        </p:nvSpPr>
        <p:spPr>
          <a:xfrm>
            <a:off x="838200" y="300732"/>
            <a:ext cx="10515600" cy="1074060"/>
          </a:xfrm>
        </p:spPr>
        <p:txBody>
          <a:bodyPr>
            <a:normAutofit/>
          </a:bodyPr>
          <a:lstStyle/>
          <a:p>
            <a:r>
              <a:rPr lang="en-NZ" dirty="0"/>
              <a:t>Section 4: TE ARO KI TE TANGATA ME TE TAIAO </a:t>
            </a:r>
            <a:br>
              <a:rPr lang="en-NZ" dirty="0"/>
            </a:br>
            <a:r>
              <a:rPr lang="en-NZ" dirty="0"/>
              <a:t>HAMUMARU | PERSON-CENTRED AND SAFE ENVIRONMENT</a:t>
            </a:r>
          </a:p>
        </p:txBody>
      </p:sp>
      <p:pic>
        <p:nvPicPr>
          <p:cNvPr id="6" name="Content Placeholder 5">
            <a:extLst>
              <a:ext uri="{FF2B5EF4-FFF2-40B4-BE49-F238E27FC236}">
                <a16:creationId xmlns:a16="http://schemas.microsoft.com/office/drawing/2014/main" id="{89119F97-2B68-4F80-8A26-951AB613481B}"/>
              </a:ext>
            </a:extLst>
          </p:cNvPr>
          <p:cNvPicPr>
            <a:picLocks noGrp="1" noChangeAspect="1"/>
          </p:cNvPicPr>
          <p:nvPr>
            <p:ph idx="1"/>
          </p:nvPr>
        </p:nvPicPr>
        <p:blipFill>
          <a:blip r:embed="rId5"/>
          <a:stretch>
            <a:fillRect/>
          </a:stretch>
        </p:blipFill>
        <p:spPr>
          <a:xfrm>
            <a:off x="1326695" y="2377085"/>
            <a:ext cx="8464067" cy="2646659"/>
          </a:xfrm>
        </p:spPr>
      </p:pic>
      <p:sp>
        <p:nvSpPr>
          <p:cNvPr id="4" name="Title 1">
            <a:extLst>
              <a:ext uri="{FF2B5EF4-FFF2-40B4-BE49-F238E27FC236}">
                <a16:creationId xmlns:a16="http://schemas.microsoft.com/office/drawing/2014/main" id="{F570136A-76D7-479A-80B2-C573FE917781}"/>
              </a:ext>
            </a:extLst>
          </p:cNvPr>
          <p:cNvSpPr txBox="1">
            <a:spLocks/>
          </p:cNvSpPr>
          <p:nvPr/>
        </p:nvSpPr>
        <p:spPr>
          <a:xfrm>
            <a:off x="748048" y="1374792"/>
            <a:ext cx="10515600" cy="1324265"/>
          </a:xfrm>
          <a:prstGeom prst="rect">
            <a:avLst/>
          </a:prstGeom>
        </p:spPr>
        <p:txBody>
          <a:bodyPr anchor="ctr" anchorCtr="0">
            <a:normAutofit fontScale="82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90EA7F43-48CF-40BD-8508-72F992C087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2914656"/>
      </p:ext>
    </p:extLst>
  </p:cSld>
  <p:clrMapOvr>
    <a:masterClrMapping/>
  </p:clrMapOvr>
  <mc:AlternateContent xmlns:mc="http://schemas.openxmlformats.org/markup-compatibility/2006" xmlns:p14="http://schemas.microsoft.com/office/powerpoint/2010/main">
    <mc:Choice Requires="p14">
      <p:transition spd="slow" p14:dur="2000" advTm="5053"/>
    </mc:Choice>
    <mc:Fallback xmlns="">
      <p:transition spd="slow" advTm="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19259" y="278222"/>
            <a:ext cx="10515600" cy="1074060"/>
          </a:xfrm>
        </p:spPr>
        <p:txBody>
          <a:bodyPr>
            <a:normAutofit fontScale="90000"/>
          </a:bodyPr>
          <a:lstStyle/>
          <a:p>
            <a:r>
              <a:rPr lang="en-NZ" dirty="0"/>
              <a:t>NZS 8134:2021 Section 5: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628440912"/>
              </p:ext>
            </p:extLst>
          </p:nvPr>
        </p:nvGraphicFramePr>
        <p:xfrm>
          <a:off x="1520780" y="917620"/>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7954DCCB-7EF7-49D5-BFD5-E4D7A789E1C8}"/>
              </a:ext>
            </a:extLst>
          </p:cNvPr>
          <p:cNvPicPr>
            <a:picLocks noChangeAspect="1"/>
          </p:cNvPicPr>
          <p:nvPr/>
        </p:nvPicPr>
        <p:blipFill>
          <a:blip r:embed="rId10"/>
          <a:stretch>
            <a:fillRect/>
          </a:stretch>
        </p:blipFill>
        <p:spPr>
          <a:xfrm>
            <a:off x="10303301" y="4965988"/>
            <a:ext cx="1359592" cy="666639"/>
          </a:xfrm>
          <a:prstGeom prst="rect">
            <a:avLst/>
          </a:prstGeom>
        </p:spPr>
      </p:pic>
      <p:pic>
        <p:nvPicPr>
          <p:cNvPr id="6" name="Audio 5">
            <a:hlinkClick r:id="" action="ppaction://media"/>
            <a:extLst>
              <a:ext uri="{FF2B5EF4-FFF2-40B4-BE49-F238E27FC236}">
                <a16:creationId xmlns:a16="http://schemas.microsoft.com/office/drawing/2014/main" id="{61C4A031-B4AA-40AC-B022-D88437BCEA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xmlns:p14="http://schemas.microsoft.com/office/powerpoint/2010/main">
    <mc:Choice Requires="p14">
      <p:transition spd="slow" p14:dur="2000" advTm="20331"/>
    </mc:Choice>
    <mc:Fallback xmlns="">
      <p:transition spd="slow" advTm="2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E499-1B1E-46F4-83F7-79403B7263F5}"/>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sp>
        <p:nvSpPr>
          <p:cNvPr id="3" name="Content Placeholder 2">
            <a:extLst>
              <a:ext uri="{FF2B5EF4-FFF2-40B4-BE49-F238E27FC236}">
                <a16:creationId xmlns:a16="http://schemas.microsoft.com/office/drawing/2014/main" id="{AF2C17D9-D049-4907-B62D-C081C839EE99}"/>
              </a:ext>
            </a:extLst>
          </p:cNvPr>
          <p:cNvSpPr>
            <a:spLocks noGrp="1"/>
          </p:cNvSpPr>
          <p:nvPr>
            <p:ph idx="1"/>
          </p:nvPr>
        </p:nvSpPr>
        <p:spPr>
          <a:xfrm>
            <a:off x="838200" y="1931831"/>
            <a:ext cx="10515600" cy="3269553"/>
          </a:xfrm>
        </p:spPr>
        <p:txBody>
          <a:bodyPr/>
          <a:lstStyle/>
          <a:p>
            <a:pPr marL="0" indent="0">
              <a:buNone/>
            </a:pPr>
            <a:r>
              <a:rPr lang="en-NZ" sz="2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dirty="0"/>
          </a:p>
        </p:txBody>
      </p:sp>
      <p:pic>
        <p:nvPicPr>
          <p:cNvPr id="4" name="Audio 3">
            <a:hlinkClick r:id="" action="ppaction://media"/>
            <a:extLst>
              <a:ext uri="{FF2B5EF4-FFF2-40B4-BE49-F238E27FC236}">
                <a16:creationId xmlns:a16="http://schemas.microsoft.com/office/drawing/2014/main" id="{27B7ACFB-DB3A-40F1-B158-F179936ED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0040329"/>
      </p:ext>
    </p:extLst>
  </p:cSld>
  <p:clrMapOvr>
    <a:masterClrMapping/>
  </p:clrMapOvr>
  <mc:AlternateContent xmlns:mc="http://schemas.openxmlformats.org/markup-compatibility/2006" xmlns:p14="http://schemas.microsoft.com/office/powerpoint/2010/main">
    <mc:Choice Requires="p14">
      <p:transition spd="slow" p14:dur="2000" advTm="4948"/>
    </mc:Choice>
    <mc:Fallback xmlns="">
      <p:transition spd="slow" advTm="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016DB28D-7349-4D0D-A6A4-890433FC7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5788"/>
    </mc:Choice>
    <mc:Fallback xmlns="">
      <p:transition spd="slow" advTm="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D2F7-36E0-4570-AADB-C7FD6CC2C397}"/>
              </a:ext>
            </a:extLst>
          </p:cNvPr>
          <p:cNvSpPr>
            <a:spLocks noGrp="1"/>
          </p:cNvSpPr>
          <p:nvPr>
            <p:ph type="title"/>
          </p:nvPr>
        </p:nvSpPr>
        <p:spPr>
          <a:xfrm>
            <a:off x="613552" y="0"/>
            <a:ext cx="10740248" cy="1439187"/>
          </a:xfrm>
        </p:spPr>
        <p:txBody>
          <a:bodyPr>
            <a:normAutofit/>
          </a:bodyPr>
          <a:lstStyle/>
          <a:p>
            <a:r>
              <a:rPr lang="en-NZ" sz="1200" dirty="0"/>
              <a:t>Section 5: TE KAUPARE POKENGA ME TE KAITIAKITANGA PATU HUAKITA | INFECTION PREVENTION AND ANTIMOCROBIAL STEWARDSHIP</a:t>
            </a:r>
          </a:p>
        </p:txBody>
      </p:sp>
      <p:sp>
        <p:nvSpPr>
          <p:cNvPr id="3" name="Content Placeholder 2">
            <a:extLst>
              <a:ext uri="{FF2B5EF4-FFF2-40B4-BE49-F238E27FC236}">
                <a16:creationId xmlns:a16="http://schemas.microsoft.com/office/drawing/2014/main" id="{F612CCEA-CC0D-4FDA-8BAC-C63B600C59C0}"/>
              </a:ext>
            </a:extLst>
          </p:cNvPr>
          <p:cNvSpPr>
            <a:spLocks noGrp="1"/>
          </p:cNvSpPr>
          <p:nvPr>
            <p:ph idx="1"/>
          </p:nvPr>
        </p:nvSpPr>
        <p:spPr/>
        <p:txBody>
          <a:bodyPr/>
          <a:lstStyle/>
          <a:p>
            <a:r>
              <a:rPr lang="en-NZ" dirty="0">
                <a:solidFill>
                  <a:srgbClr val="FF0000"/>
                </a:solidFill>
              </a:rPr>
              <a:t>Example</a:t>
            </a:r>
          </a:p>
        </p:txBody>
      </p:sp>
      <p:pic>
        <p:nvPicPr>
          <p:cNvPr id="5" name="Picture 4">
            <a:extLst>
              <a:ext uri="{FF2B5EF4-FFF2-40B4-BE49-F238E27FC236}">
                <a16:creationId xmlns:a16="http://schemas.microsoft.com/office/drawing/2014/main" id="{BC86E6F8-8AA2-49C7-BF6B-3EA336875DCB}"/>
              </a:ext>
            </a:extLst>
          </p:cNvPr>
          <p:cNvPicPr>
            <a:picLocks noChangeAspect="1"/>
          </p:cNvPicPr>
          <p:nvPr/>
        </p:nvPicPr>
        <p:blipFill>
          <a:blip r:embed="rId5"/>
          <a:stretch>
            <a:fillRect/>
          </a:stretch>
        </p:blipFill>
        <p:spPr>
          <a:xfrm>
            <a:off x="126619" y="60108"/>
            <a:ext cx="11714114" cy="6684134"/>
          </a:xfrm>
          <a:prstGeom prst="rect">
            <a:avLst/>
          </a:prstGeom>
        </p:spPr>
      </p:pic>
      <p:pic>
        <p:nvPicPr>
          <p:cNvPr id="4" name="Audio 3">
            <a:hlinkClick r:id="" action="ppaction://media"/>
            <a:extLst>
              <a:ext uri="{FF2B5EF4-FFF2-40B4-BE49-F238E27FC236}">
                <a16:creationId xmlns:a16="http://schemas.microsoft.com/office/drawing/2014/main" id="{28DD4E54-FAA6-44F9-BA9E-9A41B8EE8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34771631"/>
      </p:ext>
    </p:extLst>
  </p:cSld>
  <p:clrMapOvr>
    <a:masterClrMapping/>
  </p:clrMapOvr>
  <mc:AlternateContent xmlns:mc="http://schemas.openxmlformats.org/markup-compatibility/2006" xmlns:p14="http://schemas.microsoft.com/office/powerpoint/2010/main">
    <mc:Choice Requires="p14">
      <p:transition spd="slow" p14:dur="2000" advTm="6050"/>
    </mc:Choice>
    <mc:Fallback xmlns="">
      <p:transition spd="slow" advTm="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236316" y="74038"/>
            <a:ext cx="10515600" cy="1074060"/>
          </a:xfrm>
        </p:spPr>
        <p:txBody>
          <a:bodyPr>
            <a:normAutofit/>
          </a:bodyPr>
          <a:lstStyle/>
          <a:p>
            <a:r>
              <a:rPr lang="en-NZ" dirty="0"/>
              <a:t>NZS 8134:2021 Section 6: HERE TARATAHI | RESTRAINT 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579201671"/>
              </p:ext>
            </p:extLst>
          </p:nvPr>
        </p:nvGraphicFramePr>
        <p:xfrm>
          <a:off x="838200" y="99167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2C1BBCF-3BDF-4C27-A367-367629C963D0}"/>
              </a:ext>
            </a:extLst>
          </p:cNvPr>
          <p:cNvPicPr>
            <a:picLocks noChangeAspect="1"/>
          </p:cNvPicPr>
          <p:nvPr/>
        </p:nvPicPr>
        <p:blipFill>
          <a:blip r:embed="rId10"/>
          <a:stretch>
            <a:fillRect/>
          </a:stretch>
        </p:blipFill>
        <p:spPr>
          <a:xfrm>
            <a:off x="10200270" y="5078520"/>
            <a:ext cx="1287686" cy="631382"/>
          </a:xfrm>
          <a:prstGeom prst="rect">
            <a:avLst/>
          </a:prstGeom>
        </p:spPr>
      </p:pic>
      <p:pic>
        <p:nvPicPr>
          <p:cNvPr id="3" name="Audio 2">
            <a:hlinkClick r:id="" action="ppaction://media"/>
            <a:extLst>
              <a:ext uri="{FF2B5EF4-FFF2-40B4-BE49-F238E27FC236}">
                <a16:creationId xmlns:a16="http://schemas.microsoft.com/office/drawing/2014/main" id="{735AB83C-71A7-44C2-A0B5-56FEF69591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xmlns:p14="http://schemas.microsoft.com/office/powerpoint/2010/main">
    <mc:Choice Requires="p14">
      <p:transition spd="slow" p14:dur="2000" advTm="6111"/>
    </mc:Choice>
    <mc:Fallback xmlns="">
      <p:transition spd="slow" advTm="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328513" y="74038"/>
            <a:ext cx="10515600" cy="1074060"/>
          </a:xfrm>
        </p:spPr>
        <p:txBody>
          <a:bodyPr/>
          <a:lstStyle/>
          <a:p>
            <a:r>
              <a:rPr lang="en-NZ" dirty="0"/>
              <a:t>NZS 8134:2021 Section 6: HERE TARATAHI | RESTRAINT AND SECLUSION</a:t>
            </a:r>
          </a:p>
        </p:txBody>
      </p:sp>
      <p:pic>
        <p:nvPicPr>
          <p:cNvPr id="4" name="Picture 3">
            <a:extLst>
              <a:ext uri="{FF2B5EF4-FFF2-40B4-BE49-F238E27FC236}">
                <a16:creationId xmlns:a16="http://schemas.microsoft.com/office/drawing/2014/main" id="{02C1BBCF-3BDF-4C27-A367-367629C963D0}"/>
              </a:ext>
            </a:extLst>
          </p:cNvPr>
          <p:cNvPicPr>
            <a:picLocks noChangeAspect="1"/>
          </p:cNvPicPr>
          <p:nvPr/>
        </p:nvPicPr>
        <p:blipFill>
          <a:blip r:embed="rId5"/>
          <a:stretch>
            <a:fillRect/>
          </a:stretch>
        </p:blipFill>
        <p:spPr>
          <a:xfrm>
            <a:off x="10200270" y="5078520"/>
            <a:ext cx="1287686" cy="631382"/>
          </a:xfrm>
          <a:prstGeom prst="rect">
            <a:avLst/>
          </a:prstGeom>
        </p:spPr>
      </p:pic>
      <p:sp>
        <p:nvSpPr>
          <p:cNvPr id="6" name="Content Placeholder 5">
            <a:extLst>
              <a:ext uri="{FF2B5EF4-FFF2-40B4-BE49-F238E27FC236}">
                <a16:creationId xmlns:a16="http://schemas.microsoft.com/office/drawing/2014/main" id="{C65B2A77-4D04-4849-B6EB-231C9707D1A3}"/>
              </a:ext>
            </a:extLst>
          </p:cNvPr>
          <p:cNvSpPr>
            <a:spLocks noGrp="1"/>
          </p:cNvSpPr>
          <p:nvPr>
            <p:ph idx="1"/>
          </p:nvPr>
        </p:nvSpPr>
        <p:spPr>
          <a:xfrm>
            <a:off x="838200" y="1326524"/>
            <a:ext cx="10515600" cy="4557441"/>
          </a:xfrm>
        </p:spPr>
        <p:txBody>
          <a:bodyPr/>
          <a:lstStyle/>
          <a:p>
            <a:pPr marL="0" indent="0">
              <a:buNone/>
            </a:pPr>
            <a:r>
              <a:rPr lang="en-NZ" dirty="0">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4 subsections and 24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t>
            </a:r>
            <a:r>
              <a:rPr lang="en-NZ" sz="1800" b="1" dirty="0">
                <a:effectLst/>
                <a:latin typeface="Segoe UI" panose="020B0502040204020203" pitchFamily="34" charset="0"/>
                <a:ea typeface="Calibri" panose="020F0502020204030204" pitchFamily="34" charset="0"/>
                <a:cs typeface="Times New Roman" panose="02020603050405020304" pitchFamily="18" charset="0"/>
              </a:rPr>
              <a:t>not applicable</a:t>
            </a: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pic>
        <p:nvPicPr>
          <p:cNvPr id="3" name="Audio 2">
            <a:hlinkClick r:id="" action="ppaction://media"/>
            <a:extLst>
              <a:ext uri="{FF2B5EF4-FFF2-40B4-BE49-F238E27FC236}">
                <a16:creationId xmlns:a16="http://schemas.microsoft.com/office/drawing/2014/main" id="{F8AA1FD3-EB96-4EBF-8710-87C0B57F2F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59502484"/>
      </p:ext>
    </p:extLst>
  </p:cSld>
  <p:clrMapOvr>
    <a:masterClrMapping/>
  </p:clrMapOvr>
  <mc:AlternateContent xmlns:mc="http://schemas.openxmlformats.org/markup-compatibility/2006" xmlns:p14="http://schemas.microsoft.com/office/powerpoint/2010/main">
    <mc:Choice Requires="p14">
      <p:transition spd="slow" p14:dur="2000" advTm="8372"/>
    </mc:Choice>
    <mc:Fallback xmlns="">
      <p:transition spd="slow" advTm="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7" name="Audio 6">
            <a:hlinkClick r:id="" action="ppaction://media"/>
            <a:extLst>
              <a:ext uri="{FF2B5EF4-FFF2-40B4-BE49-F238E27FC236}">
                <a16:creationId xmlns:a16="http://schemas.microsoft.com/office/drawing/2014/main" id="{88303E0F-D722-42EC-AA05-4B61AE7E55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0393320"/>
      </p:ext>
    </p:extLst>
  </p:cSld>
  <p:clrMapOvr>
    <a:masterClrMapping/>
  </p:clrMapOvr>
  <mc:AlternateContent xmlns:mc="http://schemas.openxmlformats.org/markup-compatibility/2006" xmlns:p14="http://schemas.microsoft.com/office/powerpoint/2010/main">
    <mc:Choice Requires="p14">
      <p:transition spd="slow" p14:dur="2000" advTm="32554"/>
    </mc:Choice>
    <mc:Fallback xmlns="">
      <p:transition spd="slow" advTm="3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a:t>
            </a:r>
            <a:r>
              <a:rPr lang="en-NZ" dirty="0" err="1"/>
              <a:t>paerewa</a:t>
            </a:r>
            <a:r>
              <a:rPr lang="en-NZ" dirty="0"/>
              <a:t> Health and disability services standard </a:t>
            </a:r>
            <a:r>
              <a:rPr lang="en-NZ" b="1" u="sng" dirty="0"/>
              <a:t>together</a:t>
            </a:r>
          </a:p>
          <a:p>
            <a:r>
              <a:rPr lang="en-NZ" dirty="0"/>
              <a:t>E</a:t>
            </a:r>
            <a:r>
              <a:rPr lang="en-NZ" sz="2800" dirty="0"/>
              <a:t>vidence is required that service providers are forming relationships or connecting with the local ‘mana whenua’ of their region</a:t>
            </a:r>
          </a:p>
          <a:p>
            <a:r>
              <a:rPr lang="en-NZ" dirty="0"/>
              <a:t>HealthCERT is sharing information about our non-punitive approach to transitioning to the 2021 with funders for home and community support services providers. </a:t>
            </a:r>
          </a:p>
          <a:p>
            <a:r>
              <a:rPr lang="en-NZ" dirty="0"/>
              <a:t>Funders will determine the compliance date for meeting the 2021 standard and the transitioning approach.</a:t>
            </a:r>
          </a:p>
        </p:txBody>
      </p:sp>
      <p:pic>
        <p:nvPicPr>
          <p:cNvPr id="5" name="Audio 4">
            <a:hlinkClick r:id="" action="ppaction://media"/>
            <a:extLst>
              <a:ext uri="{FF2B5EF4-FFF2-40B4-BE49-F238E27FC236}">
                <a16:creationId xmlns:a16="http://schemas.microsoft.com/office/drawing/2014/main" id="{DB7AFF77-9697-4D19-AB1E-BED8D6733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36815"/>
    </mc:Choice>
    <mc:Fallback xmlns="">
      <p:transition spd="slow" advTm="3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a:t>
            </a:r>
            <a:r>
              <a:rPr lang="en-NZ"/>
              <a:t>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542290"/>
            <a:ext cx="10515600" cy="4058340"/>
          </a:xfrm>
        </p:spPr>
        <p:txBody>
          <a:bodyPr/>
          <a:lstStyle/>
          <a:p>
            <a:r>
              <a:rPr lang="en-NZ" dirty="0"/>
              <a:t>Nga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6" name="Audio 5">
            <a:hlinkClick r:id="" action="ppaction://media"/>
            <a:extLst>
              <a:ext uri="{FF2B5EF4-FFF2-40B4-BE49-F238E27FC236}">
                <a16:creationId xmlns:a16="http://schemas.microsoft.com/office/drawing/2014/main" id="{C060265C-0BBF-461E-B8F1-2C9A4E06E0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3177"/>
    </mc:Choice>
    <mc:Fallback xmlns="">
      <p:transition spd="slow" advTm="3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err="1"/>
              <a:t>Manatū</a:t>
            </a:r>
            <a:r>
              <a:rPr lang="en-US" sz="2400" dirty="0"/>
              <a:t> Hauora Ministry of Health action plans and strategies</a:t>
            </a:r>
          </a:p>
          <a:p>
            <a:pPr marL="457200" lvl="1" indent="0">
              <a:buNone/>
            </a:pPr>
            <a:r>
              <a:rPr lang="en-US" sz="2000" dirty="0">
                <a:hlinkClick r:id="rId8"/>
              </a:rPr>
              <a:t>He Korowai Oranga: New Zealand’s Māori Health Strategy</a:t>
            </a:r>
            <a:endParaRPr lang="en-US" sz="2000" dirty="0">
              <a:hlinkClick r:id="rId9"/>
            </a:endParaRPr>
          </a:p>
          <a:p>
            <a:pPr marL="457200" lvl="1" indent="0">
              <a:buNone/>
            </a:pPr>
            <a:r>
              <a:rPr lang="en-US" sz="2000" dirty="0">
                <a:hlinkClick r:id="rId9"/>
              </a:rPr>
              <a:t>Whakamaua: Māori Health Action Plan 2020-2025</a:t>
            </a:r>
            <a:endParaRPr lang="en-US" sz="2000" dirty="0"/>
          </a:p>
          <a:p>
            <a:pPr marL="457200" lvl="1" indent="0">
              <a:buNone/>
            </a:pPr>
            <a:r>
              <a:rPr lang="en-US" sz="2000" dirty="0">
                <a:hlinkClick r:id="rId10"/>
              </a:rPr>
              <a:t>Whāia te Ao </a:t>
            </a:r>
            <a:r>
              <a:rPr lang="en-US" sz="2000" dirty="0" err="1">
                <a:hlinkClick r:id="rId10"/>
              </a:rPr>
              <a:t>Mārama</a:t>
            </a:r>
            <a:r>
              <a:rPr lang="en-US" sz="2000" dirty="0">
                <a:hlinkClick r:id="rId10"/>
              </a:rPr>
              <a:t> 2018 to 2022: the Māori Disability Action Plan </a:t>
            </a:r>
            <a:endParaRPr lang="en-US" dirty="0"/>
          </a:p>
          <a:p>
            <a:r>
              <a:rPr lang="en-US" sz="2400" dirty="0"/>
              <a:t>Maori Health review </a:t>
            </a:r>
            <a:r>
              <a:rPr lang="en-US" sz="2400" dirty="0">
                <a:solidFill>
                  <a:srgbClr val="00853F"/>
                </a:solidFill>
                <a:hlinkClick r:id="rId11"/>
              </a:rPr>
              <a:t>Link</a:t>
            </a:r>
            <a:endParaRPr lang="en-US" sz="2400" dirty="0">
              <a:solidFill>
                <a:srgbClr val="00853F"/>
              </a:solidFill>
            </a:endParaRPr>
          </a:p>
          <a:p>
            <a:r>
              <a:rPr lang="en-US" sz="2400" dirty="0"/>
              <a:t>A Framework for Health Literacy </a:t>
            </a:r>
            <a:r>
              <a:rPr lang="en-US" sz="2400" dirty="0">
                <a:solidFill>
                  <a:srgbClr val="00853F"/>
                </a:solidFill>
                <a:hlinkClick r:id="rId12"/>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3"/>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1BD29472-7205-46FE-9DD1-108C5F92B94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5" name="Audio 4">
            <a:hlinkClick r:id="" action="ppaction://media"/>
            <a:extLst>
              <a:ext uri="{FF2B5EF4-FFF2-40B4-BE49-F238E27FC236}">
                <a16:creationId xmlns:a16="http://schemas.microsoft.com/office/drawing/2014/main" id="{D36A433C-A065-49D0-A1D3-4B74C1D0E3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1A85D5ED-6976-48E7-8E3B-214386210B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4877"/>
    </mc:Choice>
    <mc:Fallback xmlns="">
      <p:transition spd="slow" advTm="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4E22C1E5-434F-4BB0-9944-E6850F2936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29689"/>
    </mc:Choice>
    <mc:Fallback xmlns="">
      <p:transition spd="slow" advTm="2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3121975"/>
            <a:ext cx="10515600" cy="1074060"/>
          </a:xfrm>
        </p:spPr>
        <p:txBody>
          <a:bodyPr/>
          <a:lstStyle/>
          <a:p>
            <a:r>
              <a:rPr lang="en-NZ" dirty="0"/>
              <a:t>Nau </a:t>
            </a:r>
            <a:r>
              <a:rPr lang="en-NZ" dirty="0" err="1"/>
              <a:t>mai</a:t>
            </a:r>
            <a:r>
              <a:rPr lang="en-NZ" dirty="0"/>
              <a:t>, </a:t>
            </a:r>
            <a:r>
              <a:rPr lang="en-NZ" dirty="0" err="1"/>
              <a:t>haere</a:t>
            </a:r>
            <a:r>
              <a:rPr lang="en-NZ" dirty="0"/>
              <a:t> </a:t>
            </a:r>
            <a:r>
              <a:rPr lang="en-NZ" dirty="0" err="1"/>
              <a:t>mai</a:t>
            </a:r>
            <a:r>
              <a:rPr lang="en-NZ" dirty="0"/>
              <a:t> - Welcome</a:t>
            </a:r>
          </a:p>
        </p:txBody>
      </p:sp>
      <p:sp>
        <p:nvSpPr>
          <p:cNvPr id="4" name="Content Placeholder 3">
            <a:extLst>
              <a:ext uri="{FF2B5EF4-FFF2-40B4-BE49-F238E27FC236}">
                <a16:creationId xmlns:a16="http://schemas.microsoft.com/office/drawing/2014/main" id="{7BE8DA1D-DC25-4674-8890-DEFDCF38855F}"/>
              </a:ext>
            </a:extLst>
          </p:cNvPr>
          <p:cNvSpPr txBox="1">
            <a:spLocks/>
          </p:cNvSpPr>
          <p:nvPr/>
        </p:nvSpPr>
        <p:spPr>
          <a:xfrm>
            <a:off x="1093813" y="4295193"/>
            <a:ext cx="6089411" cy="1036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Z" dirty="0"/>
          </a:p>
        </p:txBody>
      </p:sp>
      <p:pic>
        <p:nvPicPr>
          <p:cNvPr id="6" name="Audio 5">
            <a:hlinkClick r:id="" action="ppaction://media"/>
            <a:extLst>
              <a:ext uri="{FF2B5EF4-FFF2-40B4-BE49-F238E27FC236}">
                <a16:creationId xmlns:a16="http://schemas.microsoft.com/office/drawing/2014/main" id="{E539FE88-9664-4FB0-B0C5-568411D57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33381"/>
    </mc:Choice>
    <mc:Fallback xmlns="">
      <p:transition spd="slow" advTm="3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6E0C562B-CFE6-46B3-999C-4F3BD2F47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5423"/>
    </mc:Choice>
    <mc:Fallback xmlns="">
      <p:transition spd="slow" advTm="1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a:t>
            </a:r>
            <a:r>
              <a:rPr lang="en-NZ" dirty="0" err="1"/>
              <a:t>Tiriti</a:t>
            </a:r>
            <a:r>
              <a:rPr lang="en-NZ" dirty="0"/>
              <a:t> o Waitangi</a:t>
            </a:r>
          </a:p>
          <a:p>
            <a:r>
              <a:rPr lang="en-NZ" dirty="0"/>
              <a:t>What has changed? </a:t>
            </a:r>
          </a:p>
          <a:p>
            <a:pPr lvl="1">
              <a:buFont typeface="Courier New" panose="02070309020205020404" pitchFamily="49" charset="0"/>
              <a:buChar char="o"/>
            </a:pPr>
            <a:r>
              <a:rPr lang="en-NZ" dirty="0"/>
              <a:t>The standards mapped </a:t>
            </a:r>
          </a:p>
          <a:p>
            <a:pPr lvl="1">
              <a:buFont typeface="Courier New" panose="02070309020205020404" pitchFamily="49" charset="0"/>
              <a:buChar char="o"/>
            </a:pPr>
            <a:r>
              <a:rPr lang="en-NZ" dirty="0"/>
              <a:t>Sector specific guidance  </a:t>
            </a:r>
          </a:p>
          <a:p>
            <a:r>
              <a:rPr lang="en-NZ" dirty="0"/>
              <a:t>How will these changes influence auditing? </a:t>
            </a:r>
            <a:endParaRPr lang="en-NZ" dirty="0">
              <a:solidFill>
                <a:srgbClr val="FF0000"/>
              </a:solidFill>
            </a:endParaRP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2B7BEF71-BA88-48EE-8230-D9A3CDD6A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9405"/>
    </mc:Choice>
    <mc:Fallback xmlns="">
      <p:transition spd="slow" advTm="1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3692254"/>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pPr marL="0" indent="0">
              <a:buNone/>
            </a:pPr>
            <a:endParaRPr lang="en-NZ" dirty="0"/>
          </a:p>
        </p:txBody>
      </p:sp>
      <p:sp>
        <p:nvSpPr>
          <p:cNvPr id="4" name="TextBox 4">
            <a:extLst>
              <a:ext uri="{FF2B5EF4-FFF2-40B4-BE49-F238E27FC236}">
                <a16:creationId xmlns:a16="http://schemas.microsoft.com/office/drawing/2014/main" id="{CDBF5D66-FFA5-4388-B4FC-FB6023877E2F}"/>
              </a:ext>
            </a:extLst>
          </p:cNvPr>
          <p:cNvSpPr txBox="1"/>
          <p:nvPr/>
        </p:nvSpPr>
        <p:spPr>
          <a:xfrm>
            <a:off x="546662" y="5439092"/>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5" name="Audio 4">
            <a:hlinkClick r:id="" action="ppaction://media"/>
            <a:extLst>
              <a:ext uri="{FF2B5EF4-FFF2-40B4-BE49-F238E27FC236}">
                <a16:creationId xmlns:a16="http://schemas.microsoft.com/office/drawing/2014/main" id="{4433812B-6D22-4E39-81B2-1E5211867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90935"/>
    </mc:Choice>
    <mc:Fallback xmlns="">
      <p:transition spd="slow" advTm="9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2725"/>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Tiriti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039EDCE5-8446-46A0-93CE-3AB8F56E9EBD}"/>
              </a:ext>
            </a:extLst>
          </p:cNvPr>
          <p:cNvSpPr/>
          <p:nvPr/>
        </p:nvSpPr>
        <p:spPr>
          <a:xfrm>
            <a:off x="3966693" y="1609859"/>
            <a:ext cx="1171977" cy="26341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Audio 3">
            <a:hlinkClick r:id="" action="ppaction://media"/>
            <a:extLst>
              <a:ext uri="{FF2B5EF4-FFF2-40B4-BE49-F238E27FC236}">
                <a16:creationId xmlns:a16="http://schemas.microsoft.com/office/drawing/2014/main" id="{87D95FD9-D941-4FA9-B6FA-4AFC4394E7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54930"/>
    </mc:Choice>
    <mc:Fallback xmlns="">
      <p:transition spd="slow" advTm="15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4" name="Audio 3">
            <a:hlinkClick r:id="" action="ppaction://media"/>
            <a:extLst>
              <a:ext uri="{FF2B5EF4-FFF2-40B4-BE49-F238E27FC236}">
                <a16:creationId xmlns:a16="http://schemas.microsoft.com/office/drawing/2014/main" id="{F5630EF3-C307-4EE9-9E81-1D33E367F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29722"/>
    </mc:Choice>
    <mc:Fallback xmlns="">
      <p:transition spd="slow" advTm="2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725B9-3A9D-43E0-826C-182FB51B8966}">
  <ds:schemaRefs>
    <ds:schemaRef ds:uri="http://schemas.microsoft.com/sharepoint/v3/contenttype/forms"/>
  </ds:schemaRefs>
</ds:datastoreItem>
</file>

<file path=customXml/itemProps2.xml><?xml version="1.0" encoding="utf-8"?>
<ds:datastoreItem xmlns:ds="http://schemas.openxmlformats.org/officeDocument/2006/customXml" ds:itemID="{40843166-BE1C-42DD-ACE0-B1452D04D5A6}">
  <ds:schemaRefs>
    <ds:schemaRef ds:uri="2ffa5dc2-4451-4ee2-b115-33f870a805e6"/>
    <ds:schemaRef ds:uri="4aea5d07-0eb0-44bf-96eb-22637babf9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28DB7E2-2B04-4E1A-BA92-D54872DEB644}">
  <ds:schemaRefs>
    <ds:schemaRef ds:uri="2ffa5dc2-4451-4ee2-b115-33f870a805e6"/>
    <ds:schemaRef ds:uri="4aea5d07-0eb0-44bf-96eb-22637babf9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5382</TotalTime>
  <Words>5066</Words>
  <Application>Microsoft Office PowerPoint</Application>
  <PresentationFormat>Widescreen</PresentationFormat>
  <Paragraphs>445</Paragraphs>
  <Slides>39</Slides>
  <Notes>39</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Courier New</vt:lpstr>
      <vt:lpstr>Georgia</vt:lpstr>
      <vt:lpstr>Segoe UI</vt:lpstr>
      <vt:lpstr>Segoe UI Semibold</vt:lpstr>
      <vt:lpstr>Symbol</vt:lpstr>
      <vt:lpstr>1_Office Theme</vt:lpstr>
      <vt:lpstr>NZS 8134:2021 Ngā Paerewa Health and disability services standard 2021</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Auditing Process for Home and Community Support Services providers</vt:lpstr>
      <vt:lpstr>Surveillance Audit criteria for Ngā Paerewa</vt:lpstr>
      <vt:lpstr>What does this mean for service providers?</vt:lpstr>
      <vt:lpstr>Transitioning to new and partially mapped criteria </vt:lpstr>
      <vt:lpstr>Changes to the Standards Mapped</vt:lpstr>
      <vt:lpstr>Ngā Paerewa Reference Documents</vt:lpstr>
      <vt:lpstr>Home and Community Support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NZS 8134:2021 Section 4: TE ARO KI TE TANGATA ME TE TAIAO HAMUMARU | PERSON-CENTRED AND SAFE ENVIRONMENT</vt:lpstr>
      <vt:lpstr>Section 4: TE ARO KI TE TANGATA ME TE TAIAO  HAMUMARU | PERSON-CENTRED AND SAFE ENVIRONMENT</vt:lpstr>
      <vt:lpstr>NZS 8134:2021 Section 5: TE KAUPARE POKENGA ME TE KAITIAKITANGA PATU HUAKITA | INFECTION PREVENTION AND ANTIMOCROBIAL STEWARDSHIP</vt:lpstr>
      <vt:lpstr>Section 5: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NZS 8134:2021 Section 6: HERE TARATAHI | RESTRAINT AND SECLUSION</vt:lpstr>
      <vt:lpstr>Sector Guidance </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Jared Wilkinson</cp:lastModifiedBy>
  <cp:revision>55</cp:revision>
  <cp:lastPrinted>2021-11-10T02:41:40Z</cp:lastPrinted>
  <dcterms:created xsi:type="dcterms:W3CDTF">2021-07-20T23:27:42Z</dcterms:created>
  <dcterms:modified xsi:type="dcterms:W3CDTF">2021-11-18T18:53:24Z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