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6"/>
  </p:notesMasterIdLst>
  <p:handoutMasterIdLst>
    <p:handoutMasterId r:id="rId47"/>
  </p:handoutMasterIdLst>
  <p:sldIdLst>
    <p:sldId id="1059" r:id="rId5"/>
    <p:sldId id="1060" r:id="rId6"/>
    <p:sldId id="1127" r:id="rId7"/>
    <p:sldId id="1062" r:id="rId8"/>
    <p:sldId id="1061" r:id="rId9"/>
    <p:sldId id="1058" r:id="rId10"/>
    <p:sldId id="1063" r:id="rId11"/>
    <p:sldId id="1136" r:id="rId12"/>
    <p:sldId id="1129" r:id="rId13"/>
    <p:sldId id="1133" r:id="rId14"/>
    <p:sldId id="1165" r:id="rId15"/>
    <p:sldId id="1128" r:id="rId16"/>
    <p:sldId id="1130" r:id="rId17"/>
    <p:sldId id="1111" r:id="rId18"/>
    <p:sldId id="1146" r:id="rId19"/>
    <p:sldId id="1145" r:id="rId20"/>
    <p:sldId id="1147" r:id="rId21"/>
    <p:sldId id="1148" r:id="rId22"/>
    <p:sldId id="1149" r:id="rId23"/>
    <p:sldId id="1150" r:id="rId24"/>
    <p:sldId id="1134" r:id="rId25"/>
    <p:sldId id="1135" r:id="rId26"/>
    <p:sldId id="1137" r:id="rId27"/>
    <p:sldId id="1152" r:id="rId28"/>
    <p:sldId id="1139" r:id="rId29"/>
    <p:sldId id="1154" r:id="rId30"/>
    <p:sldId id="1140" r:id="rId31"/>
    <p:sldId id="1156" r:id="rId32"/>
    <p:sldId id="1141" r:id="rId33"/>
    <p:sldId id="1158" r:id="rId34"/>
    <p:sldId id="1142" r:id="rId35"/>
    <p:sldId id="1164" r:id="rId36"/>
    <p:sldId id="1160" r:id="rId37"/>
    <p:sldId id="1144" r:id="rId38"/>
    <p:sldId id="1162" r:id="rId39"/>
    <p:sldId id="1067" r:id="rId40"/>
    <p:sldId id="1151" r:id="rId41"/>
    <p:sldId id="1115" r:id="rId42"/>
    <p:sldId id="1085" r:id="rId43"/>
    <p:sldId id="1096" r:id="rId44"/>
    <p:sldId id="108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15C95A-6A96-4645-8095-9B3DC5064EF5}">
          <p14:sldIdLst>
            <p14:sldId id="1059"/>
            <p14:sldId id="1060"/>
            <p14:sldId id="1127"/>
            <p14:sldId id="1062"/>
            <p14:sldId id="1061"/>
            <p14:sldId id="1058"/>
            <p14:sldId id="1063"/>
            <p14:sldId id="1136"/>
            <p14:sldId id="1129"/>
            <p14:sldId id="1133"/>
            <p14:sldId id="1165"/>
            <p14:sldId id="1128"/>
            <p14:sldId id="1130"/>
            <p14:sldId id="1111"/>
            <p14:sldId id="1146"/>
            <p14:sldId id="1145"/>
            <p14:sldId id="1147"/>
            <p14:sldId id="1148"/>
            <p14:sldId id="1149"/>
            <p14:sldId id="1150"/>
            <p14:sldId id="1134"/>
            <p14:sldId id="1135"/>
            <p14:sldId id="1137"/>
            <p14:sldId id="1152"/>
            <p14:sldId id="1139"/>
            <p14:sldId id="1154"/>
            <p14:sldId id="1140"/>
            <p14:sldId id="1156"/>
            <p14:sldId id="1141"/>
            <p14:sldId id="1158"/>
            <p14:sldId id="1142"/>
            <p14:sldId id="1164"/>
            <p14:sldId id="1160"/>
            <p14:sldId id="1144"/>
            <p14:sldId id="1162"/>
            <p14:sldId id="1067"/>
            <p14:sldId id="1151"/>
            <p14:sldId id="1115"/>
            <p14:sldId id="1085"/>
            <p14:sldId id="1096"/>
            <p14:sldId id="10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Costello" initials="GC" lastIdx="11" clrIdx="0">
    <p:extLst>
      <p:ext uri="{19B8F6BF-5375-455C-9EA6-DF929625EA0E}">
        <p15:presenceInfo xmlns:p15="http://schemas.microsoft.com/office/powerpoint/2012/main" userId="S::Gayle.Costello@health.govt.nz::1856c4cd-687d-428b-8a45-65dde38abaf8" providerId="AD"/>
      </p:ext>
    </p:extLst>
  </p:cmAuthor>
  <p:cmAuthor id="2" name="Christine Marsters" initials="CM" lastIdx="26" clrIdx="1">
    <p:extLst>
      <p:ext uri="{19B8F6BF-5375-455C-9EA6-DF929625EA0E}">
        <p15:presenceInfo xmlns:p15="http://schemas.microsoft.com/office/powerpoint/2012/main" userId="S::Christine.Marsters@health.govt.nz::d1f9d608-46ab-44b9-94f0-56b683d5b71e" providerId="AD"/>
      </p:ext>
    </p:extLst>
  </p:cmAuthor>
  <p:cmAuthor id="3" name="Glenda McLaughlin" initials="GM" lastIdx="2" clrIdx="2">
    <p:extLst>
      <p:ext uri="{19B8F6BF-5375-455C-9EA6-DF929625EA0E}">
        <p15:presenceInfo xmlns:p15="http://schemas.microsoft.com/office/powerpoint/2012/main" userId="S::Glenda.McLaughlin@health.govt.nz::5eecc9d2-424e-4949-8f79-185b31d511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587"/>
    <a:srgbClr val="00853F"/>
    <a:srgbClr val="FFF0C1"/>
    <a:srgbClr val="C6CFE4"/>
    <a:srgbClr val="384973"/>
    <a:srgbClr val="5C74B0"/>
    <a:srgbClr val="213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1EA35A-DA34-4998-8057-3D737CA6B910}" v="6" dt="2021-10-14T21:39:45.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58989" autoAdjust="0"/>
  </p:normalViewPr>
  <p:slideViewPr>
    <p:cSldViewPr snapToGrid="0">
      <p:cViewPr varScale="1">
        <p:scale>
          <a:sx n="68" d="100"/>
          <a:sy n="68" d="100"/>
        </p:scale>
        <p:origin x="2220" y="60"/>
      </p:cViewPr>
      <p:guideLst/>
    </p:cSldViewPr>
  </p:slideViewPr>
  <p:notesTextViewPr>
    <p:cViewPr>
      <p:scale>
        <a:sx n="1" d="1"/>
        <a:sy n="1" d="1"/>
      </p:scale>
      <p:origin x="0" y="0"/>
    </p:cViewPr>
  </p:notesTextViewPr>
  <p:sorterViewPr>
    <p:cViewPr>
      <p:scale>
        <a:sx n="100" d="100"/>
        <a:sy n="100" d="100"/>
      </p:scale>
      <p:origin x="0" y="-631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r>
            <a:rPr lang="en-NZ" sz="1400" dirty="0"/>
            <a:t>Assisted reproductive technology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400" dirty="0"/>
            <a:t>1.1 </a:t>
          </a:r>
        </a:p>
        <a:p>
          <a:pPr>
            <a:spcAft>
              <a:spcPts val="0"/>
            </a:spcAft>
          </a:pPr>
          <a:r>
            <a:rPr lang="en-NZ" sz="1600"/>
            <a:t>Pae ora</a:t>
          </a:r>
          <a:r>
            <a:rPr lang="en-NZ" sz="1400"/>
            <a:t> </a:t>
          </a:r>
          <a:r>
            <a:rPr lang="en-NZ" sz="1400" dirty="0"/>
            <a:t>Healthy futures</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1.2 </a:t>
          </a:r>
        </a:p>
        <a:p>
          <a:pPr>
            <a:spcAft>
              <a:spcPts val="0"/>
            </a:spcAft>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400" dirty="0"/>
            <a:t>1.3 </a:t>
          </a:r>
        </a:p>
        <a:p>
          <a:pPr>
            <a:spcAft>
              <a:spcPts val="0"/>
            </a:spcAft>
          </a:pPr>
          <a:r>
            <a:rPr lang="en-NZ" sz="1400" dirty="0"/>
            <a:t>My rights during service delivery </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400" dirty="0"/>
            <a:t>1.4 </a:t>
          </a:r>
        </a:p>
        <a:p>
          <a:pPr>
            <a:spcAft>
              <a:spcPts val="0"/>
            </a:spcAft>
          </a:pPr>
          <a:r>
            <a:rPr lang="en-NZ" sz="1400" dirty="0"/>
            <a:t>I am treated with respect</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pPr>
            <a:spcAft>
              <a:spcPts val="0"/>
            </a:spcAft>
          </a:pPr>
          <a:r>
            <a:rPr lang="en-NZ" sz="1400" dirty="0"/>
            <a:t>1.5 </a:t>
          </a:r>
        </a:p>
        <a:p>
          <a:pPr>
            <a:spcAft>
              <a:spcPts val="0"/>
            </a:spcAft>
          </a:pPr>
          <a:r>
            <a:rPr lang="en-NZ" sz="1400" dirty="0"/>
            <a:t>I am protected from abuse</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BDE0D851-4E10-4207-92D2-964C8E6C8E1D}">
      <dgm:prSet custT="1"/>
      <dgm:spPr>
        <a:solidFill>
          <a:srgbClr val="00853F"/>
        </a:solidFill>
      </dgm:spPr>
      <dgm:t>
        <a:bodyPr/>
        <a:lstStyle/>
        <a:p>
          <a:pPr>
            <a:spcAft>
              <a:spcPts val="0"/>
            </a:spcAft>
          </a:pPr>
          <a:r>
            <a:rPr lang="en-NZ" sz="1200" dirty="0"/>
            <a:t>1.6 </a:t>
          </a:r>
        </a:p>
        <a:p>
          <a:pPr>
            <a:spcAft>
              <a:spcPts val="0"/>
            </a:spcAft>
          </a:pPr>
          <a:r>
            <a:rPr lang="en-NZ" sz="1200" dirty="0"/>
            <a:t>Effective communication occurs</a:t>
          </a:r>
        </a:p>
      </dgm:t>
    </dgm:pt>
    <dgm:pt modelId="{12AE010A-05FC-48D8-95ED-20C89E1345E3}" type="parTrans" cxnId="{D6961E60-A03C-4A87-BBA3-150233FC2CA7}">
      <dgm:prSet custT="1"/>
      <dgm:spPr>
        <a:solidFill>
          <a:schemeClr val="tx1">
            <a:lumMod val="65000"/>
            <a:lumOff val="35000"/>
          </a:schemeClr>
        </a:solidFill>
      </dgm:spPr>
      <dgm:t>
        <a:bodyPr/>
        <a:lstStyle/>
        <a:p>
          <a:endParaRPr lang="en-NZ" sz="600"/>
        </a:p>
      </dgm:t>
    </dgm:pt>
    <dgm:pt modelId="{649E9122-049C-4550-B776-9654DD801091}" type="sibTrans" cxnId="{D6961E60-A03C-4A87-BBA3-150233FC2CA7}">
      <dgm:prSet/>
      <dgm:spPr/>
      <dgm:t>
        <a:bodyPr/>
        <a:lstStyle/>
        <a:p>
          <a:endParaRPr lang="en-NZ" sz="1600"/>
        </a:p>
      </dgm:t>
    </dgm:pt>
    <dgm:pt modelId="{41493FEF-C4D9-493A-8064-257106FF4C5F}">
      <dgm:prSet custT="1"/>
      <dgm:spPr>
        <a:solidFill>
          <a:srgbClr val="00853F"/>
        </a:solidFill>
      </dgm:spPr>
      <dgm:t>
        <a:bodyPr/>
        <a:lstStyle/>
        <a:p>
          <a:pPr>
            <a:spcAft>
              <a:spcPts val="0"/>
            </a:spcAft>
          </a:pPr>
          <a:r>
            <a:rPr lang="en-NZ" sz="1200" dirty="0"/>
            <a:t>1.7 </a:t>
          </a:r>
        </a:p>
        <a:p>
          <a:pPr>
            <a:spcAft>
              <a:spcPts val="0"/>
            </a:spcAft>
          </a:pPr>
          <a:r>
            <a:rPr lang="en-NZ" sz="1200" dirty="0"/>
            <a:t>I am informed to make choices</a:t>
          </a:r>
        </a:p>
      </dgm:t>
    </dgm:pt>
    <dgm:pt modelId="{5BAD4DFF-6785-4285-9A14-9675634F809A}" type="parTrans" cxnId="{CC48FE04-F46B-4108-89AB-5587CB73100C}">
      <dgm:prSet custT="1"/>
      <dgm:spPr>
        <a:solidFill>
          <a:schemeClr val="tx1">
            <a:lumMod val="65000"/>
            <a:lumOff val="35000"/>
          </a:schemeClr>
        </a:solidFill>
      </dgm:spPr>
      <dgm:t>
        <a:bodyPr/>
        <a:lstStyle/>
        <a:p>
          <a:endParaRPr lang="en-NZ" sz="600"/>
        </a:p>
      </dgm:t>
    </dgm:pt>
    <dgm:pt modelId="{89166EFE-0422-45D8-B578-132DF6D77186}" type="sibTrans" cxnId="{CC48FE04-F46B-4108-89AB-5587CB73100C}">
      <dgm:prSet/>
      <dgm:spPr/>
      <dgm:t>
        <a:bodyPr/>
        <a:lstStyle/>
        <a:p>
          <a:endParaRPr lang="en-NZ" sz="1600"/>
        </a:p>
      </dgm:t>
    </dgm:pt>
    <dgm:pt modelId="{80030E35-0195-4F60-AA0D-5EB8AE39128A}">
      <dgm:prSet custT="1"/>
      <dgm:spPr>
        <a:solidFill>
          <a:srgbClr val="00853F"/>
        </a:solidFill>
      </dgm:spPr>
      <dgm:t>
        <a:bodyPr/>
        <a:lstStyle/>
        <a:p>
          <a:pPr>
            <a:spcAft>
              <a:spcPts val="0"/>
            </a:spcAft>
          </a:pPr>
          <a:r>
            <a:rPr lang="en-NZ" sz="1400" dirty="0"/>
            <a:t>1.8</a:t>
          </a:r>
        </a:p>
        <a:p>
          <a:pPr>
            <a:spcAft>
              <a:spcPts val="0"/>
            </a:spcAft>
          </a:pPr>
          <a:r>
            <a:rPr lang="en-NZ" sz="1400" dirty="0"/>
            <a:t> I </a:t>
          </a:r>
          <a:r>
            <a:rPr lang="en-NZ" sz="1600" dirty="0"/>
            <a:t>have</a:t>
          </a:r>
          <a:r>
            <a:rPr lang="en-NZ" sz="1400" dirty="0"/>
            <a:t> the right to complain</a:t>
          </a:r>
        </a:p>
      </dgm:t>
    </dgm:pt>
    <dgm:pt modelId="{12D07A71-36A9-4D03-82BA-2955B04D7A6E}" type="parTrans" cxnId="{C57C23C3-7094-419C-A2F8-82BB44CF3FC3}">
      <dgm:prSet custT="1"/>
      <dgm:spPr>
        <a:solidFill>
          <a:schemeClr val="tx1">
            <a:lumMod val="65000"/>
            <a:lumOff val="35000"/>
          </a:schemeClr>
        </a:solidFill>
      </dgm:spPr>
      <dgm:t>
        <a:bodyPr/>
        <a:lstStyle/>
        <a:p>
          <a:endParaRPr lang="en-NZ" sz="600"/>
        </a:p>
      </dgm:t>
    </dgm:pt>
    <dgm:pt modelId="{5326C6B5-6698-4774-AA4F-247F6B96A2BF}" type="sibTrans" cxnId="{C57C23C3-7094-419C-A2F8-82BB44CF3FC3}">
      <dgm:prSet/>
      <dgm:spPr/>
      <dgm:t>
        <a:bodyPr/>
        <a:lstStyle/>
        <a:p>
          <a:endParaRPr lang="en-NZ" sz="1600"/>
        </a:p>
      </dgm:t>
    </dgm:pt>
    <dgm:pt modelId="{09F00F35-EFB9-47A3-A614-4E1909B5F018}">
      <dgm:prSet custT="1"/>
      <dgm:spPr>
        <a:solidFill>
          <a:srgbClr val="00853F"/>
        </a:solidFill>
      </dgm:spPr>
      <dgm:t>
        <a:bodyPr/>
        <a:lstStyle/>
        <a:p>
          <a:r>
            <a:rPr lang="en-NZ" sz="1050" dirty="0">
              <a:solidFill>
                <a:schemeClr val="bg1"/>
              </a:solidFill>
            </a:rPr>
            <a:t>1.9</a:t>
          </a:r>
          <a:r>
            <a:rPr lang="en-NZ" sz="900" dirty="0">
              <a:solidFill>
                <a:schemeClr val="bg1"/>
              </a:solidFill>
            </a:rPr>
            <a:t> Health and wellbeing of children born as a result of, and people accessing, reproductive technology services</a:t>
          </a:r>
        </a:p>
      </dgm:t>
    </dgm:pt>
    <dgm:pt modelId="{F6CB0195-AEDB-4444-9810-1B3626329DCE}" type="parTrans" cxnId="{73B3F79D-B523-4216-83C7-D0FA74D04B2B}">
      <dgm:prSet custT="1"/>
      <dgm:spPr>
        <a:solidFill>
          <a:schemeClr val="tx1">
            <a:lumMod val="65000"/>
            <a:lumOff val="35000"/>
          </a:schemeClr>
        </a:solidFill>
      </dgm:spPr>
      <dgm:t>
        <a:bodyPr/>
        <a:lstStyle/>
        <a:p>
          <a:endParaRPr lang="en-NZ" sz="600"/>
        </a:p>
      </dgm:t>
    </dgm:pt>
    <dgm:pt modelId="{7B59910B-5546-4C2F-9C76-1661E8475F76}" type="sibTrans" cxnId="{73B3F79D-B523-4216-83C7-D0FA74D04B2B}">
      <dgm:prSet/>
      <dgm:spPr/>
      <dgm:t>
        <a:bodyPr/>
        <a:lstStyle/>
        <a:p>
          <a:endParaRPr lang="en-NZ" sz="1600"/>
        </a:p>
      </dgm:t>
    </dgm:pt>
    <dgm:pt modelId="{DC9A31B6-5329-4141-B32D-ACA55604B1FD}">
      <dgm:prSet custT="1"/>
      <dgm:spPr>
        <a:solidFill>
          <a:srgbClr val="00853F"/>
        </a:solidFill>
      </dgm:spPr>
      <dgm:t>
        <a:bodyPr/>
        <a:lstStyle/>
        <a:p>
          <a:r>
            <a:rPr lang="en-NZ" sz="1200" dirty="0">
              <a:solidFill>
                <a:schemeClr val="bg1"/>
              </a:solidFill>
            </a:rPr>
            <a:t>1.10 Requirement of donation and surrogacy </a:t>
          </a:r>
        </a:p>
      </dgm:t>
    </dgm:pt>
    <dgm:pt modelId="{D9CECB53-1E77-4A25-8AE4-78A539B36205}" type="parTrans" cxnId="{C5A7C3E9-2749-41C4-9175-8AA129AA7BCB}">
      <dgm:prSet custT="1"/>
      <dgm:spPr>
        <a:solidFill>
          <a:schemeClr val="tx1">
            <a:lumMod val="65000"/>
            <a:lumOff val="35000"/>
          </a:schemeClr>
        </a:solidFill>
      </dgm:spPr>
      <dgm:t>
        <a:bodyPr/>
        <a:lstStyle/>
        <a:p>
          <a:endParaRPr lang="en-NZ" sz="600"/>
        </a:p>
      </dgm:t>
    </dgm:pt>
    <dgm:pt modelId="{22C68489-F472-452A-AED6-A08B382E67C8}" type="sibTrans" cxnId="{C5A7C3E9-2749-41C4-9175-8AA129AA7BCB}">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48956" custScaleY="147592" custLinFactNeighborX="-938" custLinFactNeighborY="-917"/>
      <dgm:spPr/>
    </dgm:pt>
    <dgm:pt modelId="{98845B3C-C158-43EA-8987-E8C3236DAE2C}" type="pres">
      <dgm:prSet presAssocID="{3AC2273D-2192-4F6A-A41E-6F92D323D7DC}" presName="parTrans" presStyleLbl="sibTrans2D1" presStyleIdx="0" presStyleCnt="10"/>
      <dgm:spPr/>
    </dgm:pt>
    <dgm:pt modelId="{B47D3050-A211-45D4-BD44-77DD36773A9A}" type="pres">
      <dgm:prSet presAssocID="{3AC2273D-2192-4F6A-A41E-6F92D323D7DC}" presName="connectorText" presStyleLbl="sibTrans2D1" presStyleIdx="0" presStyleCnt="10"/>
      <dgm:spPr/>
    </dgm:pt>
    <dgm:pt modelId="{3AAB2817-A041-45BB-9CC8-9AF52AC6E859}" type="pres">
      <dgm:prSet presAssocID="{529504B3-C2D5-4F6B-BC17-A87BDAB270B7}" presName="node" presStyleLbl="node1" presStyleIdx="0" presStyleCnt="10" custScaleX="114035" custScaleY="119685"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10"/>
      <dgm:spPr/>
    </dgm:pt>
    <dgm:pt modelId="{6D173CD2-4A25-4C2C-8093-FC043155A1FF}" type="pres">
      <dgm:prSet presAssocID="{9432CDF0-AD67-44A0-83DF-188463B38E93}" presName="connectorText" presStyleLbl="sibTrans2D1" presStyleIdx="1" presStyleCnt="10"/>
      <dgm:spPr/>
    </dgm:pt>
    <dgm:pt modelId="{460AD6C1-1116-48A2-A4BC-39DE925257AE}" type="pres">
      <dgm:prSet presAssocID="{78F754AF-3A60-4B5D-9789-B2BDE810AC28}" presName="node" presStyleLbl="node1" presStyleIdx="1" presStyleCnt="10" custScaleX="134940" custScaleY="130856">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10"/>
      <dgm:spPr/>
    </dgm:pt>
    <dgm:pt modelId="{BBBF8262-84D2-4A6E-BB70-C41BBB73D535}" type="pres">
      <dgm:prSet presAssocID="{042BB47E-034A-4853-BA75-26E6A018F147}" presName="connectorText" presStyleLbl="sibTrans2D1" presStyleIdx="2" presStyleCnt="10"/>
      <dgm:spPr/>
    </dgm:pt>
    <dgm:pt modelId="{484E8DC5-4349-4168-8B0F-A8A8DF3122C2}" type="pres">
      <dgm:prSet presAssocID="{C8976FDD-18BF-4FEC-AD9C-807C5C872DBE}" presName="node" presStyleLbl="node1" presStyleIdx="2" presStyleCnt="10" custScaleX="116079" custScaleY="117240" custRadScaleRad="100104" custRadScaleInc="12295">
        <dgm:presLayoutVars>
          <dgm:bulletEnabled val="1"/>
        </dgm:presLayoutVars>
      </dgm:prSet>
      <dgm:spPr/>
    </dgm:pt>
    <dgm:pt modelId="{427DC9FC-0BE6-485A-BBB2-86F1AFB66A1C}" type="pres">
      <dgm:prSet presAssocID="{3F06E993-4272-4043-832D-D687BB81E269}" presName="parTrans" presStyleLbl="sibTrans2D1" presStyleIdx="3" presStyleCnt="10"/>
      <dgm:spPr/>
    </dgm:pt>
    <dgm:pt modelId="{04DA555A-0574-4D52-B6EA-F2D52A5E5244}" type="pres">
      <dgm:prSet presAssocID="{3F06E993-4272-4043-832D-D687BB81E269}" presName="connectorText" presStyleLbl="sibTrans2D1" presStyleIdx="3" presStyleCnt="10"/>
      <dgm:spPr/>
    </dgm:pt>
    <dgm:pt modelId="{D160EF03-C4AF-4179-B2B8-A6E20760E0FC}" type="pres">
      <dgm:prSet presAssocID="{055BB682-3447-42D0-A577-25BC814893F9}" presName="node" presStyleLbl="node1" presStyleIdx="3" presStyleCnt="10" custScaleX="118269" custScaleY="111782">
        <dgm:presLayoutVars>
          <dgm:bulletEnabled val="1"/>
        </dgm:presLayoutVars>
      </dgm:prSet>
      <dgm:spPr/>
    </dgm:pt>
    <dgm:pt modelId="{84B49B5E-2C46-4DE7-A9A2-3C05BF9A3722}" type="pres">
      <dgm:prSet presAssocID="{689C2BD9-59EE-4513-BC18-F2F4AFEB6EDA}" presName="parTrans" presStyleLbl="sibTrans2D1" presStyleIdx="4" presStyleCnt="10"/>
      <dgm:spPr/>
    </dgm:pt>
    <dgm:pt modelId="{19FCDEAA-0089-4423-8E94-BD35D93E0295}" type="pres">
      <dgm:prSet presAssocID="{689C2BD9-59EE-4513-BC18-F2F4AFEB6EDA}" presName="connectorText" presStyleLbl="sibTrans2D1" presStyleIdx="4" presStyleCnt="10"/>
      <dgm:spPr/>
    </dgm:pt>
    <dgm:pt modelId="{195C0288-F911-4F9E-9FB6-3A9BF9432E20}" type="pres">
      <dgm:prSet presAssocID="{14B02A0B-758A-4F53-87CC-A159CA5DE37E}" presName="node" presStyleLbl="node1" presStyleIdx="4" presStyleCnt="10" custScaleX="132365" custScaleY="122154" custRadScaleRad="100274" custRadScaleInc="-13982">
        <dgm:presLayoutVars>
          <dgm:bulletEnabled val="1"/>
        </dgm:presLayoutVars>
      </dgm:prSet>
      <dgm:spPr/>
    </dgm:pt>
    <dgm:pt modelId="{60DA67B6-47C8-4BD0-A1BA-094261AA1CD2}" type="pres">
      <dgm:prSet presAssocID="{12AE010A-05FC-48D8-95ED-20C89E1345E3}" presName="parTrans" presStyleLbl="sibTrans2D1" presStyleIdx="5" presStyleCnt="10"/>
      <dgm:spPr/>
    </dgm:pt>
    <dgm:pt modelId="{29913BCC-04E5-4EBC-9BD4-A2616132E823}" type="pres">
      <dgm:prSet presAssocID="{12AE010A-05FC-48D8-95ED-20C89E1345E3}" presName="connectorText" presStyleLbl="sibTrans2D1" presStyleIdx="5" presStyleCnt="10"/>
      <dgm:spPr/>
    </dgm:pt>
    <dgm:pt modelId="{E005F617-36B2-4C72-A148-CDF78A2E4FC1}" type="pres">
      <dgm:prSet presAssocID="{BDE0D851-4E10-4207-92D2-964C8E6C8E1D}" presName="node" presStyleLbl="node1" presStyleIdx="5" presStyleCnt="10" custScaleX="140554" custScaleY="139414" custRadScaleRad="87798" custRadScaleInc="6800">
        <dgm:presLayoutVars>
          <dgm:bulletEnabled val="1"/>
        </dgm:presLayoutVars>
      </dgm:prSet>
      <dgm:spPr/>
    </dgm:pt>
    <dgm:pt modelId="{0BC6C381-EF7A-48A7-8DE4-7749C0246D4E}" type="pres">
      <dgm:prSet presAssocID="{5BAD4DFF-6785-4285-9A14-9675634F809A}" presName="parTrans" presStyleLbl="sibTrans2D1" presStyleIdx="6" presStyleCnt="10"/>
      <dgm:spPr/>
    </dgm:pt>
    <dgm:pt modelId="{3CB8E049-1559-412D-868F-31545B79CA57}" type="pres">
      <dgm:prSet presAssocID="{5BAD4DFF-6785-4285-9A14-9675634F809A}" presName="connectorText" presStyleLbl="sibTrans2D1" presStyleIdx="6" presStyleCnt="10"/>
      <dgm:spPr/>
    </dgm:pt>
    <dgm:pt modelId="{6243417F-9D1C-4551-B241-C2EE94EAA473}" type="pres">
      <dgm:prSet presAssocID="{41493FEF-C4D9-493A-8064-257106FF4C5F}" presName="node" presStyleLbl="node1" presStyleIdx="6" presStyleCnt="10" custScaleX="114502" custScaleY="116693" custRadScaleRad="99416" custRadScaleInc="13670">
        <dgm:presLayoutVars>
          <dgm:bulletEnabled val="1"/>
        </dgm:presLayoutVars>
      </dgm:prSet>
      <dgm:spPr/>
    </dgm:pt>
    <dgm:pt modelId="{B31EC2B3-DA24-46AB-9471-9737B8B1E872}" type="pres">
      <dgm:prSet presAssocID="{12D07A71-36A9-4D03-82BA-2955B04D7A6E}" presName="parTrans" presStyleLbl="sibTrans2D1" presStyleIdx="7" presStyleCnt="10"/>
      <dgm:spPr/>
    </dgm:pt>
    <dgm:pt modelId="{1AC16E88-4239-49B4-9C05-24BF91392EAE}" type="pres">
      <dgm:prSet presAssocID="{12D07A71-36A9-4D03-82BA-2955B04D7A6E}" presName="connectorText" presStyleLbl="sibTrans2D1" presStyleIdx="7" presStyleCnt="10"/>
      <dgm:spPr/>
    </dgm:pt>
    <dgm:pt modelId="{4090B5D7-2842-417A-8A17-C9729D16659A}" type="pres">
      <dgm:prSet presAssocID="{80030E35-0195-4F60-AA0D-5EB8AE39128A}" presName="node" presStyleLbl="node1" presStyleIdx="7" presStyleCnt="10" custScaleX="125571" custScaleY="126715" custRadScaleRad="100191" custRadScaleInc="-1847">
        <dgm:presLayoutVars>
          <dgm:bulletEnabled val="1"/>
        </dgm:presLayoutVars>
      </dgm:prSet>
      <dgm:spPr/>
    </dgm:pt>
    <dgm:pt modelId="{B3CC5867-4C71-4973-BF5B-C285D03695B2}" type="pres">
      <dgm:prSet presAssocID="{F6CB0195-AEDB-4444-9810-1B3626329DCE}" presName="parTrans" presStyleLbl="sibTrans2D1" presStyleIdx="8" presStyleCnt="10"/>
      <dgm:spPr/>
    </dgm:pt>
    <dgm:pt modelId="{8A680686-E381-4ED3-B79E-7A262A2E6FBA}" type="pres">
      <dgm:prSet presAssocID="{F6CB0195-AEDB-4444-9810-1B3626329DCE}" presName="connectorText" presStyleLbl="sibTrans2D1" presStyleIdx="8" presStyleCnt="10"/>
      <dgm:spPr/>
    </dgm:pt>
    <dgm:pt modelId="{44A6FEB0-BFF8-47C9-A8B2-85716FA625F7}" type="pres">
      <dgm:prSet presAssocID="{09F00F35-EFB9-47A3-A614-4E1909B5F018}" presName="node" presStyleLbl="node1" presStyleIdx="8" presStyleCnt="10" custScaleX="134071" custScaleY="130383">
        <dgm:presLayoutVars>
          <dgm:bulletEnabled val="1"/>
        </dgm:presLayoutVars>
      </dgm:prSet>
      <dgm:spPr/>
    </dgm:pt>
    <dgm:pt modelId="{EC33913F-DC5F-4296-98E5-21F7121A0369}" type="pres">
      <dgm:prSet presAssocID="{D9CECB53-1E77-4A25-8AE4-78A539B36205}" presName="parTrans" presStyleLbl="sibTrans2D1" presStyleIdx="9" presStyleCnt="10"/>
      <dgm:spPr/>
    </dgm:pt>
    <dgm:pt modelId="{ACFB0778-EC44-45CA-884B-5A455E4A731A}" type="pres">
      <dgm:prSet presAssocID="{D9CECB53-1E77-4A25-8AE4-78A539B36205}" presName="connectorText" presStyleLbl="sibTrans2D1" presStyleIdx="9" presStyleCnt="10"/>
      <dgm:spPr/>
    </dgm:pt>
    <dgm:pt modelId="{F44168D1-9941-49DA-8FAD-5628B69C437D}" type="pres">
      <dgm:prSet presAssocID="{DC9A31B6-5329-4141-B32D-ACA55604B1FD}" presName="node" presStyleLbl="node1" presStyleIdx="9" presStyleCnt="10" custScaleX="124139" custScaleY="125707">
        <dgm:presLayoutVars>
          <dgm:bulletEnabled val="1"/>
        </dgm:presLayoutVars>
      </dgm:prSet>
      <dgm:spPr/>
    </dgm:pt>
  </dgm:ptLst>
  <dgm:cxnLst>
    <dgm:cxn modelId="{CC48FE04-F46B-4108-89AB-5587CB73100C}" srcId="{FFA24D07-2000-410A-B6DC-E61CA4F239E2}" destId="{41493FEF-C4D9-493A-8064-257106FF4C5F}" srcOrd="6" destOrd="0" parTransId="{5BAD4DFF-6785-4285-9A14-9675634F809A}" sibTransId="{89166EFE-0422-45D8-B578-132DF6D77186}"/>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47EFBC15-FC88-40E9-965E-943615F16AA0}" type="presOf" srcId="{F6CB0195-AEDB-4444-9810-1B3626329DCE}" destId="{8A680686-E381-4ED3-B79E-7A262A2E6FBA}"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904B3019-3497-407E-99C5-79BF8CF99908}" type="presOf" srcId="{F6CB0195-AEDB-4444-9810-1B3626329DCE}" destId="{B3CC5867-4C71-4973-BF5B-C285D03695B2}" srcOrd="0" destOrd="0" presId="urn:microsoft.com/office/officeart/2005/8/layout/radial5"/>
    <dgm:cxn modelId="{1C5DAC22-DFF7-4314-ABD7-7D7AF1C66594}" type="presOf" srcId="{BDE0D851-4E10-4207-92D2-964C8E6C8E1D}" destId="{E005F617-36B2-4C72-A148-CDF78A2E4FC1}" srcOrd="0" destOrd="0" presId="urn:microsoft.com/office/officeart/2005/8/layout/radial5"/>
    <dgm:cxn modelId="{2904A625-4DE8-4893-AEAD-DE2387CE39C4}" type="presOf" srcId="{DC9A31B6-5329-4141-B32D-ACA55604B1FD}" destId="{F44168D1-9941-49DA-8FAD-5628B69C437D}"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123A39-FD6A-4C4A-A65F-7F1B5990A6B6}" type="presOf" srcId="{12D07A71-36A9-4D03-82BA-2955B04D7A6E}" destId="{B31EC2B3-DA24-46AB-9471-9737B8B1E872}" srcOrd="0" destOrd="0" presId="urn:microsoft.com/office/officeart/2005/8/layout/radial5"/>
    <dgm:cxn modelId="{0503A639-F943-442E-8724-A87512E0F693}" type="presOf" srcId="{12AE010A-05FC-48D8-95ED-20C89E1345E3}" destId="{60DA67B6-47C8-4BD0-A1BA-094261AA1CD2}"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D6961E60-A03C-4A87-BBA3-150233FC2CA7}" srcId="{FFA24D07-2000-410A-B6DC-E61CA4F239E2}" destId="{BDE0D851-4E10-4207-92D2-964C8E6C8E1D}" srcOrd="5" destOrd="0" parTransId="{12AE010A-05FC-48D8-95ED-20C89E1345E3}" sibTransId="{649E9122-049C-4550-B776-9654DD801091}"/>
    <dgm:cxn modelId="{13CC8844-FD99-46B1-9046-66D7C59EAEA6}" srcId="{FFA24D07-2000-410A-B6DC-E61CA4F239E2}" destId="{14B02A0B-758A-4F53-87CC-A159CA5DE37E}" srcOrd="4" destOrd="0" parTransId="{689C2BD9-59EE-4513-BC18-F2F4AFEB6EDA}" sibTransId="{DBE9A9F0-1C36-4053-8982-BDF6501E9848}"/>
    <dgm:cxn modelId="{77C2CE6C-8951-47DC-A0AB-133066FCF54E}" type="presOf" srcId="{09F00F35-EFB9-47A3-A614-4E1909B5F018}" destId="{44A6FEB0-BFF8-47C9-A8B2-85716FA625F7}" srcOrd="0" destOrd="0" presId="urn:microsoft.com/office/officeart/2005/8/layout/radial5"/>
    <dgm:cxn modelId="{E7421950-E76C-40B3-9915-2EEB7A6BAFBE}" type="presOf" srcId="{5BAD4DFF-6785-4285-9A14-9675634F809A}" destId="{3CB8E049-1559-412D-868F-31545B79CA57}" srcOrd="1"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D0DA1191-851C-4918-8D70-FADE2E30437A}" type="presOf" srcId="{D9CECB53-1E77-4A25-8AE4-78A539B36205}" destId="{EC33913F-DC5F-4296-98E5-21F7121A0369}" srcOrd="0" destOrd="0" presId="urn:microsoft.com/office/officeart/2005/8/layout/radial5"/>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73B3F79D-B523-4216-83C7-D0FA74D04B2B}" srcId="{FFA24D07-2000-410A-B6DC-E61CA4F239E2}" destId="{09F00F35-EFB9-47A3-A614-4E1909B5F018}" srcOrd="8" destOrd="0" parTransId="{F6CB0195-AEDB-4444-9810-1B3626329DCE}" sibTransId="{7B59910B-5546-4C2F-9C76-1661E8475F76}"/>
    <dgm:cxn modelId="{46A949AA-41BA-4DE0-B10E-0A3058BF1706}" type="presOf" srcId="{41493FEF-C4D9-493A-8064-257106FF4C5F}" destId="{6243417F-9D1C-4551-B241-C2EE94EAA473}" srcOrd="0" destOrd="0" presId="urn:microsoft.com/office/officeart/2005/8/layout/radial5"/>
    <dgm:cxn modelId="{7F2F02C2-A9ED-4BF2-A39A-148E336F0546}" type="presOf" srcId="{D9CECB53-1E77-4A25-8AE4-78A539B36205}" destId="{ACFB0778-EC44-45CA-884B-5A455E4A731A}" srcOrd="1" destOrd="0" presId="urn:microsoft.com/office/officeart/2005/8/layout/radial5"/>
    <dgm:cxn modelId="{C57C23C3-7094-419C-A2F8-82BB44CF3FC3}" srcId="{FFA24D07-2000-410A-B6DC-E61CA4F239E2}" destId="{80030E35-0195-4F60-AA0D-5EB8AE39128A}" srcOrd="7" destOrd="0" parTransId="{12D07A71-36A9-4D03-82BA-2955B04D7A6E}" sibTransId="{5326C6B5-6698-4774-AA4F-247F6B96A2BF}"/>
    <dgm:cxn modelId="{354791CC-9B8C-4E92-A8BE-1238D3332D90}" type="presOf" srcId="{5BAD4DFF-6785-4285-9A14-9675634F809A}" destId="{0BC6C381-EF7A-48A7-8DE4-7749C0246D4E}"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364B7D0-68E4-4643-BD99-0A012889ABE5}" type="presOf" srcId="{12D07A71-36A9-4D03-82BA-2955B04D7A6E}" destId="{1AC16E88-4239-49B4-9C05-24BF91392EAE}" srcOrd="1"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4E6918DF-B8F3-41E2-A880-33CDEFF50A82}" type="presOf" srcId="{80030E35-0195-4F60-AA0D-5EB8AE39128A}" destId="{4090B5D7-2842-417A-8A17-C9729D16659A}"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C5A7C3E9-2749-41C4-9175-8AA129AA7BCB}" srcId="{FFA24D07-2000-410A-B6DC-E61CA4F239E2}" destId="{DC9A31B6-5329-4141-B32D-ACA55604B1FD}" srcOrd="9" destOrd="0" parTransId="{D9CECB53-1E77-4A25-8AE4-78A539B36205}" sibTransId="{22C68489-F472-452A-AED6-A08B382E67C8}"/>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0346EAF1-2348-47EF-BCE1-8EADF673D224}" type="presOf" srcId="{12AE010A-05FC-48D8-95ED-20C89E1345E3}" destId="{29913BCC-04E5-4EBC-9BD4-A2616132E823}"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1CB809BD-77FD-46F8-85D7-0B54D09FDBEA}" type="presParOf" srcId="{A65525F2-C2D3-46A8-9043-DF91B6DA1B4E}" destId="{60DA67B6-47C8-4BD0-A1BA-094261AA1CD2}" srcOrd="11" destOrd="0" presId="urn:microsoft.com/office/officeart/2005/8/layout/radial5"/>
    <dgm:cxn modelId="{A1636E05-FF68-4476-82FB-240AF63E47DA}" type="presParOf" srcId="{60DA67B6-47C8-4BD0-A1BA-094261AA1CD2}" destId="{29913BCC-04E5-4EBC-9BD4-A2616132E823}" srcOrd="0" destOrd="0" presId="urn:microsoft.com/office/officeart/2005/8/layout/radial5"/>
    <dgm:cxn modelId="{EF00251B-2C8B-4749-91D5-4F6B08A2E876}" type="presParOf" srcId="{A65525F2-C2D3-46A8-9043-DF91B6DA1B4E}" destId="{E005F617-36B2-4C72-A148-CDF78A2E4FC1}" srcOrd="12" destOrd="0" presId="urn:microsoft.com/office/officeart/2005/8/layout/radial5"/>
    <dgm:cxn modelId="{FBE5E57A-FE0A-498E-9F0F-2B33981C1E49}" type="presParOf" srcId="{A65525F2-C2D3-46A8-9043-DF91B6DA1B4E}" destId="{0BC6C381-EF7A-48A7-8DE4-7749C0246D4E}" srcOrd="13" destOrd="0" presId="urn:microsoft.com/office/officeart/2005/8/layout/radial5"/>
    <dgm:cxn modelId="{30A67803-304B-4909-B6F3-9AE8D9902E77}" type="presParOf" srcId="{0BC6C381-EF7A-48A7-8DE4-7749C0246D4E}" destId="{3CB8E049-1559-412D-868F-31545B79CA57}" srcOrd="0" destOrd="0" presId="urn:microsoft.com/office/officeart/2005/8/layout/radial5"/>
    <dgm:cxn modelId="{14FF3066-4EC6-429F-AF00-6405F0007B35}" type="presParOf" srcId="{A65525F2-C2D3-46A8-9043-DF91B6DA1B4E}" destId="{6243417F-9D1C-4551-B241-C2EE94EAA473}" srcOrd="14" destOrd="0" presId="urn:microsoft.com/office/officeart/2005/8/layout/radial5"/>
    <dgm:cxn modelId="{98E0DD74-C637-4385-BE4F-670844C54A57}" type="presParOf" srcId="{A65525F2-C2D3-46A8-9043-DF91B6DA1B4E}" destId="{B31EC2B3-DA24-46AB-9471-9737B8B1E872}" srcOrd="15" destOrd="0" presId="urn:microsoft.com/office/officeart/2005/8/layout/radial5"/>
    <dgm:cxn modelId="{EAA88E52-A9B6-4E87-B4FF-1CA649CC1C47}" type="presParOf" srcId="{B31EC2B3-DA24-46AB-9471-9737B8B1E872}" destId="{1AC16E88-4239-49B4-9C05-24BF91392EAE}" srcOrd="0" destOrd="0" presId="urn:microsoft.com/office/officeart/2005/8/layout/radial5"/>
    <dgm:cxn modelId="{7F04BB87-5E85-43ED-9EC8-2B058A05968D}" type="presParOf" srcId="{A65525F2-C2D3-46A8-9043-DF91B6DA1B4E}" destId="{4090B5D7-2842-417A-8A17-C9729D16659A}" srcOrd="16" destOrd="0" presId="urn:microsoft.com/office/officeart/2005/8/layout/radial5"/>
    <dgm:cxn modelId="{3F4FA8DD-DFD9-44D3-9460-CD35131A2D19}" type="presParOf" srcId="{A65525F2-C2D3-46A8-9043-DF91B6DA1B4E}" destId="{B3CC5867-4C71-4973-BF5B-C285D03695B2}" srcOrd="17" destOrd="0" presId="urn:microsoft.com/office/officeart/2005/8/layout/radial5"/>
    <dgm:cxn modelId="{9DCD8BB7-C2C6-4C40-A264-16AA31EF5847}" type="presParOf" srcId="{B3CC5867-4C71-4973-BF5B-C285D03695B2}" destId="{8A680686-E381-4ED3-B79E-7A262A2E6FBA}" srcOrd="0" destOrd="0" presId="urn:microsoft.com/office/officeart/2005/8/layout/radial5"/>
    <dgm:cxn modelId="{9EF5A458-1A73-4801-A178-833E0A6AB926}" type="presParOf" srcId="{A65525F2-C2D3-46A8-9043-DF91B6DA1B4E}" destId="{44A6FEB0-BFF8-47C9-A8B2-85716FA625F7}" srcOrd="18" destOrd="0" presId="urn:microsoft.com/office/officeart/2005/8/layout/radial5"/>
    <dgm:cxn modelId="{5AB92361-1C68-467D-AF6D-57868274283C}" type="presParOf" srcId="{A65525F2-C2D3-46A8-9043-DF91B6DA1B4E}" destId="{EC33913F-DC5F-4296-98E5-21F7121A0369}" srcOrd="19" destOrd="0" presId="urn:microsoft.com/office/officeart/2005/8/layout/radial5"/>
    <dgm:cxn modelId="{2A11A230-1129-46B2-9475-77D9B799F97D}" type="presParOf" srcId="{EC33913F-DC5F-4296-98E5-21F7121A0369}" destId="{ACFB0778-EC44-45CA-884B-5A455E4A731A}" srcOrd="0" destOrd="0" presId="urn:microsoft.com/office/officeart/2005/8/layout/radial5"/>
    <dgm:cxn modelId="{1395EB3A-C499-4D92-A59D-419592E0650C}" type="presParOf" srcId="{A65525F2-C2D3-46A8-9043-DF91B6DA1B4E}" destId="{F44168D1-9941-49DA-8FAD-5628B69C437D}" srcOrd="2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529504B3-C2D5-4F6B-BC17-A87BDAB270B7}">
      <dgm:prSet phldrT="[Text]" custT="1"/>
      <dgm:spPr>
        <a:solidFill>
          <a:srgbClr val="00853F"/>
        </a:solidFill>
      </dgm:spPr>
      <dgm:t>
        <a:bodyPr/>
        <a:lstStyle/>
        <a:p>
          <a:r>
            <a:rPr lang="en-NZ" sz="1600" dirty="0"/>
            <a:t>2.1 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2.2</a:t>
          </a:r>
        </a:p>
        <a:p>
          <a:pPr>
            <a:spcAft>
              <a:spcPts val="0"/>
            </a:spcAft>
          </a:pPr>
          <a:r>
            <a:rPr lang="en-NZ" sz="1600" kern="1200" dirty="0"/>
            <a:t> Quality and risk</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accent6"/>
        </a:solidFill>
      </dgm:spPr>
      <dgm:t>
        <a:bodyPr/>
        <a:lstStyle/>
        <a:p>
          <a:pPr>
            <a:spcAft>
              <a:spcPts val="0"/>
            </a:spcAft>
          </a:pPr>
          <a:r>
            <a:rPr lang="en-NZ" sz="1500" dirty="0"/>
            <a:t>2.3 </a:t>
          </a:r>
        </a:p>
        <a:p>
          <a:pPr>
            <a:spcAft>
              <a:spcPts val="0"/>
            </a:spcAft>
          </a:pPr>
          <a:r>
            <a:rPr lang="en-NZ" sz="1500" dirty="0"/>
            <a:t>Service Management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500" dirty="0"/>
            <a:t>2.4 </a:t>
          </a:r>
        </a:p>
        <a:p>
          <a:pPr>
            <a:spcAft>
              <a:spcPts val="0"/>
            </a:spcAft>
          </a:pPr>
          <a:r>
            <a:rPr lang="en-NZ" sz="1500" dirty="0"/>
            <a:t>Health care and support workers and their availability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2.5 Information </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FFA24D07-2000-410A-B6DC-E61CA4F239E2}">
      <dgm:prSet phldrT="[Text]" custT="1"/>
      <dgm:spPr>
        <a:solidFill>
          <a:srgbClr val="415587"/>
        </a:solidFill>
      </dgm:spPr>
      <dgm:t>
        <a:bodyPr/>
        <a:lstStyle/>
        <a:p>
          <a:pPr>
            <a:spcAft>
              <a:spcPts val="0"/>
            </a:spcAft>
          </a:pPr>
          <a:r>
            <a:rPr lang="en-NZ" sz="1400" dirty="0"/>
            <a:t>Assisted Reproductive technology services</a:t>
          </a:r>
        </a:p>
      </dgm:t>
    </dgm:pt>
    <dgm:pt modelId="{7DE12312-B51D-4DA0-A223-F3718B4ED144}" type="sibTrans" cxnId="{E9AA1D26-98DC-4C54-818D-D5960C44DF5E}">
      <dgm:prSet/>
      <dgm:spPr/>
      <dgm:t>
        <a:bodyPr/>
        <a:lstStyle/>
        <a:p>
          <a:endParaRPr lang="en-NZ" sz="1600"/>
        </a:p>
      </dgm:t>
    </dgm:pt>
    <dgm:pt modelId="{0AF81B93-39BA-4581-B209-DB53B92DBC19}" type="parTrans" cxnId="{E9AA1D26-98DC-4C54-818D-D5960C44DF5E}">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7115" custScaleY="123160"/>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04150" custScaleY="102781"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00036" custScaleY="99395"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04856" custScaleY="106799"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06115" custScaleY="104096">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04333" custScaleY="104124"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400" dirty="0"/>
            <a:t>Assisted reproductive technology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3.1 </a:t>
          </a:r>
        </a:p>
        <a:p>
          <a:pPr>
            <a:spcAft>
              <a:spcPts val="0"/>
            </a:spcAft>
          </a:pPr>
          <a:r>
            <a:rPr lang="en-NZ" sz="1600" dirty="0"/>
            <a:t>Entry and declining entry</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3.2 </a:t>
          </a:r>
        </a:p>
        <a:p>
          <a:pPr>
            <a:spcAft>
              <a:spcPts val="0"/>
            </a:spcAft>
          </a:pPr>
          <a:r>
            <a:rPr lang="en-NZ" sz="1600" kern="1200" dirty="0"/>
            <a:t>My pathway to wellbeing</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bg1">
            <a:lumMod val="85000"/>
          </a:schemeClr>
        </a:solidFill>
      </dgm:spPr>
      <dgm:t>
        <a:bodyPr/>
        <a:lstStyle/>
        <a:p>
          <a:pPr>
            <a:spcAft>
              <a:spcPts val="0"/>
            </a:spcAft>
          </a:pPr>
          <a:r>
            <a:rPr lang="en-NZ" sz="1600" dirty="0">
              <a:solidFill>
                <a:schemeClr val="tx1"/>
              </a:solidFill>
            </a:rPr>
            <a:t>3.3 </a:t>
          </a:r>
        </a:p>
        <a:p>
          <a:pPr>
            <a:spcAft>
              <a:spcPts val="0"/>
            </a:spcAft>
          </a:pPr>
          <a:r>
            <a:rPr lang="en-NZ" sz="1600" dirty="0">
              <a:solidFill>
                <a:schemeClr val="tx1"/>
              </a:solidFill>
            </a:rPr>
            <a:t>Individual activities</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accent6"/>
        </a:solidFill>
      </dgm:spPr>
      <dgm:t>
        <a:bodyPr/>
        <a:lstStyle/>
        <a:p>
          <a:pPr>
            <a:spcAft>
              <a:spcPts val="0"/>
            </a:spcAft>
          </a:pPr>
          <a:r>
            <a:rPr lang="en-NZ" sz="1600" dirty="0"/>
            <a:t>3.4 </a:t>
          </a:r>
        </a:p>
        <a:p>
          <a:pPr>
            <a:spcAft>
              <a:spcPts val="0"/>
            </a:spcAft>
          </a:pPr>
          <a:r>
            <a:rPr lang="en-NZ" sz="1600" dirty="0"/>
            <a:t>My medication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chemeClr val="bg1">
            <a:lumMod val="85000"/>
          </a:schemeClr>
        </a:solidFill>
      </dgm:spPr>
      <dgm:t>
        <a:bodyPr/>
        <a:lstStyle/>
        <a:p>
          <a:pPr>
            <a:spcAft>
              <a:spcPts val="0"/>
            </a:spcAft>
          </a:pPr>
          <a:r>
            <a:rPr lang="en-NZ" sz="1600" dirty="0">
              <a:solidFill>
                <a:schemeClr val="tx1"/>
              </a:solidFill>
            </a:rPr>
            <a:t>3.5 </a:t>
          </a:r>
        </a:p>
        <a:p>
          <a:pPr>
            <a:spcAft>
              <a:spcPts val="0"/>
            </a:spcAft>
          </a:pPr>
          <a:r>
            <a:rPr lang="en-NZ" sz="1600" dirty="0">
              <a:solidFill>
                <a:schemeClr val="tx1"/>
              </a:solidFill>
            </a:rPr>
            <a:t>Nutrition to support wellbeing</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08CB90F5-BB27-4093-9D51-68A0B04EF141}">
      <dgm:prSet custT="1"/>
      <dgm:spPr>
        <a:solidFill>
          <a:srgbClr val="00853F"/>
        </a:solidFill>
      </dgm:spPr>
      <dgm:t>
        <a:bodyPr/>
        <a:lstStyle/>
        <a:p>
          <a:pPr>
            <a:spcAft>
              <a:spcPts val="0"/>
            </a:spcAft>
          </a:pPr>
          <a:r>
            <a:rPr lang="en-NZ" sz="1600" dirty="0"/>
            <a:t>3.6 </a:t>
          </a:r>
        </a:p>
        <a:p>
          <a:pPr>
            <a:spcAft>
              <a:spcPts val="0"/>
            </a:spcAft>
          </a:pPr>
          <a:r>
            <a:rPr lang="en-NZ" sz="1600" dirty="0"/>
            <a:t>transition, transfer, and discharge</a:t>
          </a:r>
        </a:p>
      </dgm:t>
    </dgm:pt>
    <dgm:pt modelId="{58F47242-40DC-44F8-9CC1-1F6FE400DCA0}" type="parTrans" cxnId="{BB8E6259-1902-4D19-A775-09E1FE975513}">
      <dgm:prSet/>
      <dgm:spPr>
        <a:solidFill>
          <a:schemeClr val="tx1">
            <a:lumMod val="65000"/>
            <a:lumOff val="35000"/>
          </a:schemeClr>
        </a:solidFill>
      </dgm:spPr>
      <dgm:t>
        <a:bodyPr/>
        <a:lstStyle/>
        <a:p>
          <a:endParaRPr lang="en-NZ"/>
        </a:p>
      </dgm:t>
    </dgm:pt>
    <dgm:pt modelId="{8C2DF80B-8592-4019-826C-F9D603D6467B}" type="sibTrans" cxnId="{BB8E6259-1902-4D19-A775-09E1FE975513}">
      <dgm:prSet/>
      <dgm:spPr/>
      <dgm:t>
        <a:bodyPr/>
        <a:lstStyle/>
        <a:p>
          <a:endParaRPr lang="en-NZ"/>
        </a:p>
      </dgm:t>
    </dgm:pt>
    <dgm:pt modelId="{768EBC78-463C-4C36-BE12-739E43048404}">
      <dgm:prSet custT="1"/>
      <dgm:spPr>
        <a:solidFill>
          <a:schemeClr val="bg1">
            <a:lumMod val="85000"/>
          </a:schemeClr>
        </a:solidFill>
      </dgm:spPr>
      <dgm:t>
        <a:bodyPr/>
        <a:lstStyle/>
        <a:p>
          <a:pPr>
            <a:spcAft>
              <a:spcPts val="0"/>
            </a:spcAft>
          </a:pPr>
          <a:r>
            <a:rPr lang="en-NZ" sz="1000" dirty="0">
              <a:solidFill>
                <a:schemeClr val="tx1"/>
              </a:solidFill>
            </a:rPr>
            <a:t>3.7 Electroconvulsive Therapy </a:t>
          </a:r>
        </a:p>
      </dgm:t>
    </dgm:pt>
    <dgm:pt modelId="{21C19A32-57BE-49F4-B973-19D1525A7CBE}" type="parTrans" cxnId="{49297C05-2B98-4262-8746-52E909066232}">
      <dgm:prSet/>
      <dgm:spPr>
        <a:solidFill>
          <a:schemeClr val="tx1">
            <a:lumMod val="65000"/>
            <a:lumOff val="35000"/>
          </a:schemeClr>
        </a:solidFill>
      </dgm:spPr>
      <dgm:t>
        <a:bodyPr/>
        <a:lstStyle/>
        <a:p>
          <a:endParaRPr lang="en-NZ"/>
        </a:p>
      </dgm:t>
    </dgm:pt>
    <dgm:pt modelId="{389BE44D-AA6D-4A74-84A5-0584D7625E35}" type="sibTrans" cxnId="{49297C05-2B98-4262-8746-52E909066232}">
      <dgm:prSet/>
      <dgm:spPr/>
      <dgm:t>
        <a:bodyPr/>
        <a:lstStyle/>
        <a:p>
          <a:endParaRPr lang="en-NZ"/>
        </a:p>
      </dgm:t>
    </dgm:pt>
    <dgm:pt modelId="{7695FC6F-1F52-481B-AC06-43FE9EE34D39}">
      <dgm:prSet custT="1"/>
      <dgm:spPr>
        <a:solidFill>
          <a:srgbClr val="00853F"/>
        </a:solidFill>
      </dgm:spPr>
      <dgm:t>
        <a:bodyPr/>
        <a:lstStyle/>
        <a:p>
          <a:pPr>
            <a:spcAft>
              <a:spcPts val="0"/>
            </a:spcAft>
          </a:pPr>
          <a:r>
            <a:rPr lang="en-NZ" sz="1400" dirty="0">
              <a:solidFill>
                <a:schemeClr val="bg1"/>
              </a:solidFill>
            </a:rPr>
            <a:t>3.8 </a:t>
          </a:r>
        </a:p>
        <a:p>
          <a:pPr>
            <a:spcAft>
              <a:spcPts val="0"/>
            </a:spcAft>
          </a:pPr>
          <a:r>
            <a:rPr lang="en-NZ" sz="1400" dirty="0">
              <a:solidFill>
                <a:schemeClr val="bg1"/>
              </a:solidFill>
            </a:rPr>
            <a:t>Obtaining and caring for gametes and embryos</a:t>
          </a:r>
        </a:p>
      </dgm:t>
    </dgm:pt>
    <dgm:pt modelId="{299C72E5-E290-495A-9474-D642D9A18E58}" type="parTrans" cxnId="{227C47A0-2132-4D7E-83AF-BA5E591B1455}">
      <dgm:prSet/>
      <dgm:spPr>
        <a:solidFill>
          <a:schemeClr val="tx1">
            <a:lumMod val="65000"/>
            <a:lumOff val="35000"/>
          </a:schemeClr>
        </a:solidFill>
      </dgm:spPr>
      <dgm:t>
        <a:bodyPr/>
        <a:lstStyle/>
        <a:p>
          <a:endParaRPr lang="en-NZ"/>
        </a:p>
      </dgm:t>
    </dgm:pt>
    <dgm:pt modelId="{5D0E0C62-0590-4A24-BE10-71183CC7E044}" type="sibTrans" cxnId="{227C47A0-2132-4D7E-83AF-BA5E591B1455}">
      <dgm:prSet/>
      <dgm:spPr/>
      <dgm:t>
        <a:bodyPr/>
        <a:lstStyle/>
        <a:p>
          <a:endParaRPr lang="en-NZ"/>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36909" custScaleY="139404"/>
      <dgm:spPr/>
    </dgm:pt>
    <dgm:pt modelId="{98845B3C-C158-43EA-8987-E8C3236DAE2C}" type="pres">
      <dgm:prSet presAssocID="{3AC2273D-2192-4F6A-A41E-6F92D323D7DC}" presName="parTrans" presStyleLbl="sibTrans2D1" presStyleIdx="0" presStyleCnt="8"/>
      <dgm:spPr/>
    </dgm:pt>
    <dgm:pt modelId="{B47D3050-A211-45D4-BD44-77DD36773A9A}" type="pres">
      <dgm:prSet presAssocID="{3AC2273D-2192-4F6A-A41E-6F92D323D7DC}" presName="connectorText" presStyleLbl="sibTrans2D1" presStyleIdx="0" presStyleCnt="8"/>
      <dgm:spPr/>
    </dgm:pt>
    <dgm:pt modelId="{3AAB2817-A041-45BB-9CC8-9AF52AC6E859}" type="pres">
      <dgm:prSet presAssocID="{529504B3-C2D5-4F6B-BC17-A87BDAB270B7}" presName="node" presStyleLbl="node1" presStyleIdx="0" presStyleCnt="8" custScaleX="109479" custScaleY="106984"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8"/>
      <dgm:spPr/>
    </dgm:pt>
    <dgm:pt modelId="{6D173CD2-4A25-4C2C-8093-FC043155A1FF}" type="pres">
      <dgm:prSet presAssocID="{9432CDF0-AD67-44A0-83DF-188463B38E93}" presName="connectorText" presStyleLbl="sibTrans2D1" presStyleIdx="1" presStyleCnt="8"/>
      <dgm:spPr/>
    </dgm:pt>
    <dgm:pt modelId="{460AD6C1-1116-48A2-A4BC-39DE925257AE}" type="pres">
      <dgm:prSet presAssocID="{78F754AF-3A60-4B5D-9789-B2BDE810AC28}" presName="node" presStyleLbl="node1" presStyleIdx="1" presStyleCnt="8" custScaleX="111369" custScaleY="112860"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8"/>
      <dgm:spPr/>
    </dgm:pt>
    <dgm:pt modelId="{BBBF8262-84D2-4A6E-BB70-C41BBB73D535}" type="pres">
      <dgm:prSet presAssocID="{042BB47E-034A-4853-BA75-26E6A018F147}" presName="connectorText" presStyleLbl="sibTrans2D1" presStyleIdx="2" presStyleCnt="8"/>
      <dgm:spPr/>
    </dgm:pt>
    <dgm:pt modelId="{484E8DC5-4349-4168-8B0F-A8A8DF3122C2}" type="pres">
      <dgm:prSet presAssocID="{C8976FDD-18BF-4FEC-AD9C-807C5C872DBE}" presName="node" presStyleLbl="node1" presStyleIdx="2" presStyleCnt="8" custScaleX="107986" custScaleY="111933"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8"/>
      <dgm:spPr/>
    </dgm:pt>
    <dgm:pt modelId="{04DA555A-0574-4D52-B6EA-F2D52A5E5244}" type="pres">
      <dgm:prSet presAssocID="{3F06E993-4272-4043-832D-D687BB81E269}" presName="connectorText" presStyleLbl="sibTrans2D1" presStyleIdx="3" presStyleCnt="8"/>
      <dgm:spPr/>
    </dgm:pt>
    <dgm:pt modelId="{D160EF03-C4AF-4179-B2B8-A6E20760E0FC}" type="pres">
      <dgm:prSet presAssocID="{055BB682-3447-42D0-A577-25BC814893F9}" presName="node" presStyleLbl="node1" presStyleIdx="3" presStyleCnt="8" custScaleX="120180" custScaleY="116954" custRadScaleRad="98920" custRadScaleInc="-2418">
        <dgm:presLayoutVars>
          <dgm:bulletEnabled val="1"/>
        </dgm:presLayoutVars>
      </dgm:prSet>
      <dgm:spPr/>
    </dgm:pt>
    <dgm:pt modelId="{84B49B5E-2C46-4DE7-A9A2-3C05BF9A3722}" type="pres">
      <dgm:prSet presAssocID="{689C2BD9-59EE-4513-BC18-F2F4AFEB6EDA}" presName="parTrans" presStyleLbl="sibTrans2D1" presStyleIdx="4" presStyleCnt="8"/>
      <dgm:spPr/>
    </dgm:pt>
    <dgm:pt modelId="{19FCDEAA-0089-4423-8E94-BD35D93E0295}" type="pres">
      <dgm:prSet presAssocID="{689C2BD9-59EE-4513-BC18-F2F4AFEB6EDA}" presName="connectorText" presStyleLbl="sibTrans2D1" presStyleIdx="4" presStyleCnt="8"/>
      <dgm:spPr/>
    </dgm:pt>
    <dgm:pt modelId="{195C0288-F911-4F9E-9FB6-3A9BF9432E20}" type="pres">
      <dgm:prSet presAssocID="{14B02A0B-758A-4F53-87CC-A159CA5DE37E}" presName="node" presStyleLbl="node1" presStyleIdx="4" presStyleCnt="8" custScaleX="114602" custScaleY="112438" custRadScaleRad="101456" custRadScaleInc="-6205">
        <dgm:presLayoutVars>
          <dgm:bulletEnabled val="1"/>
        </dgm:presLayoutVars>
      </dgm:prSet>
      <dgm:spPr/>
    </dgm:pt>
    <dgm:pt modelId="{35371A06-01F5-4216-A0A2-28482C228F03}" type="pres">
      <dgm:prSet presAssocID="{58F47242-40DC-44F8-9CC1-1F6FE400DCA0}" presName="parTrans" presStyleLbl="sibTrans2D1" presStyleIdx="5" presStyleCnt="8"/>
      <dgm:spPr/>
    </dgm:pt>
    <dgm:pt modelId="{1793FA05-67F4-4C5B-B03B-A2DE8790D79B}" type="pres">
      <dgm:prSet presAssocID="{58F47242-40DC-44F8-9CC1-1F6FE400DCA0}" presName="connectorText" presStyleLbl="sibTrans2D1" presStyleIdx="5" presStyleCnt="8"/>
      <dgm:spPr/>
    </dgm:pt>
    <dgm:pt modelId="{DD85451D-35F3-4C67-9FD9-818388763ADC}" type="pres">
      <dgm:prSet presAssocID="{08CB90F5-BB27-4093-9D51-68A0B04EF141}" presName="node" presStyleLbl="node1" presStyleIdx="5" presStyleCnt="8" custScaleX="111846" custScaleY="110381">
        <dgm:presLayoutVars>
          <dgm:bulletEnabled val="1"/>
        </dgm:presLayoutVars>
      </dgm:prSet>
      <dgm:spPr/>
    </dgm:pt>
    <dgm:pt modelId="{369F0309-A924-446F-81B8-23BAFCFC1F88}" type="pres">
      <dgm:prSet presAssocID="{21C19A32-57BE-49F4-B973-19D1525A7CBE}" presName="parTrans" presStyleLbl="sibTrans2D1" presStyleIdx="6" presStyleCnt="8" custScaleX="73405"/>
      <dgm:spPr/>
    </dgm:pt>
    <dgm:pt modelId="{228A5B8F-EE8B-419F-A54B-417C7D20ADC1}" type="pres">
      <dgm:prSet presAssocID="{21C19A32-57BE-49F4-B973-19D1525A7CBE}" presName="connectorText" presStyleLbl="sibTrans2D1" presStyleIdx="6" presStyleCnt="8"/>
      <dgm:spPr/>
    </dgm:pt>
    <dgm:pt modelId="{FA5AEA26-C378-4337-A62B-2BC51BB70170}" type="pres">
      <dgm:prSet presAssocID="{768EBC78-463C-4C36-BE12-739E43048404}" presName="node" presStyleLbl="node1" presStyleIdx="6" presStyleCnt="8" custScaleX="112144" custScaleY="111206">
        <dgm:presLayoutVars>
          <dgm:bulletEnabled val="1"/>
        </dgm:presLayoutVars>
      </dgm:prSet>
      <dgm:spPr/>
    </dgm:pt>
    <dgm:pt modelId="{716B021A-29D3-4B79-B296-96926B06EB78}" type="pres">
      <dgm:prSet presAssocID="{299C72E5-E290-495A-9474-D642D9A18E58}" presName="parTrans" presStyleLbl="sibTrans2D1" presStyleIdx="7" presStyleCnt="8" custScaleX="71222" custLinFactNeighborX="14699" custLinFactNeighborY="14297"/>
      <dgm:spPr/>
    </dgm:pt>
    <dgm:pt modelId="{8A0C23C7-AA5E-4B06-8921-520F3D725C8C}" type="pres">
      <dgm:prSet presAssocID="{299C72E5-E290-495A-9474-D642D9A18E58}" presName="connectorText" presStyleLbl="sibTrans2D1" presStyleIdx="7" presStyleCnt="8"/>
      <dgm:spPr/>
    </dgm:pt>
    <dgm:pt modelId="{98F8939F-3B3A-4924-9DB4-459B30A8887C}" type="pres">
      <dgm:prSet presAssocID="{7695FC6F-1F52-481B-AC06-43FE9EE34D39}" presName="node" presStyleLbl="node1" presStyleIdx="7" presStyleCnt="8" custScaleX="111850" custScaleY="111485" custRadScaleRad="107100" custRadScaleInc="6135">
        <dgm:presLayoutVars>
          <dgm:bulletEnabled val="1"/>
        </dgm:presLayoutVars>
      </dgm:prSet>
      <dgm:spPr/>
    </dgm:pt>
  </dgm:ptLst>
  <dgm:cxnLst>
    <dgm:cxn modelId="{49297C05-2B98-4262-8746-52E909066232}" srcId="{FFA24D07-2000-410A-B6DC-E61CA4F239E2}" destId="{768EBC78-463C-4C36-BE12-739E43048404}" srcOrd="6" destOrd="0" parTransId="{21C19A32-57BE-49F4-B973-19D1525A7CBE}" sibTransId="{389BE44D-AA6D-4A74-84A5-0584D7625E35}"/>
    <dgm:cxn modelId="{DF953C0E-BBF2-4884-A0ED-305776D0C266}" srcId="{FFA24D07-2000-410A-B6DC-E61CA4F239E2}" destId="{055BB682-3447-42D0-A577-25BC814893F9}" srcOrd="3" destOrd="0" parTransId="{3F06E993-4272-4043-832D-D687BB81E269}" sibTransId="{A5B20CFC-94AE-4A15-84E8-EBB0FA399BF9}"/>
    <dgm:cxn modelId="{CC055D0E-B8CF-4FF9-9534-F2F8530C04BA}" type="presOf" srcId="{21C19A32-57BE-49F4-B973-19D1525A7CBE}" destId="{369F0309-A924-446F-81B8-23BAFCFC1F88}" srcOrd="0" destOrd="0" presId="urn:microsoft.com/office/officeart/2005/8/layout/radial5"/>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0E791922-0C1C-4001-9580-7225A092BB54}" type="presOf" srcId="{299C72E5-E290-495A-9474-D642D9A18E58}" destId="{716B021A-29D3-4B79-B296-96926B06EB78}"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87A84930-86D7-432D-A564-DE490A86EBC6}" type="presOf" srcId="{08CB90F5-BB27-4093-9D51-68A0B04EF141}" destId="{DD85451D-35F3-4C67-9FD9-818388763ADC}" srcOrd="0" destOrd="0" presId="urn:microsoft.com/office/officeart/2005/8/layout/radial5"/>
    <dgm:cxn modelId="{1FA6F132-78A6-42EA-9932-D0232D5C6A6E}" type="presOf" srcId="{58F47242-40DC-44F8-9CC1-1F6FE400DCA0}" destId="{1793FA05-67F4-4C5B-B03B-A2DE8790D79B}" srcOrd="1"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BB8E6259-1902-4D19-A775-09E1FE975513}" srcId="{FFA24D07-2000-410A-B6DC-E61CA4F239E2}" destId="{08CB90F5-BB27-4093-9D51-68A0B04EF141}" srcOrd="5" destOrd="0" parTransId="{58F47242-40DC-44F8-9CC1-1F6FE400DCA0}" sibTransId="{8C2DF80B-8592-4019-826C-F9D603D6467B}"/>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227C47A0-2132-4D7E-83AF-BA5E591B1455}" srcId="{FFA24D07-2000-410A-B6DC-E61CA4F239E2}" destId="{7695FC6F-1F52-481B-AC06-43FE9EE34D39}" srcOrd="7" destOrd="0" parTransId="{299C72E5-E290-495A-9474-D642D9A18E58}" sibTransId="{5D0E0C62-0590-4A24-BE10-71183CC7E044}"/>
    <dgm:cxn modelId="{040687C3-CF41-4CB1-973E-95E4BB95D07B}" type="presOf" srcId="{58F47242-40DC-44F8-9CC1-1F6FE400DCA0}" destId="{35371A06-01F5-4216-A0A2-28482C228F03}"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3BB04E7-D047-4C74-8D33-C20DA103F6C7}" type="presOf" srcId="{21C19A32-57BE-49F4-B973-19D1525A7CBE}" destId="{228A5B8F-EE8B-419F-A54B-417C7D20ADC1}" srcOrd="1" destOrd="0" presId="urn:microsoft.com/office/officeart/2005/8/layout/radial5"/>
    <dgm:cxn modelId="{B408A3E9-FC53-4710-AD7F-E574D1ECB16E}" type="presOf" srcId="{7695FC6F-1F52-481B-AC06-43FE9EE34D39}" destId="{98F8939F-3B3A-4924-9DB4-459B30A8887C}"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2CBB30FC-9A49-4A70-B55A-1BD79C999486}" type="presOf" srcId="{299C72E5-E290-495A-9474-D642D9A18E58}" destId="{8A0C23C7-AA5E-4B06-8921-520F3D725C8C}" srcOrd="1" destOrd="0" presId="urn:microsoft.com/office/officeart/2005/8/layout/radial5"/>
    <dgm:cxn modelId="{E2ACF5FD-E4D0-48FD-8064-FD89DEB56D77}" type="presOf" srcId="{768EBC78-463C-4C36-BE12-739E43048404}" destId="{FA5AEA26-C378-4337-A62B-2BC51BB70170}"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098F87C8-7C9F-4DD6-94A8-2FCC6BC26495}" type="presParOf" srcId="{A65525F2-C2D3-46A8-9043-DF91B6DA1B4E}" destId="{35371A06-01F5-4216-A0A2-28482C228F03}" srcOrd="11" destOrd="0" presId="urn:microsoft.com/office/officeart/2005/8/layout/radial5"/>
    <dgm:cxn modelId="{42F665DD-1E4F-45E4-B55A-81A046EA07E0}" type="presParOf" srcId="{35371A06-01F5-4216-A0A2-28482C228F03}" destId="{1793FA05-67F4-4C5B-B03B-A2DE8790D79B}" srcOrd="0" destOrd="0" presId="urn:microsoft.com/office/officeart/2005/8/layout/radial5"/>
    <dgm:cxn modelId="{7E234813-EC5E-4D05-A4CC-378AA9E8BFB4}" type="presParOf" srcId="{A65525F2-C2D3-46A8-9043-DF91B6DA1B4E}" destId="{DD85451D-35F3-4C67-9FD9-818388763ADC}" srcOrd="12" destOrd="0" presId="urn:microsoft.com/office/officeart/2005/8/layout/radial5"/>
    <dgm:cxn modelId="{F209E2D0-BBD2-4AA7-85EF-B5EADAA80C19}" type="presParOf" srcId="{A65525F2-C2D3-46A8-9043-DF91B6DA1B4E}" destId="{369F0309-A924-446F-81B8-23BAFCFC1F88}" srcOrd="13" destOrd="0" presId="urn:microsoft.com/office/officeart/2005/8/layout/radial5"/>
    <dgm:cxn modelId="{71283B34-7650-45FF-B7E4-CDBF2A4611FD}" type="presParOf" srcId="{369F0309-A924-446F-81B8-23BAFCFC1F88}" destId="{228A5B8F-EE8B-419F-A54B-417C7D20ADC1}" srcOrd="0" destOrd="0" presId="urn:microsoft.com/office/officeart/2005/8/layout/radial5"/>
    <dgm:cxn modelId="{80EDFFA8-321A-4D12-98AA-BBE573891E1A}" type="presParOf" srcId="{A65525F2-C2D3-46A8-9043-DF91B6DA1B4E}" destId="{FA5AEA26-C378-4337-A62B-2BC51BB70170}" srcOrd="14" destOrd="0" presId="urn:microsoft.com/office/officeart/2005/8/layout/radial5"/>
    <dgm:cxn modelId="{D5643116-D167-428B-A3B7-B01F6ECFEFEC}" type="presParOf" srcId="{A65525F2-C2D3-46A8-9043-DF91B6DA1B4E}" destId="{716B021A-29D3-4B79-B296-96926B06EB78}" srcOrd="15" destOrd="0" presId="urn:microsoft.com/office/officeart/2005/8/layout/radial5"/>
    <dgm:cxn modelId="{8E0D1741-23E2-4C85-8567-7B7DF9ED5235}" type="presParOf" srcId="{716B021A-29D3-4B79-B296-96926B06EB78}" destId="{8A0C23C7-AA5E-4B06-8921-520F3D725C8C}" srcOrd="0" destOrd="0" presId="urn:microsoft.com/office/officeart/2005/8/layout/radial5"/>
    <dgm:cxn modelId="{8EAC18E2-85C5-40A4-A100-ED2304513EC9}" type="presParOf" srcId="{A65525F2-C2D3-46A8-9043-DF91B6DA1B4E}" destId="{98F8939F-3B3A-4924-9DB4-459B30A8887C}" srcOrd="1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E294A2-EA8B-414F-A9A3-DF3C67B3FA2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r>
            <a:rPr lang="en-NZ" sz="1800" dirty="0"/>
            <a:t>Assisted reproductive technology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chemeClr val="accent6"/>
        </a:solidFill>
      </dgm:spPr>
      <dgm:t>
        <a:bodyPr/>
        <a:lstStyle/>
        <a:p>
          <a:pPr>
            <a:spcAft>
              <a:spcPts val="0"/>
            </a:spcAft>
          </a:pPr>
          <a:r>
            <a:rPr lang="en-NZ" sz="1800" dirty="0"/>
            <a:t>4.1 </a:t>
          </a:r>
        </a:p>
        <a:p>
          <a:pPr>
            <a:spcAft>
              <a:spcPts val="0"/>
            </a:spcAft>
          </a:pPr>
          <a:r>
            <a:rPr lang="en-NZ" sz="1800" dirty="0"/>
            <a:t>The Facility </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t>4.2 </a:t>
          </a:r>
        </a:p>
        <a:p>
          <a:pPr>
            <a:spcAft>
              <a:spcPts val="0"/>
            </a:spcAft>
          </a:pPr>
          <a:r>
            <a:rPr lang="en-NZ" sz="1800" kern="1200" dirty="0"/>
            <a:t>Security of people and workforce</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76A5582B-7E70-4CFA-8E4A-1307ABF4629A}" type="pres">
      <dgm:prSet presAssocID="{A7E294A2-EA8B-414F-A9A3-DF3C67B3FA20}" presName="cycle" presStyleCnt="0">
        <dgm:presLayoutVars>
          <dgm:chMax val="1"/>
          <dgm:dir/>
          <dgm:animLvl val="ctr"/>
          <dgm:resizeHandles val="exact"/>
        </dgm:presLayoutVars>
      </dgm:prSet>
      <dgm:spPr/>
    </dgm:pt>
    <dgm:pt modelId="{1641CDCF-CB2C-49A2-9E85-F1B8DAB73819}" type="pres">
      <dgm:prSet presAssocID="{FFA24D07-2000-410A-B6DC-E61CA4F239E2}" presName="centerShape" presStyleLbl="node0" presStyleIdx="0" presStyleCnt="1" custScaleX="133075" custScaleY="137943"/>
      <dgm:spPr/>
    </dgm:pt>
    <dgm:pt modelId="{25914C64-70EF-4DB6-AE1B-1BE69B190783}" type="pres">
      <dgm:prSet presAssocID="{3AC2273D-2192-4F6A-A41E-6F92D323D7DC}" presName="Name9" presStyleLbl="parChTrans1D2" presStyleIdx="0" presStyleCnt="2"/>
      <dgm:spPr/>
    </dgm:pt>
    <dgm:pt modelId="{E66ECBC7-37FA-464B-A4F4-2BA9395C2B49}" type="pres">
      <dgm:prSet presAssocID="{3AC2273D-2192-4F6A-A41E-6F92D323D7DC}" presName="connTx" presStyleLbl="parChTrans1D2" presStyleIdx="0" presStyleCnt="2"/>
      <dgm:spPr/>
    </dgm:pt>
    <dgm:pt modelId="{AB2FD641-F252-4EE4-BE8B-FC06E17EC421}" type="pres">
      <dgm:prSet presAssocID="{529504B3-C2D5-4F6B-BC17-A87BDAB270B7}" presName="node" presStyleLbl="node1" presStyleIdx="0" presStyleCnt="2" custScaleX="119266" custScaleY="117668" custRadScaleRad="135055" custRadScaleInc="-99714">
        <dgm:presLayoutVars>
          <dgm:bulletEnabled val="1"/>
        </dgm:presLayoutVars>
      </dgm:prSet>
      <dgm:spPr/>
    </dgm:pt>
    <dgm:pt modelId="{30E07411-556D-4748-91C0-E17BCBD7452C}" type="pres">
      <dgm:prSet presAssocID="{9432CDF0-AD67-44A0-83DF-188463B38E93}" presName="Name9" presStyleLbl="parChTrans1D2" presStyleIdx="1" presStyleCnt="2"/>
      <dgm:spPr/>
    </dgm:pt>
    <dgm:pt modelId="{FAA292F9-DF66-4145-B4A9-8B89CFC058B5}" type="pres">
      <dgm:prSet presAssocID="{9432CDF0-AD67-44A0-83DF-188463B38E93}" presName="connTx" presStyleLbl="parChTrans1D2" presStyleIdx="1" presStyleCnt="2"/>
      <dgm:spPr/>
    </dgm:pt>
    <dgm:pt modelId="{BB4661D5-8BE0-4131-BDA0-D3472F936D27}" type="pres">
      <dgm:prSet presAssocID="{78F754AF-3A60-4B5D-9789-B2BDE810AC28}" presName="node" presStyleLbl="node1" presStyleIdx="1" presStyleCnt="2" custScaleX="113349" custScaleY="114015" custRadScaleRad="122914" custRadScaleInc="-100080">
        <dgm:presLayoutVars>
          <dgm:bulletEnabled val="1"/>
        </dgm:presLayoutVars>
      </dgm:prSet>
      <dgm:spPr/>
    </dgm:pt>
  </dgm:ptLst>
  <dgm:cxnLst>
    <dgm:cxn modelId="{850B5C13-166A-42AF-B245-61CB7AB9CA08}" type="presOf" srcId="{9432CDF0-AD67-44A0-83DF-188463B38E93}" destId="{30E07411-556D-4748-91C0-E17BCBD7452C}" srcOrd="0" destOrd="0" presId="urn:microsoft.com/office/officeart/2005/8/layout/radial1"/>
    <dgm:cxn modelId="{51D2ED16-4026-4511-A491-7336DB01B41B}" type="presOf" srcId="{FFA24D07-2000-410A-B6DC-E61CA4F239E2}" destId="{1641CDCF-CB2C-49A2-9E85-F1B8DAB73819}" srcOrd="0" destOrd="0" presId="urn:microsoft.com/office/officeart/2005/8/layout/radial1"/>
    <dgm:cxn modelId="{E9AA1D26-98DC-4C54-818D-D5960C44DF5E}" srcId="{A7E294A2-EA8B-414F-A9A3-DF3C67B3FA20}" destId="{FFA24D07-2000-410A-B6DC-E61CA4F239E2}" srcOrd="0" destOrd="0" parTransId="{0AF81B93-39BA-4581-B209-DB53B92DBC19}" sibTransId="{7DE12312-B51D-4DA0-A223-F3718B4ED144}"/>
    <dgm:cxn modelId="{19CAB738-D1BE-4EAF-8528-B6A29888384A}" type="presOf" srcId="{9432CDF0-AD67-44A0-83DF-188463B38E93}" destId="{FAA292F9-DF66-4145-B4A9-8B89CFC058B5}" srcOrd="1" destOrd="0" presId="urn:microsoft.com/office/officeart/2005/8/layout/radial1"/>
    <dgm:cxn modelId="{8E555565-0101-4101-871D-B6572613B259}" type="presOf" srcId="{A7E294A2-EA8B-414F-A9A3-DF3C67B3FA20}" destId="{76A5582B-7E70-4CFA-8E4A-1307ABF4629A}" srcOrd="0" destOrd="0" presId="urn:microsoft.com/office/officeart/2005/8/layout/radial1"/>
    <dgm:cxn modelId="{C0570953-E9D1-4DAA-A3B8-B45B629662AE}" type="presOf" srcId="{3AC2273D-2192-4F6A-A41E-6F92D323D7DC}" destId="{25914C64-70EF-4DB6-AE1B-1BE69B190783}" srcOrd="0" destOrd="0" presId="urn:microsoft.com/office/officeart/2005/8/layout/radial1"/>
    <dgm:cxn modelId="{BEFC5255-9732-4D62-9A3E-B3489677CD72}" type="presOf" srcId="{78F754AF-3A60-4B5D-9789-B2BDE810AC28}" destId="{BB4661D5-8BE0-4131-BDA0-D3472F936D27}" srcOrd="0" destOrd="0" presId="urn:microsoft.com/office/officeart/2005/8/layout/radial1"/>
    <dgm:cxn modelId="{5C91E85A-6BE8-4158-A833-55E142D88E3F}" srcId="{FFA24D07-2000-410A-B6DC-E61CA4F239E2}" destId="{78F754AF-3A60-4B5D-9789-B2BDE810AC28}" srcOrd="1" destOrd="0" parTransId="{9432CDF0-AD67-44A0-83DF-188463B38E93}" sibTransId="{D9A71037-DC46-4813-9F6B-C2AB501CB581}"/>
    <dgm:cxn modelId="{EE364B95-8F12-4685-A46C-FC1685DCA412}" srcId="{FFA24D07-2000-410A-B6DC-E61CA4F239E2}" destId="{529504B3-C2D5-4F6B-BC17-A87BDAB270B7}" srcOrd="0" destOrd="0" parTransId="{3AC2273D-2192-4F6A-A41E-6F92D323D7DC}" sibTransId="{66F50503-B056-4068-8E19-271271E07E5A}"/>
    <dgm:cxn modelId="{862EAE95-60DB-4CD8-B8B6-1778D1656F72}" type="presOf" srcId="{3AC2273D-2192-4F6A-A41E-6F92D323D7DC}" destId="{E66ECBC7-37FA-464B-A4F4-2BA9395C2B49}" srcOrd="1" destOrd="0" presId="urn:microsoft.com/office/officeart/2005/8/layout/radial1"/>
    <dgm:cxn modelId="{09CFADDD-DC7B-47E5-A363-8D1D35F9659A}" type="presOf" srcId="{529504B3-C2D5-4F6B-BC17-A87BDAB270B7}" destId="{AB2FD641-F252-4EE4-BE8B-FC06E17EC421}" srcOrd="0" destOrd="0" presId="urn:microsoft.com/office/officeart/2005/8/layout/radial1"/>
    <dgm:cxn modelId="{887B876F-CF37-4F64-B2A9-FA1A2E84A323}" type="presParOf" srcId="{76A5582B-7E70-4CFA-8E4A-1307ABF4629A}" destId="{1641CDCF-CB2C-49A2-9E85-F1B8DAB73819}" srcOrd="0" destOrd="0" presId="urn:microsoft.com/office/officeart/2005/8/layout/radial1"/>
    <dgm:cxn modelId="{4F22F8CF-EF0C-47D8-9C59-AD796844AFB8}" type="presParOf" srcId="{76A5582B-7E70-4CFA-8E4A-1307ABF4629A}" destId="{25914C64-70EF-4DB6-AE1B-1BE69B190783}" srcOrd="1" destOrd="0" presId="urn:microsoft.com/office/officeart/2005/8/layout/radial1"/>
    <dgm:cxn modelId="{EBFB057E-D66F-49D9-8103-B53ED7F41FB2}" type="presParOf" srcId="{25914C64-70EF-4DB6-AE1B-1BE69B190783}" destId="{E66ECBC7-37FA-464B-A4F4-2BA9395C2B49}" srcOrd="0" destOrd="0" presId="urn:microsoft.com/office/officeart/2005/8/layout/radial1"/>
    <dgm:cxn modelId="{8D121C7F-BB22-48EE-8D05-980A012D5146}" type="presParOf" srcId="{76A5582B-7E70-4CFA-8E4A-1307ABF4629A}" destId="{AB2FD641-F252-4EE4-BE8B-FC06E17EC421}" srcOrd="2" destOrd="0" presId="urn:microsoft.com/office/officeart/2005/8/layout/radial1"/>
    <dgm:cxn modelId="{02DF44E9-8645-495B-BD4D-1DFA4A4916F9}" type="presParOf" srcId="{76A5582B-7E70-4CFA-8E4A-1307ABF4629A}" destId="{30E07411-556D-4748-91C0-E17BCBD7452C}" srcOrd="3" destOrd="0" presId="urn:microsoft.com/office/officeart/2005/8/layout/radial1"/>
    <dgm:cxn modelId="{CD766ABA-F73A-479D-8B03-AC9786018CB5}" type="presParOf" srcId="{30E07411-556D-4748-91C0-E17BCBD7452C}" destId="{FAA292F9-DF66-4145-B4A9-8B89CFC058B5}" srcOrd="0" destOrd="0" presId="urn:microsoft.com/office/officeart/2005/8/layout/radial1"/>
    <dgm:cxn modelId="{96D0E699-07B7-451E-8523-480AB607B4F6}" type="presParOf" srcId="{76A5582B-7E70-4CFA-8E4A-1307ABF4629A}" destId="{BB4661D5-8BE0-4131-BDA0-D3472F936D27}" srcOrd="4"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800" dirty="0"/>
            <a:t>Assisted reproductive technology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5.1 </a:t>
          </a:r>
        </a:p>
        <a:p>
          <a:pPr>
            <a:spcAft>
              <a:spcPts val="0"/>
            </a:spcAft>
          </a:pPr>
          <a:r>
            <a:rPr lang="en-NZ" sz="1600" dirty="0"/>
            <a:t>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5.2 </a:t>
          </a:r>
        </a:p>
        <a:p>
          <a:pPr>
            <a:spcAft>
              <a:spcPts val="0"/>
            </a:spcAft>
          </a:pPr>
          <a:r>
            <a:rPr lang="en-NZ" sz="1400" kern="1200" dirty="0"/>
            <a:t>The infection prevention programme and implementation</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600" dirty="0"/>
            <a:t>5.3 </a:t>
          </a:r>
        </a:p>
        <a:p>
          <a:pPr>
            <a:spcAft>
              <a:spcPts val="0"/>
            </a:spcAft>
          </a:pPr>
          <a:r>
            <a:rPr lang="en-NZ" sz="1600" dirty="0"/>
            <a:t>Antimicrobial Stewardship</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accent6"/>
        </a:solidFill>
      </dgm:spPr>
      <dgm:t>
        <a:bodyPr/>
        <a:lstStyle/>
        <a:p>
          <a:pPr>
            <a:spcAft>
              <a:spcPts val="0"/>
            </a:spcAft>
          </a:pPr>
          <a:r>
            <a:rPr lang="en-NZ" sz="1600" dirty="0"/>
            <a:t>5.4 </a:t>
          </a:r>
        </a:p>
        <a:p>
          <a:pPr>
            <a:spcAft>
              <a:spcPts val="0"/>
            </a:spcAft>
          </a:pPr>
          <a:r>
            <a:rPr lang="en-NZ" sz="1600" dirty="0"/>
            <a:t>Surveillance of health care associated </a:t>
          </a:r>
          <a:r>
            <a:rPr lang="en-NZ" sz="1400" dirty="0"/>
            <a:t>infection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5.5 Environment</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46379" custScaleY="148689"/>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12791" custScaleY="114426" custRadScaleRad="94671" custRadScaleInc="-9729">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22990" custScaleY="122082"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16829" custScaleY="117577" custRadScaleRad="99616" custRadScaleInc="2606">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17059" custScaleY="117645" custRadScaleRad="104393" custRadScaleInc="2472">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11845" custScaleY="112206"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600" dirty="0"/>
            <a:t>Assisted reproductive </a:t>
          </a:r>
          <a:r>
            <a:rPr lang="en-NZ" sz="1600"/>
            <a:t>technology services</a:t>
          </a:r>
          <a:endParaRPr lang="en-NZ" sz="1600" dirty="0"/>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chemeClr val="bg1">
            <a:lumMod val="85000"/>
          </a:schemeClr>
        </a:solidFill>
      </dgm:spPr>
      <dgm:t>
        <a:bodyPr/>
        <a:lstStyle/>
        <a:p>
          <a:pPr>
            <a:spcAft>
              <a:spcPts val="0"/>
            </a:spcAft>
          </a:pPr>
          <a:r>
            <a:rPr lang="en-NZ" sz="1800" dirty="0">
              <a:solidFill>
                <a:schemeClr val="tx1"/>
              </a:solidFill>
            </a:rPr>
            <a:t>6.1 </a:t>
          </a:r>
        </a:p>
        <a:p>
          <a:pPr>
            <a:spcAft>
              <a:spcPts val="0"/>
            </a:spcAft>
          </a:pPr>
          <a:r>
            <a:rPr lang="en-NZ" sz="1800" dirty="0">
              <a:solidFill>
                <a:schemeClr val="tx1"/>
              </a:solidFill>
            </a:rPr>
            <a:t>A process of restraint</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chemeClr val="bg1">
            <a:lumMod val="85000"/>
          </a:schemeClr>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solidFill>
                <a:schemeClr val="tx1"/>
              </a:solidFill>
            </a:rPr>
            <a:t>6.2 </a:t>
          </a:r>
        </a:p>
        <a:p>
          <a:pPr>
            <a:spcAft>
              <a:spcPts val="0"/>
            </a:spcAft>
          </a:pPr>
          <a:r>
            <a:rPr lang="en-NZ" sz="1800" kern="1200" dirty="0">
              <a:solidFill>
                <a:schemeClr val="tx1"/>
              </a:solidFill>
            </a:rPr>
            <a:t>Safe restraint</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bg1">
            <a:lumMod val="85000"/>
          </a:schemeClr>
        </a:solidFill>
      </dgm:spPr>
      <dgm:t>
        <a:bodyPr/>
        <a:lstStyle/>
        <a:p>
          <a:pPr>
            <a:spcAft>
              <a:spcPts val="0"/>
            </a:spcAft>
          </a:pPr>
          <a:r>
            <a:rPr lang="en-NZ" sz="1800" dirty="0">
              <a:solidFill>
                <a:schemeClr val="tx1"/>
              </a:solidFill>
            </a:rPr>
            <a:t>6.3 </a:t>
          </a:r>
        </a:p>
        <a:p>
          <a:pPr>
            <a:spcAft>
              <a:spcPts val="0"/>
            </a:spcAft>
          </a:pPr>
          <a:r>
            <a:rPr lang="en-NZ" sz="1800" dirty="0">
              <a:solidFill>
                <a:schemeClr val="tx1"/>
              </a:solidFill>
            </a:rPr>
            <a:t>Quality review of restraint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bg1">
            <a:lumMod val="85000"/>
          </a:schemeClr>
        </a:solidFill>
      </dgm:spPr>
      <dgm:t>
        <a:bodyPr/>
        <a:lstStyle/>
        <a:p>
          <a:pPr>
            <a:spcAft>
              <a:spcPts val="0"/>
            </a:spcAft>
          </a:pPr>
          <a:r>
            <a:rPr lang="en-NZ" sz="1800" dirty="0">
              <a:solidFill>
                <a:schemeClr val="tx1"/>
              </a:solidFill>
            </a:rPr>
            <a:t>6.4 </a:t>
          </a:r>
        </a:p>
        <a:p>
          <a:pPr>
            <a:spcAft>
              <a:spcPts val="0"/>
            </a:spcAft>
          </a:pPr>
          <a:r>
            <a:rPr lang="en-NZ" sz="1800" dirty="0">
              <a:solidFill>
                <a:schemeClr val="tx1"/>
              </a:solidFill>
            </a:rPr>
            <a:t>Seclusion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49185" custScaleY="143523" custLinFactNeighborX="278" custLinFactNeighborY="-2444"/>
      <dgm:spPr/>
    </dgm:pt>
    <dgm:pt modelId="{98845B3C-C158-43EA-8987-E8C3236DAE2C}" type="pres">
      <dgm:prSet presAssocID="{3AC2273D-2192-4F6A-A41E-6F92D323D7DC}" presName="parTrans" presStyleLbl="sibTrans2D1" presStyleIdx="0" presStyleCnt="4"/>
      <dgm:spPr/>
    </dgm:pt>
    <dgm:pt modelId="{B47D3050-A211-45D4-BD44-77DD36773A9A}" type="pres">
      <dgm:prSet presAssocID="{3AC2273D-2192-4F6A-A41E-6F92D323D7DC}" presName="connectorText" presStyleLbl="sibTrans2D1" presStyleIdx="0" presStyleCnt="4"/>
      <dgm:spPr/>
    </dgm:pt>
    <dgm:pt modelId="{3AAB2817-A041-45BB-9CC8-9AF52AC6E859}" type="pres">
      <dgm:prSet presAssocID="{529504B3-C2D5-4F6B-BC17-A87BDAB270B7}" presName="node" presStyleLbl="node1" presStyleIdx="0" presStyleCnt="4" custScaleX="107391" custScaleY="108011" custRadScaleRad="93879" custRadScaleInc="-1881">
        <dgm:presLayoutVars>
          <dgm:bulletEnabled val="1"/>
        </dgm:presLayoutVars>
      </dgm:prSet>
      <dgm:spPr/>
    </dgm:pt>
    <dgm:pt modelId="{88BBC66D-DFCC-4154-B8A7-B236E8B9C1C0}" type="pres">
      <dgm:prSet presAssocID="{9432CDF0-AD67-44A0-83DF-188463B38E93}" presName="parTrans" presStyleLbl="sibTrans2D1" presStyleIdx="1" presStyleCnt="4"/>
      <dgm:spPr/>
    </dgm:pt>
    <dgm:pt modelId="{6D173CD2-4A25-4C2C-8093-FC043155A1FF}" type="pres">
      <dgm:prSet presAssocID="{9432CDF0-AD67-44A0-83DF-188463B38E93}" presName="connectorText" presStyleLbl="sibTrans2D1" presStyleIdx="1" presStyleCnt="4"/>
      <dgm:spPr/>
    </dgm:pt>
    <dgm:pt modelId="{460AD6C1-1116-48A2-A4BC-39DE925257AE}" type="pres">
      <dgm:prSet presAssocID="{78F754AF-3A60-4B5D-9789-B2BDE810AC28}" presName="node" presStyleLbl="node1" presStyleIdx="1" presStyleCnt="4" custScaleX="110953" custScaleY="109507"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4"/>
      <dgm:spPr/>
    </dgm:pt>
    <dgm:pt modelId="{BBBF8262-84D2-4A6E-BB70-C41BBB73D535}" type="pres">
      <dgm:prSet presAssocID="{042BB47E-034A-4853-BA75-26E6A018F147}" presName="connectorText" presStyleLbl="sibTrans2D1" presStyleIdx="2" presStyleCnt="4"/>
      <dgm:spPr/>
    </dgm:pt>
    <dgm:pt modelId="{484E8DC5-4349-4168-8B0F-A8A8DF3122C2}" type="pres">
      <dgm:prSet presAssocID="{C8976FDD-18BF-4FEC-AD9C-807C5C872DBE}" presName="node" presStyleLbl="node1" presStyleIdx="2" presStyleCnt="4" custScaleX="104129" custScaleY="103063" custRadScaleRad="92520" custRadScaleInc="-765">
        <dgm:presLayoutVars>
          <dgm:bulletEnabled val="1"/>
        </dgm:presLayoutVars>
      </dgm:prSet>
      <dgm:spPr/>
    </dgm:pt>
    <dgm:pt modelId="{427DC9FC-0BE6-485A-BBB2-86F1AFB66A1C}" type="pres">
      <dgm:prSet presAssocID="{3F06E993-4272-4043-832D-D687BB81E269}" presName="parTrans" presStyleLbl="sibTrans2D1" presStyleIdx="3" presStyleCnt="4"/>
      <dgm:spPr/>
    </dgm:pt>
    <dgm:pt modelId="{04DA555A-0574-4D52-B6EA-F2D52A5E5244}" type="pres">
      <dgm:prSet presAssocID="{3F06E993-4272-4043-832D-D687BB81E269}" presName="connectorText" presStyleLbl="sibTrans2D1" presStyleIdx="3" presStyleCnt="4"/>
      <dgm:spPr/>
    </dgm:pt>
    <dgm:pt modelId="{D160EF03-C4AF-4179-B2B8-A6E20760E0FC}" type="pres">
      <dgm:prSet presAssocID="{055BB682-3447-42D0-A577-25BC814893F9}" presName="node" presStyleLbl="node1" presStyleIdx="3" presStyleCnt="4" custScaleX="107836" custScaleY="104550">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53734" y="1841680"/>
          <a:ext cx="1408114" cy="1395220"/>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dirty="0"/>
            <a:t>Assisted reproductive technology services</a:t>
          </a:r>
        </a:p>
      </dsp:txBody>
      <dsp:txXfrm>
        <a:off x="4759948" y="2046005"/>
        <a:ext cx="995686" cy="986570"/>
      </dsp:txXfrm>
    </dsp:sp>
    <dsp:sp modelId="{98845B3C-C158-43EA-8987-E8C3236DAE2C}">
      <dsp:nvSpPr>
        <dsp:cNvPr id="0" name=""/>
        <dsp:cNvSpPr/>
      </dsp:nvSpPr>
      <dsp:spPr>
        <a:xfrm rot="16155054">
          <a:off x="5084474" y="1335658"/>
          <a:ext cx="320718"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33210" y="1468808"/>
        <a:ext cx="224503" cy="255140"/>
      </dsp:txXfrm>
    </dsp:sp>
    <dsp:sp modelId="{3AAB2817-A041-45BB-9CC8-9AF52AC6E859}">
      <dsp:nvSpPr>
        <dsp:cNvPr id="0" name=""/>
        <dsp:cNvSpPr/>
      </dsp:nvSpPr>
      <dsp:spPr>
        <a:xfrm>
          <a:off x="4662442" y="39207"/>
          <a:ext cx="1140978" cy="1197509"/>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1.1 </a:t>
          </a:r>
        </a:p>
        <a:p>
          <a:pPr marL="0" lvl="0" indent="0" algn="ctr" defTabSz="622300">
            <a:lnSpc>
              <a:spcPct val="90000"/>
            </a:lnSpc>
            <a:spcBef>
              <a:spcPct val="0"/>
            </a:spcBef>
            <a:spcAft>
              <a:spcPts val="0"/>
            </a:spcAft>
            <a:buNone/>
          </a:pPr>
          <a:r>
            <a:rPr lang="en-NZ" sz="1600" kern="1200"/>
            <a:t>Pae ora</a:t>
          </a:r>
          <a:r>
            <a:rPr lang="en-NZ" sz="1400" kern="1200"/>
            <a:t> </a:t>
          </a:r>
          <a:r>
            <a:rPr lang="en-NZ" sz="1400" kern="1200" dirty="0"/>
            <a:t>Healthy futures</a:t>
          </a:r>
        </a:p>
      </dsp:txBody>
      <dsp:txXfrm>
        <a:off x="4829534" y="214578"/>
        <a:ext cx="806794" cy="846767"/>
      </dsp:txXfrm>
    </dsp:sp>
    <dsp:sp modelId="{88BBC66D-DFCC-4154-B8A7-B236E8B9C1C0}">
      <dsp:nvSpPr>
        <dsp:cNvPr id="0" name=""/>
        <dsp:cNvSpPr/>
      </dsp:nvSpPr>
      <dsp:spPr>
        <a:xfrm rot="18449555">
          <a:off x="5706130" y="1487249"/>
          <a:ext cx="391202"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29094" y="1618855"/>
        <a:ext cx="273841" cy="255140"/>
      </dsp:txXfrm>
    </dsp:sp>
    <dsp:sp modelId="{460AD6C1-1116-48A2-A4BC-39DE925257AE}">
      <dsp:nvSpPr>
        <dsp:cNvPr id="0" name=""/>
        <dsp:cNvSpPr/>
      </dsp:nvSpPr>
      <dsp:spPr>
        <a:xfrm>
          <a:off x="5860956" y="218372"/>
          <a:ext cx="1350143" cy="130928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1.2 </a:t>
          </a:r>
        </a:p>
        <a:p>
          <a:pPr marL="0" lvl="0" indent="0" algn="ctr" defTabSz="622300">
            <a:lnSpc>
              <a:spcPct val="90000"/>
            </a:lnSpc>
            <a:spcBef>
              <a:spcPct val="0"/>
            </a:spcBef>
            <a:spcAft>
              <a:spcPts val="0"/>
            </a:spcAft>
            <a:buNone/>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sp:txBody>
      <dsp:txXfrm>
        <a:off x="6058680" y="410112"/>
        <a:ext cx="954695" cy="925801"/>
      </dsp:txXfrm>
    </dsp:sp>
    <dsp:sp modelId="{DBF0A7A3-B915-4A75-9B2E-439A3A1F793E}">
      <dsp:nvSpPr>
        <dsp:cNvPr id="0" name=""/>
        <dsp:cNvSpPr/>
      </dsp:nvSpPr>
      <dsp:spPr>
        <a:xfrm rot="20729901">
          <a:off x="6113489" y="2046886"/>
          <a:ext cx="452059"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5521" y="2147905"/>
        <a:ext cx="324489" cy="255140"/>
      </dsp:txXfrm>
    </dsp:sp>
    <dsp:sp modelId="{484E8DC5-4349-4168-8B0F-A8A8DF3122C2}">
      <dsp:nvSpPr>
        <dsp:cNvPr id="0" name=""/>
        <dsp:cNvSpPr/>
      </dsp:nvSpPr>
      <dsp:spPr>
        <a:xfrm>
          <a:off x="6746635" y="1417479"/>
          <a:ext cx="1161429" cy="117304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1.3 </a:t>
          </a:r>
        </a:p>
        <a:p>
          <a:pPr marL="0" lvl="0" indent="0" algn="ctr" defTabSz="622300">
            <a:lnSpc>
              <a:spcPct val="90000"/>
            </a:lnSpc>
            <a:spcBef>
              <a:spcPct val="0"/>
            </a:spcBef>
            <a:spcAft>
              <a:spcPts val="0"/>
            </a:spcAft>
            <a:buNone/>
          </a:pPr>
          <a:r>
            <a:rPr lang="en-NZ" sz="1400" kern="1200" dirty="0"/>
            <a:t>My rights during service delivery </a:t>
          </a:r>
        </a:p>
      </dsp:txBody>
      <dsp:txXfrm>
        <a:off x="6916722" y="1589268"/>
        <a:ext cx="821255" cy="829468"/>
      </dsp:txXfrm>
    </dsp:sp>
    <dsp:sp modelId="{427DC9FC-0BE6-485A-BBB2-86F1AFB66A1C}">
      <dsp:nvSpPr>
        <dsp:cNvPr id="0" name=""/>
        <dsp:cNvSpPr/>
      </dsp:nvSpPr>
      <dsp:spPr>
        <a:xfrm rot="1119112">
          <a:off x="6092623" y="2685895"/>
          <a:ext cx="458772"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95973" y="2750542"/>
        <a:ext cx="331202" cy="255140"/>
      </dsp:txXfrm>
    </dsp:sp>
    <dsp:sp modelId="{D160EF03-C4AF-4179-B2B8-A6E20760E0FC}">
      <dsp:nvSpPr>
        <dsp:cNvPr id="0" name=""/>
        <dsp:cNvSpPr/>
      </dsp:nvSpPr>
      <dsp:spPr>
        <a:xfrm>
          <a:off x="6709917" y="2669946"/>
          <a:ext cx="1183341" cy="111843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1.4 </a:t>
          </a:r>
        </a:p>
        <a:p>
          <a:pPr marL="0" lvl="0" indent="0" algn="ctr" defTabSz="622300">
            <a:lnSpc>
              <a:spcPct val="90000"/>
            </a:lnSpc>
            <a:spcBef>
              <a:spcPct val="0"/>
            </a:spcBef>
            <a:spcAft>
              <a:spcPts val="0"/>
            </a:spcAft>
            <a:buNone/>
          </a:pPr>
          <a:r>
            <a:rPr lang="en-NZ" sz="1400" kern="1200" dirty="0"/>
            <a:t>I am treated with respect</a:t>
          </a:r>
        </a:p>
      </dsp:txBody>
      <dsp:txXfrm>
        <a:off x="6883213" y="2833737"/>
        <a:ext cx="836749" cy="790854"/>
      </dsp:txXfrm>
    </dsp:sp>
    <dsp:sp modelId="{84B49B5E-2C46-4DE7-A9A2-3C05BF9A3722}">
      <dsp:nvSpPr>
        <dsp:cNvPr id="0" name=""/>
        <dsp:cNvSpPr/>
      </dsp:nvSpPr>
      <dsp:spPr>
        <a:xfrm rot="3078110">
          <a:off x="5727561" y="3190389"/>
          <a:ext cx="444303"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51466" y="3225655"/>
        <a:ext cx="316733" cy="255140"/>
      </dsp:txXfrm>
    </dsp:sp>
    <dsp:sp modelId="{195C0288-F911-4F9E-9FB6-3A9BF9432E20}">
      <dsp:nvSpPr>
        <dsp:cNvPr id="0" name=""/>
        <dsp:cNvSpPr/>
      </dsp:nvSpPr>
      <dsp:spPr>
        <a:xfrm>
          <a:off x="5951105" y="3620240"/>
          <a:ext cx="1324379" cy="12222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1.5 </a:t>
          </a:r>
        </a:p>
        <a:p>
          <a:pPr marL="0" lvl="0" indent="0" algn="ctr" defTabSz="622300">
            <a:lnSpc>
              <a:spcPct val="90000"/>
            </a:lnSpc>
            <a:spcBef>
              <a:spcPct val="0"/>
            </a:spcBef>
            <a:spcAft>
              <a:spcPts val="0"/>
            </a:spcAft>
            <a:buNone/>
          </a:pPr>
          <a:r>
            <a:rPr lang="en-NZ" sz="1400" kern="1200" dirty="0"/>
            <a:t>I am protected from abuse</a:t>
          </a:r>
        </a:p>
      </dsp:txBody>
      <dsp:txXfrm>
        <a:off x="6145056" y="3799229"/>
        <a:ext cx="936477" cy="864235"/>
      </dsp:txXfrm>
    </dsp:sp>
    <dsp:sp modelId="{60DA67B6-47C8-4BD0-A1BA-094261AA1CD2}">
      <dsp:nvSpPr>
        <dsp:cNvPr id="0" name=""/>
        <dsp:cNvSpPr/>
      </dsp:nvSpPr>
      <dsp:spPr>
        <a:xfrm rot="5399980">
          <a:off x="5127040" y="3263593"/>
          <a:ext cx="261514"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66267" y="3309413"/>
        <a:ext cx="183060" cy="255140"/>
      </dsp:txXfrm>
    </dsp:sp>
    <dsp:sp modelId="{E005F617-36B2-4C72-A148-CDF78A2E4FC1}">
      <dsp:nvSpPr>
        <dsp:cNvPr id="0" name=""/>
        <dsp:cNvSpPr/>
      </dsp:nvSpPr>
      <dsp:spPr>
        <a:xfrm>
          <a:off x="4554645" y="3730323"/>
          <a:ext cx="1406314" cy="139490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1.6 </a:t>
          </a:r>
        </a:p>
        <a:p>
          <a:pPr marL="0" lvl="0" indent="0" algn="ctr" defTabSz="533400">
            <a:lnSpc>
              <a:spcPct val="90000"/>
            </a:lnSpc>
            <a:spcBef>
              <a:spcPct val="0"/>
            </a:spcBef>
            <a:spcAft>
              <a:spcPts val="0"/>
            </a:spcAft>
            <a:buNone/>
          </a:pPr>
          <a:r>
            <a:rPr lang="en-NZ" sz="1200" kern="1200" dirty="0"/>
            <a:t>Effective communication occurs</a:t>
          </a:r>
        </a:p>
      </dsp:txBody>
      <dsp:txXfrm>
        <a:off x="4760595" y="3934603"/>
        <a:ext cx="994414" cy="986348"/>
      </dsp:txXfrm>
    </dsp:sp>
    <dsp:sp modelId="{0BC6C381-EF7A-48A7-8DE4-7749C0246D4E}">
      <dsp:nvSpPr>
        <dsp:cNvPr id="0" name=""/>
        <dsp:cNvSpPr/>
      </dsp:nvSpPr>
      <dsp:spPr>
        <a:xfrm rot="7617659">
          <a:off x="4379511" y="3204427"/>
          <a:ext cx="435564"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481648" y="3238507"/>
        <a:ext cx="307994" cy="255140"/>
      </dsp:txXfrm>
    </dsp:sp>
    <dsp:sp modelId="{6243417F-9D1C-4551-B241-C2EE94EAA473}">
      <dsp:nvSpPr>
        <dsp:cNvPr id="0" name=""/>
        <dsp:cNvSpPr/>
      </dsp:nvSpPr>
      <dsp:spPr>
        <a:xfrm>
          <a:off x="3421399" y="3634691"/>
          <a:ext cx="1145651" cy="116757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1.7 </a:t>
          </a:r>
        </a:p>
        <a:p>
          <a:pPr marL="0" lvl="0" indent="0" algn="ctr" defTabSz="533400">
            <a:lnSpc>
              <a:spcPct val="90000"/>
            </a:lnSpc>
            <a:spcBef>
              <a:spcPct val="0"/>
            </a:spcBef>
            <a:spcAft>
              <a:spcPts val="0"/>
            </a:spcAft>
            <a:buNone/>
          </a:pPr>
          <a:r>
            <a:rPr lang="en-NZ" sz="1200" kern="1200" dirty="0"/>
            <a:t>I am informed to make choices</a:t>
          </a:r>
        </a:p>
      </dsp:txBody>
      <dsp:txXfrm>
        <a:off x="3589176" y="3805678"/>
        <a:ext cx="810097" cy="825599"/>
      </dsp:txXfrm>
    </dsp:sp>
    <dsp:sp modelId="{B31EC2B3-DA24-46AB-9471-9737B8B1E872}">
      <dsp:nvSpPr>
        <dsp:cNvPr id="0" name=""/>
        <dsp:cNvSpPr/>
      </dsp:nvSpPr>
      <dsp:spPr>
        <a:xfrm rot="9619114">
          <a:off x="4051081" y="2686782"/>
          <a:ext cx="399873"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67539" y="2751628"/>
        <a:ext cx="279911" cy="255140"/>
      </dsp:txXfrm>
    </dsp:sp>
    <dsp:sp modelId="{4090B5D7-2842-417A-8A17-C9729D16659A}">
      <dsp:nvSpPr>
        <dsp:cNvPr id="0" name=""/>
        <dsp:cNvSpPr/>
      </dsp:nvSpPr>
      <dsp:spPr>
        <a:xfrm>
          <a:off x="2664855" y="2608124"/>
          <a:ext cx="1256402" cy="126784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1.8</a:t>
          </a:r>
        </a:p>
        <a:p>
          <a:pPr marL="0" lvl="0" indent="0" algn="ctr" defTabSz="622300">
            <a:lnSpc>
              <a:spcPct val="90000"/>
            </a:lnSpc>
            <a:spcBef>
              <a:spcPct val="0"/>
            </a:spcBef>
            <a:spcAft>
              <a:spcPts val="0"/>
            </a:spcAft>
            <a:buNone/>
          </a:pPr>
          <a:r>
            <a:rPr lang="en-NZ" sz="1400" kern="1200" dirty="0"/>
            <a:t> I </a:t>
          </a:r>
          <a:r>
            <a:rPr lang="en-NZ" sz="1600" kern="1200" dirty="0"/>
            <a:t>have</a:t>
          </a:r>
          <a:r>
            <a:rPr lang="en-NZ" sz="1400" kern="1200" dirty="0"/>
            <a:t> the right to complain</a:t>
          </a:r>
        </a:p>
      </dsp:txBody>
      <dsp:txXfrm>
        <a:off x="2848851" y="2793796"/>
        <a:ext cx="888410" cy="896504"/>
      </dsp:txXfrm>
    </dsp:sp>
    <dsp:sp modelId="{B3CC5867-4C71-4973-BF5B-C285D03695B2}">
      <dsp:nvSpPr>
        <dsp:cNvPr id="0" name=""/>
        <dsp:cNvSpPr/>
      </dsp:nvSpPr>
      <dsp:spPr>
        <a:xfrm rot="11839005">
          <a:off x="4087141" y="2018319"/>
          <a:ext cx="363316"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93666" y="2119587"/>
        <a:ext cx="254321" cy="255140"/>
      </dsp:txXfrm>
    </dsp:sp>
    <dsp:sp modelId="{44A6FEB0-BFF8-47C9-A8B2-85716FA625F7}">
      <dsp:nvSpPr>
        <dsp:cNvPr id="0" name=""/>
        <dsp:cNvSpPr/>
      </dsp:nvSpPr>
      <dsp:spPr>
        <a:xfrm>
          <a:off x="2622340" y="1274441"/>
          <a:ext cx="1341449" cy="130454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NZ" sz="1050" kern="1200" dirty="0">
              <a:solidFill>
                <a:schemeClr val="bg1"/>
              </a:solidFill>
            </a:rPr>
            <a:t>1.9</a:t>
          </a:r>
          <a:r>
            <a:rPr lang="en-NZ" sz="900" kern="1200" dirty="0">
              <a:solidFill>
                <a:schemeClr val="bg1"/>
              </a:solidFill>
            </a:rPr>
            <a:t> Health and wellbeing of children born as a result of, and people accessing, reproductive technology services</a:t>
          </a:r>
        </a:p>
      </dsp:txBody>
      <dsp:txXfrm>
        <a:off x="2818791" y="1465488"/>
        <a:ext cx="948547" cy="922454"/>
      </dsp:txXfrm>
    </dsp:sp>
    <dsp:sp modelId="{EC33913F-DC5F-4296-98E5-21F7121A0369}">
      <dsp:nvSpPr>
        <dsp:cNvPr id="0" name=""/>
        <dsp:cNvSpPr/>
      </dsp:nvSpPr>
      <dsp:spPr>
        <a:xfrm rot="14055518">
          <a:off x="4450432" y="1472508"/>
          <a:ext cx="385287"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41983" y="1604463"/>
        <a:ext cx="269701" cy="255140"/>
      </dsp:txXfrm>
    </dsp:sp>
    <dsp:sp modelId="{F44168D1-9941-49DA-8FAD-5628B69C437D}">
      <dsp:nvSpPr>
        <dsp:cNvPr id="0" name=""/>
        <dsp:cNvSpPr/>
      </dsp:nvSpPr>
      <dsp:spPr>
        <a:xfrm>
          <a:off x="3437587" y="244132"/>
          <a:ext cx="1242074" cy="1257762"/>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kern="1200" dirty="0">
              <a:solidFill>
                <a:schemeClr val="bg1"/>
              </a:solidFill>
            </a:rPr>
            <a:t>1.10 Requirement of donation and surrogacy </a:t>
          </a:r>
        </a:p>
      </dsp:txBody>
      <dsp:txXfrm>
        <a:off x="3619485" y="428327"/>
        <a:ext cx="878278" cy="889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82603" y="2044520"/>
          <a:ext cx="1582275" cy="1533044"/>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Assisted Reproductive technology services</a:t>
          </a:r>
        </a:p>
      </dsp:txBody>
      <dsp:txXfrm>
        <a:off x="4714322" y="2269029"/>
        <a:ext cx="1118837" cy="1084026"/>
      </dsp:txXfrm>
    </dsp:sp>
    <dsp:sp modelId="{98845B3C-C158-43EA-8987-E8C3236DAE2C}">
      <dsp:nvSpPr>
        <dsp:cNvPr id="0" name=""/>
        <dsp:cNvSpPr/>
      </dsp:nvSpPr>
      <dsp:spPr>
        <a:xfrm rot="15971861">
          <a:off x="5107929" y="1606607"/>
          <a:ext cx="20505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0727" y="1738202"/>
        <a:ext cx="143541" cy="302714"/>
      </dsp:txXfrm>
    </dsp:sp>
    <dsp:sp modelId="{3AAB2817-A041-45BB-9CC8-9AF52AC6E859}">
      <dsp:nvSpPr>
        <dsp:cNvPr id="0" name=""/>
        <dsp:cNvSpPr/>
      </dsp:nvSpPr>
      <dsp:spPr>
        <a:xfrm>
          <a:off x="4373936" y="136529"/>
          <a:ext cx="1545472" cy="1525157"/>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2.1 Governance</a:t>
          </a:r>
        </a:p>
      </dsp:txBody>
      <dsp:txXfrm>
        <a:off x="4600265" y="359883"/>
        <a:ext cx="1092814" cy="1078449"/>
      </dsp:txXfrm>
    </dsp:sp>
    <dsp:sp modelId="{88BBC66D-DFCC-4154-B8A7-B236E8B9C1C0}">
      <dsp:nvSpPr>
        <dsp:cNvPr id="0" name=""/>
        <dsp:cNvSpPr/>
      </dsp:nvSpPr>
      <dsp:spPr>
        <a:xfrm rot="20416925">
          <a:off x="6116940" y="2206397"/>
          <a:ext cx="279997"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9403" y="2321471"/>
        <a:ext cx="195998" cy="302714"/>
      </dsp:txXfrm>
    </dsp:sp>
    <dsp:sp modelId="{460AD6C1-1116-48A2-A4BC-39DE925257AE}">
      <dsp:nvSpPr>
        <dsp:cNvPr id="0" name=""/>
        <dsp:cNvSpPr/>
      </dsp:nvSpPr>
      <dsp:spPr>
        <a:xfrm>
          <a:off x="6469026" y="1379177"/>
          <a:ext cx="1484425" cy="1474913"/>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2.2</a:t>
          </a:r>
        </a:p>
        <a:p>
          <a:pPr marL="0" lvl="0" indent="0" algn="ctr" defTabSz="711200">
            <a:lnSpc>
              <a:spcPct val="90000"/>
            </a:lnSpc>
            <a:spcBef>
              <a:spcPct val="0"/>
            </a:spcBef>
            <a:spcAft>
              <a:spcPts val="0"/>
            </a:spcAft>
            <a:buNone/>
          </a:pPr>
          <a:r>
            <a:rPr lang="en-NZ" sz="1600" kern="1200" dirty="0"/>
            <a:t> Quality and risk</a:t>
          </a:r>
        </a:p>
      </dsp:txBody>
      <dsp:txXfrm>
        <a:off x="6686415" y="1595173"/>
        <a:ext cx="1049647" cy="1042921"/>
      </dsp:txXfrm>
    </dsp:sp>
    <dsp:sp modelId="{DBF0A7A3-B915-4A75-9B2E-439A3A1F793E}">
      <dsp:nvSpPr>
        <dsp:cNvPr id="0" name=""/>
        <dsp:cNvSpPr/>
      </dsp:nvSpPr>
      <dsp:spPr>
        <a:xfrm rot="3454360">
          <a:off x="5686309" y="3388590"/>
          <a:ext cx="22919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2253" y="3460475"/>
        <a:ext cx="160439" cy="302714"/>
      </dsp:txXfrm>
    </dsp:sp>
    <dsp:sp modelId="{484E8DC5-4349-4168-8B0F-A8A8DF3122C2}">
      <dsp:nvSpPr>
        <dsp:cNvPr id="0" name=""/>
        <dsp:cNvSpPr/>
      </dsp:nvSpPr>
      <dsp:spPr>
        <a:xfrm>
          <a:off x="5564995" y="3701712"/>
          <a:ext cx="1555948" cy="15847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2.3 </a:t>
          </a:r>
        </a:p>
        <a:p>
          <a:pPr marL="0" lvl="0" indent="0" algn="ctr" defTabSz="666750">
            <a:lnSpc>
              <a:spcPct val="90000"/>
            </a:lnSpc>
            <a:spcBef>
              <a:spcPct val="0"/>
            </a:spcBef>
            <a:spcAft>
              <a:spcPts val="0"/>
            </a:spcAft>
            <a:buNone/>
          </a:pPr>
          <a:r>
            <a:rPr lang="en-NZ" sz="1500" kern="1200" dirty="0"/>
            <a:t>Service Management</a:t>
          </a:r>
        </a:p>
      </dsp:txBody>
      <dsp:txXfrm>
        <a:off x="5792858" y="3933798"/>
        <a:ext cx="1100222" cy="1120608"/>
      </dsp:txXfrm>
    </dsp:sp>
    <dsp:sp modelId="{427DC9FC-0BE6-485A-BBB2-86F1AFB66A1C}">
      <dsp:nvSpPr>
        <dsp:cNvPr id="0" name=""/>
        <dsp:cNvSpPr/>
      </dsp:nvSpPr>
      <dsp:spPr>
        <a:xfrm rot="7560000">
          <a:off x="4527796" y="3392830"/>
          <a:ext cx="279945"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94469" y="3459762"/>
        <a:ext cx="195962" cy="302714"/>
      </dsp:txXfrm>
    </dsp:sp>
    <dsp:sp modelId="{D160EF03-C4AF-4179-B2B8-A6E20760E0FC}">
      <dsp:nvSpPr>
        <dsp:cNvPr id="0" name=""/>
        <dsp:cNvSpPr/>
      </dsp:nvSpPr>
      <dsp:spPr>
        <a:xfrm>
          <a:off x="3263610" y="3721767"/>
          <a:ext cx="1574630" cy="154467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2.4 </a:t>
          </a:r>
        </a:p>
        <a:p>
          <a:pPr marL="0" lvl="0" indent="0" algn="ctr" defTabSz="666750">
            <a:lnSpc>
              <a:spcPct val="90000"/>
            </a:lnSpc>
            <a:spcBef>
              <a:spcPct val="0"/>
            </a:spcBef>
            <a:spcAft>
              <a:spcPts val="0"/>
            </a:spcAft>
            <a:buNone/>
          </a:pPr>
          <a:r>
            <a:rPr lang="en-NZ" sz="1500" kern="1200" dirty="0"/>
            <a:t>Health care and support workers and their availability </a:t>
          </a:r>
        </a:p>
      </dsp:txBody>
      <dsp:txXfrm>
        <a:off x="3494209" y="3947979"/>
        <a:ext cx="1113432" cy="1092246"/>
      </dsp:txXfrm>
    </dsp:sp>
    <dsp:sp modelId="{84B49B5E-2C46-4DE7-A9A2-3C05BF9A3722}">
      <dsp:nvSpPr>
        <dsp:cNvPr id="0" name=""/>
        <dsp:cNvSpPr/>
      </dsp:nvSpPr>
      <dsp:spPr>
        <a:xfrm rot="11745972">
          <a:off x="4113596" y="2272191"/>
          <a:ext cx="29014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99003" y="2384920"/>
        <a:ext cx="203104" cy="302714"/>
      </dsp:txXfrm>
    </dsp:sp>
    <dsp:sp modelId="{195C0288-F911-4F9E-9FB6-3A9BF9432E20}">
      <dsp:nvSpPr>
        <dsp:cNvPr id="0" name=""/>
        <dsp:cNvSpPr/>
      </dsp:nvSpPr>
      <dsp:spPr>
        <a:xfrm>
          <a:off x="2468386" y="1465004"/>
          <a:ext cx="1548187" cy="154508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2.5 Information </a:t>
          </a:r>
        </a:p>
      </dsp:txBody>
      <dsp:txXfrm>
        <a:off x="2695113" y="1691277"/>
        <a:ext cx="1094733" cy="1092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39905" y="1867436"/>
          <a:ext cx="1460576" cy="1487193"/>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Assisted reproductive technology services</a:t>
          </a:r>
        </a:p>
      </dsp:txBody>
      <dsp:txXfrm>
        <a:off x="4753801" y="2085230"/>
        <a:ext cx="1032784" cy="1051605"/>
      </dsp:txXfrm>
    </dsp:sp>
    <dsp:sp modelId="{98845B3C-C158-43EA-8987-E8C3236DAE2C}">
      <dsp:nvSpPr>
        <dsp:cNvPr id="0" name=""/>
        <dsp:cNvSpPr/>
      </dsp:nvSpPr>
      <dsp:spPr>
        <a:xfrm rot="16057413">
          <a:off x="5100467" y="1406829"/>
          <a:ext cx="258193"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0802" y="1535606"/>
        <a:ext cx="180735" cy="270242"/>
      </dsp:txXfrm>
    </dsp:sp>
    <dsp:sp modelId="{3AAB2817-A041-45BB-9CC8-9AF52AC6E859}">
      <dsp:nvSpPr>
        <dsp:cNvPr id="0" name=""/>
        <dsp:cNvSpPr/>
      </dsp:nvSpPr>
      <dsp:spPr>
        <a:xfrm>
          <a:off x="4540085" y="106372"/>
          <a:ext cx="1305260" cy="12755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3.1 </a:t>
          </a:r>
        </a:p>
        <a:p>
          <a:pPr marL="0" lvl="0" indent="0" algn="ctr" defTabSz="711200">
            <a:lnSpc>
              <a:spcPct val="90000"/>
            </a:lnSpc>
            <a:spcBef>
              <a:spcPct val="0"/>
            </a:spcBef>
            <a:spcAft>
              <a:spcPts val="0"/>
            </a:spcAft>
            <a:buNone/>
          </a:pPr>
          <a:r>
            <a:rPr lang="en-NZ" sz="1600" kern="1200" dirty="0"/>
            <a:t>Entry and declining entry</a:t>
          </a:r>
        </a:p>
      </dsp:txBody>
      <dsp:txXfrm>
        <a:off x="4731236" y="293167"/>
        <a:ext cx="922958" cy="901923"/>
      </dsp:txXfrm>
    </dsp:sp>
    <dsp:sp modelId="{88BBC66D-DFCC-4154-B8A7-B236E8B9C1C0}">
      <dsp:nvSpPr>
        <dsp:cNvPr id="0" name=""/>
        <dsp:cNvSpPr/>
      </dsp:nvSpPr>
      <dsp:spPr>
        <a:xfrm rot="18835578">
          <a:off x="5824524" y="1644854"/>
          <a:ext cx="318764"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39168" y="1769373"/>
        <a:ext cx="223135" cy="270242"/>
      </dsp:txXfrm>
    </dsp:sp>
    <dsp:sp modelId="{460AD6C1-1116-48A2-A4BC-39DE925257AE}">
      <dsp:nvSpPr>
        <dsp:cNvPr id="0" name=""/>
        <dsp:cNvSpPr/>
      </dsp:nvSpPr>
      <dsp:spPr>
        <a:xfrm>
          <a:off x="5998622" y="492735"/>
          <a:ext cx="1327793" cy="1345570"/>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3.2 </a:t>
          </a:r>
        </a:p>
        <a:p>
          <a:pPr marL="0" lvl="0" indent="0" algn="ctr" defTabSz="711200">
            <a:lnSpc>
              <a:spcPct val="90000"/>
            </a:lnSpc>
            <a:spcBef>
              <a:spcPct val="0"/>
            </a:spcBef>
            <a:spcAft>
              <a:spcPts val="0"/>
            </a:spcAft>
            <a:buNone/>
          </a:pPr>
          <a:r>
            <a:rPr lang="en-NZ" sz="1600" kern="1200" dirty="0"/>
            <a:t>My pathway to wellbeing</a:t>
          </a:r>
        </a:p>
      </dsp:txBody>
      <dsp:txXfrm>
        <a:off x="6193073" y="689789"/>
        <a:ext cx="938891" cy="951462"/>
      </dsp:txXfrm>
    </dsp:sp>
    <dsp:sp modelId="{DBF0A7A3-B915-4A75-9B2E-439A3A1F793E}">
      <dsp:nvSpPr>
        <dsp:cNvPr id="0" name=""/>
        <dsp:cNvSpPr/>
      </dsp:nvSpPr>
      <dsp:spPr>
        <a:xfrm rot="197060">
          <a:off x="6145181" y="2446161"/>
          <a:ext cx="352658"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45268" y="2533211"/>
        <a:ext cx="246861" cy="270242"/>
      </dsp:txXfrm>
    </dsp:sp>
    <dsp:sp modelId="{484E8DC5-4349-4168-8B0F-A8A8DF3122C2}">
      <dsp:nvSpPr>
        <dsp:cNvPr id="0" name=""/>
        <dsp:cNvSpPr/>
      </dsp:nvSpPr>
      <dsp:spPr>
        <a:xfrm>
          <a:off x="6662640" y="2060620"/>
          <a:ext cx="1287460" cy="1334518"/>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tx1"/>
              </a:solidFill>
            </a:rPr>
            <a:t>3.3 </a:t>
          </a:r>
        </a:p>
        <a:p>
          <a:pPr marL="0" lvl="0" indent="0" algn="ctr" defTabSz="711200">
            <a:lnSpc>
              <a:spcPct val="90000"/>
            </a:lnSpc>
            <a:spcBef>
              <a:spcPct val="0"/>
            </a:spcBef>
            <a:spcAft>
              <a:spcPts val="0"/>
            </a:spcAft>
            <a:buNone/>
          </a:pPr>
          <a:r>
            <a:rPr lang="en-NZ" sz="1600" kern="1200" dirty="0">
              <a:solidFill>
                <a:schemeClr val="tx1"/>
              </a:solidFill>
            </a:rPr>
            <a:t>Individual activities</a:t>
          </a:r>
        </a:p>
      </dsp:txBody>
      <dsp:txXfrm>
        <a:off x="6851184" y="2256056"/>
        <a:ext cx="910372" cy="943646"/>
      </dsp:txXfrm>
    </dsp:sp>
    <dsp:sp modelId="{427DC9FC-0BE6-485A-BBB2-86F1AFB66A1C}">
      <dsp:nvSpPr>
        <dsp:cNvPr id="0" name=""/>
        <dsp:cNvSpPr/>
      </dsp:nvSpPr>
      <dsp:spPr>
        <a:xfrm rot="2667357">
          <a:off x="5841787" y="3093119"/>
          <a:ext cx="298509"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54603" y="3151840"/>
        <a:ext cx="208956" cy="270242"/>
      </dsp:txXfrm>
    </dsp:sp>
    <dsp:sp modelId="{D160EF03-C4AF-4179-B2B8-A6E20760E0FC}">
      <dsp:nvSpPr>
        <dsp:cNvPr id="0" name=""/>
        <dsp:cNvSpPr/>
      </dsp:nvSpPr>
      <dsp:spPr>
        <a:xfrm>
          <a:off x="5986164" y="3319287"/>
          <a:ext cx="1432842" cy="13943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3.4 </a:t>
          </a:r>
        </a:p>
        <a:p>
          <a:pPr marL="0" lvl="0" indent="0" algn="ctr" defTabSz="711200">
            <a:lnSpc>
              <a:spcPct val="90000"/>
            </a:lnSpc>
            <a:spcBef>
              <a:spcPct val="0"/>
            </a:spcBef>
            <a:spcAft>
              <a:spcPts val="0"/>
            </a:spcAft>
            <a:buNone/>
          </a:pPr>
          <a:r>
            <a:rPr lang="en-NZ" sz="1600" kern="1200" dirty="0"/>
            <a:t>My medication</a:t>
          </a:r>
        </a:p>
      </dsp:txBody>
      <dsp:txXfrm>
        <a:off x="6195999" y="3523489"/>
        <a:ext cx="1013172" cy="985976"/>
      </dsp:txXfrm>
    </dsp:sp>
    <dsp:sp modelId="{84B49B5E-2C46-4DE7-A9A2-3C05BF9A3722}">
      <dsp:nvSpPr>
        <dsp:cNvPr id="0" name=""/>
        <dsp:cNvSpPr/>
      </dsp:nvSpPr>
      <dsp:spPr>
        <a:xfrm rot="5315039">
          <a:off x="5132861" y="3427574"/>
          <a:ext cx="326165"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80576" y="3468745"/>
        <a:ext cx="228316" cy="270242"/>
      </dsp:txXfrm>
    </dsp:sp>
    <dsp:sp modelId="{195C0288-F911-4F9E-9FB6-3A9BF9432E20}">
      <dsp:nvSpPr>
        <dsp:cNvPr id="0" name=""/>
        <dsp:cNvSpPr/>
      </dsp:nvSpPr>
      <dsp:spPr>
        <a:xfrm>
          <a:off x="4637170" y="3969417"/>
          <a:ext cx="1366339" cy="1340538"/>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tx1"/>
              </a:solidFill>
            </a:rPr>
            <a:t>3.5 </a:t>
          </a:r>
        </a:p>
        <a:p>
          <a:pPr marL="0" lvl="0" indent="0" algn="ctr" defTabSz="711200">
            <a:lnSpc>
              <a:spcPct val="90000"/>
            </a:lnSpc>
            <a:spcBef>
              <a:spcPct val="0"/>
            </a:spcBef>
            <a:spcAft>
              <a:spcPts val="0"/>
            </a:spcAft>
            <a:buNone/>
          </a:pPr>
          <a:r>
            <a:rPr lang="en-NZ" sz="1600" kern="1200" dirty="0">
              <a:solidFill>
                <a:schemeClr val="tx1"/>
              </a:solidFill>
            </a:rPr>
            <a:t>Nutrition to support wellbeing</a:t>
          </a:r>
        </a:p>
      </dsp:txBody>
      <dsp:txXfrm>
        <a:off x="4837266" y="4165734"/>
        <a:ext cx="966147" cy="947904"/>
      </dsp:txXfrm>
    </dsp:sp>
    <dsp:sp modelId="{35371A06-01F5-4216-A0A2-28482C228F03}">
      <dsp:nvSpPr>
        <dsp:cNvPr id="0" name=""/>
        <dsp:cNvSpPr/>
      </dsp:nvSpPr>
      <dsp:spPr>
        <a:xfrm rot="8100000">
          <a:off x="4366475" y="3122739"/>
          <a:ext cx="333619"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51904" y="3177434"/>
        <a:ext cx="233533" cy="270242"/>
      </dsp:txXfrm>
    </dsp:sp>
    <dsp:sp modelId="{DD85451D-35F3-4C67-9FD9-818388763ADC}">
      <dsp:nvSpPr>
        <dsp:cNvPr id="0" name=""/>
        <dsp:cNvSpPr/>
      </dsp:nvSpPr>
      <dsp:spPr>
        <a:xfrm>
          <a:off x="3168978" y="3387501"/>
          <a:ext cx="1333480" cy="1316014"/>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3.6 </a:t>
          </a:r>
        </a:p>
        <a:p>
          <a:pPr marL="0" lvl="0" indent="0" algn="ctr" defTabSz="711200">
            <a:lnSpc>
              <a:spcPct val="90000"/>
            </a:lnSpc>
            <a:spcBef>
              <a:spcPct val="0"/>
            </a:spcBef>
            <a:spcAft>
              <a:spcPts val="0"/>
            </a:spcAft>
            <a:buNone/>
          </a:pPr>
          <a:r>
            <a:rPr lang="en-NZ" sz="1600" kern="1200" dirty="0"/>
            <a:t>transition, transfer, and discharge</a:t>
          </a:r>
        </a:p>
      </dsp:txBody>
      <dsp:txXfrm>
        <a:off x="3364262" y="3580227"/>
        <a:ext cx="942912" cy="930562"/>
      </dsp:txXfrm>
    </dsp:sp>
    <dsp:sp modelId="{369F0309-A924-446F-81B8-23BAFCFC1F88}">
      <dsp:nvSpPr>
        <dsp:cNvPr id="0" name=""/>
        <dsp:cNvSpPr/>
      </dsp:nvSpPr>
      <dsp:spPr>
        <a:xfrm rot="10800000">
          <a:off x="4111908" y="2385831"/>
          <a:ext cx="245040"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185420" y="2475912"/>
        <a:ext cx="171528" cy="270242"/>
      </dsp:txXfrm>
    </dsp:sp>
    <dsp:sp modelId="{FA5AEA26-C378-4337-A62B-2BC51BB70170}">
      <dsp:nvSpPr>
        <dsp:cNvPr id="0" name=""/>
        <dsp:cNvSpPr/>
      </dsp:nvSpPr>
      <dsp:spPr>
        <a:xfrm>
          <a:off x="2573023" y="1948108"/>
          <a:ext cx="1337033" cy="1325850"/>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ts val="0"/>
            </a:spcAft>
            <a:buNone/>
          </a:pPr>
          <a:r>
            <a:rPr lang="en-NZ" sz="1000" kern="1200" dirty="0">
              <a:solidFill>
                <a:schemeClr val="tx1"/>
              </a:solidFill>
            </a:rPr>
            <a:t>3.7 Electroconvulsive Therapy </a:t>
          </a:r>
        </a:p>
      </dsp:txBody>
      <dsp:txXfrm>
        <a:off x="2768827" y="2142274"/>
        <a:ext cx="945425" cy="937518"/>
      </dsp:txXfrm>
    </dsp:sp>
    <dsp:sp modelId="{716B021A-29D3-4B79-B296-96926B06EB78}">
      <dsp:nvSpPr>
        <dsp:cNvPr id="0" name=""/>
        <dsp:cNvSpPr/>
      </dsp:nvSpPr>
      <dsp:spPr>
        <a:xfrm rot="13582823">
          <a:off x="4418716" y="1646243"/>
          <a:ext cx="290616"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92382" y="1767882"/>
        <a:ext cx="203431" cy="270242"/>
      </dsp:txXfrm>
    </dsp:sp>
    <dsp:sp modelId="{98F8939F-3B3A-4924-9DB4-459B30A8887C}">
      <dsp:nvSpPr>
        <dsp:cNvPr id="0" name=""/>
        <dsp:cNvSpPr/>
      </dsp:nvSpPr>
      <dsp:spPr>
        <a:xfrm>
          <a:off x="3104562" y="373559"/>
          <a:ext cx="1333528" cy="132917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solidFill>
                <a:schemeClr val="bg1"/>
              </a:solidFill>
            </a:rPr>
            <a:t>3.8 </a:t>
          </a:r>
        </a:p>
        <a:p>
          <a:pPr marL="0" lvl="0" indent="0" algn="ctr" defTabSz="622300">
            <a:lnSpc>
              <a:spcPct val="90000"/>
            </a:lnSpc>
            <a:spcBef>
              <a:spcPct val="0"/>
            </a:spcBef>
            <a:spcAft>
              <a:spcPts val="0"/>
            </a:spcAft>
            <a:buNone/>
          </a:pPr>
          <a:r>
            <a:rPr lang="en-NZ" sz="1400" kern="1200" dirty="0">
              <a:solidFill>
                <a:schemeClr val="bg1"/>
              </a:solidFill>
            </a:rPr>
            <a:t>Obtaining and caring for gametes and embryos</a:t>
          </a:r>
        </a:p>
      </dsp:txBody>
      <dsp:txXfrm>
        <a:off x="3299853" y="568212"/>
        <a:ext cx="942946" cy="9398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1CDCF-CB2C-49A2-9E85-F1B8DAB73819}">
      <dsp:nvSpPr>
        <dsp:cNvPr id="0" name=""/>
        <dsp:cNvSpPr/>
      </dsp:nvSpPr>
      <dsp:spPr>
        <a:xfrm>
          <a:off x="4250029" y="1481070"/>
          <a:ext cx="1737571" cy="1801133"/>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NZ" sz="1800" kern="1200" dirty="0"/>
            <a:t>Assisted reproductive technology services</a:t>
          </a:r>
        </a:p>
      </dsp:txBody>
      <dsp:txXfrm>
        <a:off x="4504490" y="1744840"/>
        <a:ext cx="1228649" cy="1273593"/>
      </dsp:txXfrm>
    </dsp:sp>
    <dsp:sp modelId="{25914C64-70EF-4DB6-AE1B-1BE69B190783}">
      <dsp:nvSpPr>
        <dsp:cNvPr id="0" name=""/>
        <dsp:cNvSpPr/>
      </dsp:nvSpPr>
      <dsp:spPr>
        <a:xfrm rot="10815444">
          <a:off x="3605001" y="2364806"/>
          <a:ext cx="645039" cy="22957"/>
        </a:xfrm>
        <a:custGeom>
          <a:avLst/>
          <a:gdLst/>
          <a:ahLst/>
          <a:cxnLst/>
          <a:rect l="0" t="0" r="0" b="0"/>
          <a:pathLst>
            <a:path>
              <a:moveTo>
                <a:pt x="0" y="11478"/>
              </a:moveTo>
              <a:lnTo>
                <a:pt x="645039"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3911395" y="2360159"/>
        <a:ext cx="32251" cy="32251"/>
      </dsp:txXfrm>
    </dsp:sp>
    <dsp:sp modelId="{AB2FD641-F252-4EE4-BE8B-FC06E17EC421}">
      <dsp:nvSpPr>
        <dsp:cNvPr id="0" name=""/>
        <dsp:cNvSpPr/>
      </dsp:nvSpPr>
      <dsp:spPr>
        <a:xfrm>
          <a:off x="2047746" y="1603138"/>
          <a:ext cx="1557266" cy="1536401"/>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NZ" sz="1800" kern="1200" dirty="0"/>
            <a:t>4.1 </a:t>
          </a:r>
        </a:p>
        <a:p>
          <a:pPr marL="0" lvl="0" indent="0" algn="ctr" defTabSz="800100">
            <a:lnSpc>
              <a:spcPct val="90000"/>
            </a:lnSpc>
            <a:spcBef>
              <a:spcPct val="0"/>
            </a:spcBef>
            <a:spcAft>
              <a:spcPts val="0"/>
            </a:spcAft>
            <a:buNone/>
          </a:pPr>
          <a:r>
            <a:rPr lang="en-NZ" sz="1800" kern="1200" dirty="0"/>
            <a:t>The Facility </a:t>
          </a:r>
        </a:p>
      </dsp:txBody>
      <dsp:txXfrm>
        <a:off x="2275802" y="1828139"/>
        <a:ext cx="1101154" cy="1086399"/>
      </dsp:txXfrm>
    </dsp:sp>
    <dsp:sp modelId="{30E07411-556D-4748-91C0-E17BCBD7452C}">
      <dsp:nvSpPr>
        <dsp:cNvPr id="0" name=""/>
        <dsp:cNvSpPr/>
      </dsp:nvSpPr>
      <dsp:spPr>
        <a:xfrm rot="21595680">
          <a:off x="5987600" y="2368766"/>
          <a:ext cx="477584" cy="22957"/>
        </a:xfrm>
        <a:custGeom>
          <a:avLst/>
          <a:gdLst/>
          <a:ahLst/>
          <a:cxnLst/>
          <a:rect l="0" t="0" r="0" b="0"/>
          <a:pathLst>
            <a:path>
              <a:moveTo>
                <a:pt x="0" y="11478"/>
              </a:moveTo>
              <a:lnTo>
                <a:pt x="477584"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214453" y="2368305"/>
        <a:ext cx="23879" cy="23879"/>
      </dsp:txXfrm>
    </dsp:sp>
    <dsp:sp modelId="{BB4661D5-8BE0-4131-BDA0-D3472F936D27}">
      <dsp:nvSpPr>
        <dsp:cNvPr id="0" name=""/>
        <dsp:cNvSpPr/>
      </dsp:nvSpPr>
      <dsp:spPr>
        <a:xfrm>
          <a:off x="6465184" y="1634663"/>
          <a:ext cx="1480007" cy="1488703"/>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t>4.2 </a:t>
          </a:r>
        </a:p>
        <a:p>
          <a:pPr marL="0" lvl="0" indent="0" algn="ctr" defTabSz="800100">
            <a:lnSpc>
              <a:spcPct val="90000"/>
            </a:lnSpc>
            <a:spcBef>
              <a:spcPct val="0"/>
            </a:spcBef>
            <a:spcAft>
              <a:spcPts val="0"/>
            </a:spcAft>
            <a:buNone/>
          </a:pPr>
          <a:r>
            <a:rPr lang="en-NZ" sz="1800" kern="1200" dirty="0"/>
            <a:t>Security of people and workforce</a:t>
          </a:r>
        </a:p>
      </dsp:txBody>
      <dsp:txXfrm>
        <a:off x="6681926" y="1852679"/>
        <a:ext cx="1046523" cy="10526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307215" y="1764409"/>
          <a:ext cx="1822054" cy="1850808"/>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t>Assisted reproductive technology services</a:t>
          </a:r>
        </a:p>
      </dsp:txBody>
      <dsp:txXfrm>
        <a:off x="4574049" y="2035454"/>
        <a:ext cx="1288386" cy="1308718"/>
      </dsp:txXfrm>
    </dsp:sp>
    <dsp:sp modelId="{98845B3C-C158-43EA-8987-E8C3236DAE2C}">
      <dsp:nvSpPr>
        <dsp:cNvPr id="0" name=""/>
        <dsp:cNvSpPr/>
      </dsp:nvSpPr>
      <dsp:spPr>
        <a:xfrm rot="15989854">
          <a:off x="5119076" y="1454788"/>
          <a:ext cx="76696"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31283" y="1562811"/>
        <a:ext cx="53687" cy="289620"/>
      </dsp:txXfrm>
    </dsp:sp>
    <dsp:sp modelId="{3AAB2817-A041-45BB-9CC8-9AF52AC6E859}">
      <dsp:nvSpPr>
        <dsp:cNvPr id="0" name=""/>
        <dsp:cNvSpPr/>
      </dsp:nvSpPr>
      <dsp:spPr>
        <a:xfrm>
          <a:off x="4302601" y="-1202"/>
          <a:ext cx="1601303" cy="1624515"/>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5.1 </a:t>
          </a:r>
        </a:p>
        <a:p>
          <a:pPr marL="0" lvl="0" indent="0" algn="ctr" defTabSz="711200">
            <a:lnSpc>
              <a:spcPct val="90000"/>
            </a:lnSpc>
            <a:spcBef>
              <a:spcPct val="0"/>
            </a:spcBef>
            <a:spcAft>
              <a:spcPts val="0"/>
            </a:spcAft>
            <a:buNone/>
          </a:pPr>
          <a:r>
            <a:rPr lang="en-NZ" sz="1600" kern="1200" dirty="0"/>
            <a:t>Governance</a:t>
          </a:r>
        </a:p>
      </dsp:txBody>
      <dsp:txXfrm>
        <a:off x="4537106" y="236703"/>
        <a:ext cx="1132293" cy="1148705"/>
      </dsp:txXfrm>
    </dsp:sp>
    <dsp:sp modelId="{88BBC66D-DFCC-4154-B8A7-B236E8B9C1C0}">
      <dsp:nvSpPr>
        <dsp:cNvPr id="0" name=""/>
        <dsp:cNvSpPr/>
      </dsp:nvSpPr>
      <dsp:spPr>
        <a:xfrm rot="20416925">
          <a:off x="6112239" y="2110757"/>
          <a:ext cx="96498"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3088" y="2212181"/>
        <a:ext cx="67549" cy="289620"/>
      </dsp:txXfrm>
    </dsp:sp>
    <dsp:sp modelId="{460AD6C1-1116-48A2-A4BC-39DE925257AE}">
      <dsp:nvSpPr>
        <dsp:cNvPr id="0" name=""/>
        <dsp:cNvSpPr/>
      </dsp:nvSpPr>
      <dsp:spPr>
        <a:xfrm>
          <a:off x="6196870" y="1159559"/>
          <a:ext cx="1746099" cy="1733208"/>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5.2 </a:t>
          </a:r>
        </a:p>
        <a:p>
          <a:pPr marL="0" lvl="0" indent="0" algn="ctr" defTabSz="622300">
            <a:lnSpc>
              <a:spcPct val="90000"/>
            </a:lnSpc>
            <a:spcBef>
              <a:spcPct val="0"/>
            </a:spcBef>
            <a:spcAft>
              <a:spcPts val="0"/>
            </a:spcAft>
            <a:buNone/>
          </a:pPr>
          <a:r>
            <a:rPr lang="en-NZ" sz="1400" kern="1200" dirty="0"/>
            <a:t>The infection prevention programme and implementation</a:t>
          </a:r>
        </a:p>
      </dsp:txBody>
      <dsp:txXfrm>
        <a:off x="6452580" y="1413381"/>
        <a:ext cx="1234679" cy="1225564"/>
      </dsp:txXfrm>
    </dsp:sp>
    <dsp:sp modelId="{DBF0A7A3-B915-4A75-9B2E-439A3A1F793E}">
      <dsp:nvSpPr>
        <dsp:cNvPr id="0" name=""/>
        <dsp:cNvSpPr/>
      </dsp:nvSpPr>
      <dsp:spPr>
        <a:xfrm rot="3283590">
          <a:off x="5753103" y="3285857"/>
          <a:ext cx="114934"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60387" y="3368322"/>
        <a:ext cx="80454" cy="289620"/>
      </dsp:txXfrm>
    </dsp:sp>
    <dsp:sp modelId="{484E8DC5-4349-4168-8B0F-A8A8DF3122C2}">
      <dsp:nvSpPr>
        <dsp:cNvPr id="0" name=""/>
        <dsp:cNvSpPr/>
      </dsp:nvSpPr>
      <dsp:spPr>
        <a:xfrm>
          <a:off x="5526698" y="3463697"/>
          <a:ext cx="1658631" cy="166925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5.3 </a:t>
          </a:r>
        </a:p>
        <a:p>
          <a:pPr marL="0" lvl="0" indent="0" algn="ctr" defTabSz="711200">
            <a:lnSpc>
              <a:spcPct val="90000"/>
            </a:lnSpc>
            <a:spcBef>
              <a:spcPct val="0"/>
            </a:spcBef>
            <a:spcAft>
              <a:spcPts val="0"/>
            </a:spcAft>
            <a:buNone/>
          </a:pPr>
          <a:r>
            <a:rPr lang="en-NZ" sz="1600" kern="1200" dirty="0"/>
            <a:t>Antimicrobial Stewardship</a:t>
          </a:r>
        </a:p>
      </dsp:txBody>
      <dsp:txXfrm>
        <a:off x="5769599" y="3708153"/>
        <a:ext cx="1172829" cy="1180338"/>
      </dsp:txXfrm>
    </dsp:sp>
    <dsp:sp modelId="{427DC9FC-0BE6-485A-BBB2-86F1AFB66A1C}">
      <dsp:nvSpPr>
        <dsp:cNvPr id="0" name=""/>
        <dsp:cNvSpPr/>
      </dsp:nvSpPr>
      <dsp:spPr>
        <a:xfrm rot="7665643">
          <a:off x="4496912" y="3283533"/>
          <a:ext cx="148999"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32948" y="3362404"/>
        <a:ext cx="104299" cy="289620"/>
      </dsp:txXfrm>
    </dsp:sp>
    <dsp:sp modelId="{D160EF03-C4AF-4179-B2B8-A6E20760E0FC}">
      <dsp:nvSpPr>
        <dsp:cNvPr id="0" name=""/>
        <dsp:cNvSpPr/>
      </dsp:nvSpPr>
      <dsp:spPr>
        <a:xfrm>
          <a:off x="3141373" y="3463214"/>
          <a:ext cx="1661896" cy="1670216"/>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5.4 </a:t>
          </a:r>
        </a:p>
        <a:p>
          <a:pPr marL="0" lvl="0" indent="0" algn="ctr" defTabSz="711200">
            <a:lnSpc>
              <a:spcPct val="90000"/>
            </a:lnSpc>
            <a:spcBef>
              <a:spcPct val="0"/>
            </a:spcBef>
            <a:spcAft>
              <a:spcPts val="0"/>
            </a:spcAft>
            <a:buNone/>
          </a:pPr>
          <a:r>
            <a:rPr lang="en-NZ" sz="1600" kern="1200" dirty="0"/>
            <a:t>Surveillance of health care associated </a:t>
          </a:r>
          <a:r>
            <a:rPr lang="en-NZ" sz="1400" kern="1200" dirty="0"/>
            <a:t>infection</a:t>
          </a:r>
        </a:p>
      </dsp:txBody>
      <dsp:txXfrm>
        <a:off x="3384752" y="3707811"/>
        <a:ext cx="1175138" cy="1181022"/>
      </dsp:txXfrm>
    </dsp:sp>
    <dsp:sp modelId="{84B49B5E-2C46-4DE7-A9A2-3C05BF9A3722}">
      <dsp:nvSpPr>
        <dsp:cNvPr id="0" name=""/>
        <dsp:cNvSpPr/>
      </dsp:nvSpPr>
      <dsp:spPr>
        <a:xfrm rot="11745972">
          <a:off x="4112926" y="2159661"/>
          <a:ext cx="164821"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61442" y="2262919"/>
        <a:ext cx="115375" cy="289620"/>
      </dsp:txXfrm>
    </dsp:sp>
    <dsp:sp modelId="{195C0288-F911-4F9E-9FB6-3A9BF9432E20}">
      <dsp:nvSpPr>
        <dsp:cNvPr id="0" name=""/>
        <dsp:cNvSpPr/>
      </dsp:nvSpPr>
      <dsp:spPr>
        <a:xfrm>
          <a:off x="2483020" y="1345222"/>
          <a:ext cx="1587873" cy="159299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5.5 Environment</a:t>
          </a:r>
        </a:p>
      </dsp:txBody>
      <dsp:txXfrm>
        <a:off x="2715559" y="1578511"/>
        <a:ext cx="1122795" cy="11264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37833" y="1648497"/>
          <a:ext cx="1639925" cy="1577685"/>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Assisted reproductive </a:t>
          </a:r>
          <a:r>
            <a:rPr lang="en-NZ" sz="1600" kern="1200"/>
            <a:t>technology services</a:t>
          </a:r>
          <a:endParaRPr lang="en-NZ" sz="1600" kern="1200" dirty="0"/>
        </a:p>
      </dsp:txBody>
      <dsp:txXfrm>
        <a:off x="4677994" y="1879544"/>
        <a:ext cx="1159603" cy="1115591"/>
      </dsp:txXfrm>
    </dsp:sp>
    <dsp:sp modelId="{98845B3C-C158-43EA-8987-E8C3236DAE2C}">
      <dsp:nvSpPr>
        <dsp:cNvPr id="0" name=""/>
        <dsp:cNvSpPr/>
      </dsp:nvSpPr>
      <dsp:spPr>
        <a:xfrm rot="16124950">
          <a:off x="5200930" y="1354588"/>
          <a:ext cx="76243"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212616" y="1455754"/>
        <a:ext cx="53370" cy="269194"/>
      </dsp:txXfrm>
    </dsp:sp>
    <dsp:sp modelId="{3AAB2817-A041-45BB-9CC8-9AF52AC6E859}">
      <dsp:nvSpPr>
        <dsp:cNvPr id="0" name=""/>
        <dsp:cNvSpPr/>
      </dsp:nvSpPr>
      <dsp:spPr>
        <a:xfrm>
          <a:off x="4513321" y="79725"/>
          <a:ext cx="1417115" cy="1425296"/>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6.1 </a:t>
          </a:r>
        </a:p>
        <a:p>
          <a:pPr marL="0" lvl="0" indent="0" algn="ctr" defTabSz="800100">
            <a:lnSpc>
              <a:spcPct val="90000"/>
            </a:lnSpc>
            <a:spcBef>
              <a:spcPct val="0"/>
            </a:spcBef>
            <a:spcAft>
              <a:spcPts val="0"/>
            </a:spcAft>
            <a:buNone/>
          </a:pPr>
          <a:r>
            <a:rPr lang="en-NZ" sz="1800" kern="1200" dirty="0">
              <a:solidFill>
                <a:schemeClr val="tx1"/>
              </a:solidFill>
            </a:rPr>
            <a:t>A process of restraint</a:t>
          </a:r>
        </a:p>
      </dsp:txBody>
      <dsp:txXfrm>
        <a:off x="4720853" y="288455"/>
        <a:ext cx="1002051" cy="1007836"/>
      </dsp:txXfrm>
    </dsp:sp>
    <dsp:sp modelId="{88BBC66D-DFCC-4154-B8A7-B236E8B9C1C0}">
      <dsp:nvSpPr>
        <dsp:cNvPr id="0" name=""/>
        <dsp:cNvSpPr/>
      </dsp:nvSpPr>
      <dsp:spPr>
        <a:xfrm rot="41295">
          <a:off x="6136095" y="2224406"/>
          <a:ext cx="140716"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36097" y="2313884"/>
        <a:ext cx="98501" cy="269194"/>
      </dsp:txXfrm>
    </dsp:sp>
    <dsp:sp modelId="{460AD6C1-1116-48A2-A4BC-39DE925257AE}">
      <dsp:nvSpPr>
        <dsp:cNvPr id="0" name=""/>
        <dsp:cNvSpPr/>
      </dsp:nvSpPr>
      <dsp:spPr>
        <a:xfrm>
          <a:off x="6343124" y="1736652"/>
          <a:ext cx="1464118" cy="1445037"/>
        </a:xfrm>
        <a:prstGeom prst="ellipse">
          <a:avLst/>
        </a:prstGeom>
        <a:solidFill>
          <a:schemeClr val="bg1">
            <a:lumMod val="85000"/>
          </a:scheme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6.2 </a:t>
          </a:r>
        </a:p>
        <a:p>
          <a:pPr marL="0" lvl="0" indent="0" algn="ctr" defTabSz="800100">
            <a:lnSpc>
              <a:spcPct val="90000"/>
            </a:lnSpc>
            <a:spcBef>
              <a:spcPct val="0"/>
            </a:spcBef>
            <a:spcAft>
              <a:spcPts val="0"/>
            </a:spcAft>
            <a:buNone/>
          </a:pPr>
          <a:r>
            <a:rPr lang="en-NZ" sz="1800" kern="1200" dirty="0">
              <a:solidFill>
                <a:schemeClr val="tx1"/>
              </a:solidFill>
            </a:rPr>
            <a:t>Safe restraint</a:t>
          </a:r>
        </a:p>
      </dsp:txBody>
      <dsp:txXfrm>
        <a:off x="6557539" y="1948273"/>
        <a:ext cx="1035288" cy="1021795"/>
      </dsp:txXfrm>
    </dsp:sp>
    <dsp:sp modelId="{DBF0A7A3-B915-4A75-9B2E-439A3A1F793E}">
      <dsp:nvSpPr>
        <dsp:cNvPr id="0" name=""/>
        <dsp:cNvSpPr/>
      </dsp:nvSpPr>
      <dsp:spPr>
        <a:xfrm rot="5400004">
          <a:off x="5169845" y="3162816"/>
          <a:ext cx="175898"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96230" y="3226164"/>
        <a:ext cx="123129" cy="269194"/>
      </dsp:txXfrm>
    </dsp:sp>
    <dsp:sp modelId="{484E8DC5-4349-4168-8B0F-A8A8DF3122C2}">
      <dsp:nvSpPr>
        <dsp:cNvPr id="0" name=""/>
        <dsp:cNvSpPr/>
      </dsp:nvSpPr>
      <dsp:spPr>
        <a:xfrm>
          <a:off x="4570758" y="3558066"/>
          <a:ext cx="1374070" cy="1360003"/>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6.3 </a:t>
          </a:r>
        </a:p>
        <a:p>
          <a:pPr marL="0" lvl="0" indent="0" algn="ctr" defTabSz="800100">
            <a:lnSpc>
              <a:spcPct val="90000"/>
            </a:lnSpc>
            <a:spcBef>
              <a:spcPct val="0"/>
            </a:spcBef>
            <a:spcAft>
              <a:spcPts val="0"/>
            </a:spcAft>
            <a:buNone/>
          </a:pPr>
          <a:r>
            <a:rPr lang="en-NZ" sz="1800" kern="1200" dirty="0">
              <a:solidFill>
                <a:schemeClr val="tx1"/>
              </a:solidFill>
            </a:rPr>
            <a:t>Quality review of restraint</a:t>
          </a:r>
        </a:p>
      </dsp:txBody>
      <dsp:txXfrm>
        <a:off x="4771986" y="3757234"/>
        <a:ext cx="971614" cy="961667"/>
      </dsp:txXfrm>
    </dsp:sp>
    <dsp:sp modelId="{427DC9FC-0BE6-485A-BBB2-86F1AFB66A1C}">
      <dsp:nvSpPr>
        <dsp:cNvPr id="0" name=""/>
        <dsp:cNvSpPr/>
      </dsp:nvSpPr>
      <dsp:spPr>
        <a:xfrm rot="10633023">
          <a:off x="4191697" y="2260584"/>
          <a:ext cx="174807"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44108" y="2349043"/>
        <a:ext cx="122365" cy="269194"/>
      </dsp:txXfrm>
    </dsp:sp>
    <dsp:sp modelId="{D160EF03-C4AF-4179-B2B8-A6E20760E0FC}">
      <dsp:nvSpPr>
        <dsp:cNvPr id="0" name=""/>
        <dsp:cNvSpPr/>
      </dsp:nvSpPr>
      <dsp:spPr>
        <a:xfrm>
          <a:off x="2687347" y="1837890"/>
          <a:ext cx="1422987" cy="1379625"/>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6.4 </a:t>
          </a:r>
        </a:p>
        <a:p>
          <a:pPr marL="0" lvl="0" indent="0" algn="ctr" defTabSz="800100">
            <a:lnSpc>
              <a:spcPct val="90000"/>
            </a:lnSpc>
            <a:spcBef>
              <a:spcPct val="0"/>
            </a:spcBef>
            <a:spcAft>
              <a:spcPts val="0"/>
            </a:spcAft>
            <a:buNone/>
          </a:pPr>
          <a:r>
            <a:rPr lang="en-NZ" sz="1800" kern="1200" dirty="0">
              <a:solidFill>
                <a:schemeClr val="tx1"/>
              </a:solidFill>
            </a:rPr>
            <a:t>Seclusion </a:t>
          </a:r>
        </a:p>
      </dsp:txBody>
      <dsp:txXfrm>
        <a:off x="2895739" y="2039931"/>
        <a:ext cx="1006203" cy="975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17DC40-C9F1-4CDC-8F7A-18B0FE9864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14E0B320-D1C9-4386-B72A-3FC184BBC9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FE89F5-AA06-451E-ABA9-9391825CA9CF}" type="datetimeFigureOut">
              <a:rPr lang="en-NZ" smtClean="0"/>
              <a:t>24/11/2021</a:t>
            </a:fld>
            <a:endParaRPr lang="en-NZ"/>
          </a:p>
        </p:txBody>
      </p:sp>
      <p:sp>
        <p:nvSpPr>
          <p:cNvPr id="4" name="Footer Placeholder 3">
            <a:extLst>
              <a:ext uri="{FF2B5EF4-FFF2-40B4-BE49-F238E27FC236}">
                <a16:creationId xmlns:a16="http://schemas.microsoft.com/office/drawing/2014/main" id="{FB8F6BB0-9635-41B4-A6C5-37DBD3B1DE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DE3DBCE5-DABB-4279-A910-072E01A2DD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A81F3E-DE4D-41EB-B631-8B96B11A0B2D}" type="slidenum">
              <a:rPr lang="en-NZ" smtClean="0"/>
              <a:t>‹#›</a:t>
            </a:fld>
            <a:endParaRPr lang="en-NZ"/>
          </a:p>
        </p:txBody>
      </p:sp>
    </p:spTree>
    <p:extLst>
      <p:ext uri="{BB962C8B-B14F-4D97-AF65-F5344CB8AC3E}">
        <p14:creationId xmlns:p14="http://schemas.microsoft.com/office/powerpoint/2010/main" val="139855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A9818-7F94-493E-A876-A6BD5F500C28}" type="datetimeFigureOut">
              <a:rPr lang="en-NZ" smtClean="0"/>
              <a:t>24/11/2021</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816F6-97BA-44B2-8A94-08F9B4305433}" type="slidenum">
              <a:rPr lang="en-NZ" smtClean="0"/>
              <a:t>‹#›</a:t>
            </a:fld>
            <a:endParaRPr lang="en-NZ" dirty="0"/>
          </a:p>
        </p:txBody>
      </p:sp>
    </p:spTree>
    <p:extLst>
      <p:ext uri="{BB962C8B-B14F-4D97-AF65-F5344CB8AC3E}">
        <p14:creationId xmlns:p14="http://schemas.microsoft.com/office/powerpoint/2010/main" val="303485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certification@health.govt.nz"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ealth.govt.nz/our-work/regulation-health-and-disability-system/certification-health-care-services/services-standards/standards-review-2019-20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NZS 8134:2021 Ngā Paerewa Health and Disability Services Standard </a:t>
            </a:r>
            <a:r>
              <a:rPr lang="en-NZ" b="0" dirty="0"/>
              <a:t>Assisted reproductive technology services </a:t>
            </a:r>
            <a:endParaRPr lang="en-NZ" b="0" i="1"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a:t>
            </a:fld>
            <a:endParaRPr lang="en-NZ" dirty="0"/>
          </a:p>
        </p:txBody>
      </p:sp>
    </p:spTree>
    <p:extLst>
      <p:ext uri="{BB962C8B-B14F-4D97-AF65-F5344CB8AC3E}">
        <p14:creationId xmlns:p14="http://schemas.microsoft.com/office/powerpoint/2010/main" val="211690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how do the standards apply to Fertility Services? </a:t>
            </a:r>
          </a:p>
          <a:p>
            <a:endParaRPr lang="en-NZ" dirty="0"/>
          </a:p>
          <a:p>
            <a:r>
              <a:rPr lang="en-NZ" dirty="0"/>
              <a:t>Fertility </a:t>
            </a:r>
            <a:r>
              <a:rPr lang="en-NZ" dirty="0" err="1"/>
              <a:t>servcies</a:t>
            </a:r>
            <a:r>
              <a:rPr lang="en-NZ" dirty="0"/>
              <a:t> can adapt service models to more fully account for Māori and Pacific peoples</a:t>
            </a:r>
          </a:p>
          <a:p>
            <a:endParaRPr lang="en-NZ" dirty="0"/>
          </a:p>
          <a:p>
            <a:r>
              <a:rPr lang="en-NZ" dirty="0"/>
              <a:t>There is a grace period for building on current processes </a:t>
            </a:r>
          </a:p>
          <a:p>
            <a:endParaRPr lang="en-NZ" dirty="0"/>
          </a:p>
          <a:p>
            <a:r>
              <a:rPr lang="en-NZ" dirty="0"/>
              <a:t>Public and Private providers have the sector guidance to draw from, however auditing the criteria may differ</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11</a:t>
            </a:fld>
            <a:endParaRPr lang="en-NZ" dirty="0"/>
          </a:p>
        </p:txBody>
      </p:sp>
    </p:spTree>
    <p:extLst>
      <p:ext uri="{BB962C8B-B14F-4D97-AF65-F5344CB8AC3E}">
        <p14:creationId xmlns:p14="http://schemas.microsoft.com/office/powerpoint/2010/main" val="3577535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health and disability system is committed to fulfilling the special relationship between Māori and the Crown under </a:t>
            </a:r>
            <a:r>
              <a:rPr lang="en-NZ" dirty="0" err="1"/>
              <a:t>Te</a:t>
            </a:r>
            <a:r>
              <a:rPr lang="en-NZ" dirty="0"/>
              <a:t> </a:t>
            </a:r>
            <a:r>
              <a:rPr lang="en-NZ" dirty="0" err="1"/>
              <a:t>Tiriti</a:t>
            </a:r>
            <a:r>
              <a:rPr lang="en-NZ" dirty="0"/>
              <a:t> o Waitangi (Te </a:t>
            </a:r>
            <a:r>
              <a:rPr lang="en-NZ" dirty="0" err="1"/>
              <a:t>Tiriti</a:t>
            </a:r>
            <a:r>
              <a:rPr lang="en-NZ" dirty="0"/>
              <a:t>). Ensuring that this standard supports health and disability service providers to honour Te Tiriti was a key aim of the most recent iteration NZS 8134.</a:t>
            </a:r>
          </a:p>
          <a:p>
            <a:endParaRPr lang="en-NZ" dirty="0"/>
          </a:p>
          <a:p>
            <a:r>
              <a:rPr lang="en-NZ" dirty="0"/>
              <a:t>The principles of Te </a:t>
            </a:r>
            <a:r>
              <a:rPr lang="en-NZ" dirty="0" err="1"/>
              <a:t>Tiriti</a:t>
            </a:r>
            <a:r>
              <a:rPr lang="en-NZ" dirty="0"/>
              <a:t> o Waitangi, as articulated by the Courts and the Waitangi Tribunal, provide the framework for how we will meet our obligations under Te </a:t>
            </a:r>
            <a:r>
              <a:rPr lang="en-NZ" dirty="0" err="1"/>
              <a:t>Tiriti</a:t>
            </a:r>
            <a:r>
              <a:rPr lang="en-NZ" dirty="0"/>
              <a:t> in our day to day work. The 2019 Hauora report recommends the following principles for the primary health care system, These principles are applicable to the wider health and disability system, the five principles that apply to our work are;</a:t>
            </a:r>
          </a:p>
          <a:p>
            <a:endParaRPr lang="en-NZ" dirty="0"/>
          </a:p>
          <a:p>
            <a:r>
              <a:rPr lang="en-NZ" b="1" dirty="0"/>
              <a:t>Tino </a:t>
            </a:r>
            <a:r>
              <a:rPr lang="en-NZ" b="1" dirty="0" err="1"/>
              <a:t>Rangatiratianga</a:t>
            </a:r>
            <a:r>
              <a:rPr lang="en-NZ" b="1" dirty="0"/>
              <a:t>: </a:t>
            </a:r>
            <a:r>
              <a:rPr lang="en-NZ" dirty="0"/>
              <a:t>The guarantee of </a:t>
            </a:r>
            <a:r>
              <a:rPr lang="en-NZ" dirty="0" err="1"/>
              <a:t>tino</a:t>
            </a:r>
            <a:r>
              <a:rPr lang="en-NZ" dirty="0"/>
              <a:t> rangatiratanga which provides for Māori self-determination and mana </a:t>
            </a:r>
            <a:r>
              <a:rPr lang="en-NZ" dirty="0" err="1"/>
              <a:t>motuhake</a:t>
            </a:r>
            <a:r>
              <a:rPr lang="en-NZ" dirty="0"/>
              <a:t> in the design, delivery and monitoring of health and disability services.</a:t>
            </a:r>
          </a:p>
          <a:p>
            <a:r>
              <a:rPr lang="en-NZ" b="1" dirty="0"/>
              <a:t>Equity: </a:t>
            </a:r>
            <a:r>
              <a:rPr lang="en-NZ" dirty="0"/>
              <a:t>The principle of equity, which requires the Crown to commit to achieving equitable health outcome for Māori.</a:t>
            </a:r>
          </a:p>
          <a:p>
            <a:r>
              <a:rPr lang="en-NZ" b="1" dirty="0"/>
              <a:t>Active Protection: </a:t>
            </a:r>
            <a:r>
              <a:rPr lang="en-NZ" b="0" dirty="0"/>
              <a:t>The principle of active protection, which requires the Crown to act, to the fullest extent practicable, to achieve equitable health and outcomes for Maori. This includes insuring that it, its agents and its Treaty partner are well informed on the extent, and nature, of both Māori health outcomes and efforts to achieve Māori health equity.</a:t>
            </a:r>
          </a:p>
          <a:p>
            <a:r>
              <a:rPr lang="en-NZ" b="1" dirty="0"/>
              <a:t>Options: </a:t>
            </a:r>
            <a:r>
              <a:rPr lang="en-NZ" b="0" dirty="0"/>
              <a:t>The principle of options, which requires the Crown to provide for and properly resource Kaupapa Māori health and disability services. Furthermore the Crown is obliged to ensure that all health and disability services are provided in a culturally appropriate way that recognises and supports the expression of </a:t>
            </a:r>
            <a:r>
              <a:rPr lang="en-NZ" b="0" dirty="0" err="1"/>
              <a:t>hauora</a:t>
            </a:r>
            <a:r>
              <a:rPr lang="en-NZ" b="0" dirty="0"/>
              <a:t> Māori models of care.</a:t>
            </a:r>
          </a:p>
          <a:p>
            <a:r>
              <a:rPr lang="en-NZ" b="1" dirty="0"/>
              <a:t>Partnership: </a:t>
            </a:r>
            <a:r>
              <a:rPr lang="en-NZ" b="0" dirty="0"/>
              <a:t>The principle of partnership, which requires the Crown and Māori to work in partnership in the governance, design, delivery and monitoring of health and disability services. Māori must be co-designers, with the Crown, of the primary health system for Māori.</a:t>
            </a:r>
            <a:endParaRPr lang="en-NZ" b="1" dirty="0"/>
          </a:p>
          <a:p>
            <a:endParaRPr lang="en-NZ" dirty="0"/>
          </a:p>
          <a:p>
            <a:r>
              <a:rPr lang="en-NZ" dirty="0"/>
              <a:t>The principles-based approach informed the revision of the standard. These principles guided discussions, informed debate and helped achieve consensus during the sector-wide engagement phase of this review. The five Principles are:</a:t>
            </a:r>
          </a:p>
          <a:p>
            <a:pPr marL="228600" indent="-228600">
              <a:buAutoNum type="alphaLcParenBoth"/>
            </a:pPr>
            <a:r>
              <a:rPr lang="en-NZ" dirty="0"/>
              <a:t>Achieving Maori health equity – </a:t>
            </a:r>
            <a:r>
              <a:rPr lang="en-NZ" dirty="0" err="1"/>
              <a:t>Te</a:t>
            </a:r>
            <a:r>
              <a:rPr lang="en-NZ" dirty="0"/>
              <a:t> </a:t>
            </a:r>
            <a:r>
              <a:rPr lang="en-NZ" dirty="0" err="1"/>
              <a:t>Tiriti</a:t>
            </a:r>
            <a:r>
              <a:rPr lang="en-NZ" dirty="0"/>
              <a:t> principles (</a:t>
            </a:r>
            <a:r>
              <a:rPr lang="en-NZ" dirty="0" err="1"/>
              <a:t>kāwanatanga</a:t>
            </a:r>
            <a:r>
              <a:rPr lang="en-NZ" dirty="0"/>
              <a:t>, </a:t>
            </a:r>
            <a:r>
              <a:rPr lang="en-NZ" dirty="0" err="1"/>
              <a:t>tino</a:t>
            </a:r>
            <a:r>
              <a:rPr lang="en-NZ" dirty="0"/>
              <a:t> rangatiratanga, </a:t>
            </a:r>
            <a:r>
              <a:rPr lang="en-NZ" dirty="0" err="1"/>
              <a:t>ōritetanga</a:t>
            </a:r>
            <a:r>
              <a:rPr lang="en-NZ" dirty="0"/>
              <a:t>) underpin the standards;</a:t>
            </a:r>
          </a:p>
          <a:p>
            <a:pPr marL="0" indent="0">
              <a:buNone/>
            </a:pPr>
            <a:r>
              <a:rPr lang="en-NZ" dirty="0"/>
              <a:t>(b) Accessible health and disability services – People and </a:t>
            </a:r>
            <a:r>
              <a:rPr lang="en-NZ" dirty="0" err="1"/>
              <a:t>wh</a:t>
            </a:r>
            <a:r>
              <a:rPr lang="en-NZ" dirty="0" err="1">
                <a:latin typeface="Segoe UI" panose="020B0502040204020203" pitchFamily="34" charset="0"/>
                <a:cs typeface="Segoe UI" panose="020B0502040204020203" pitchFamily="34" charset="0"/>
              </a:rPr>
              <a:t>ā</a:t>
            </a:r>
            <a:r>
              <a:rPr lang="en-NZ" dirty="0" err="1"/>
              <a:t>nau</a:t>
            </a:r>
            <a:r>
              <a:rPr lang="en-NZ" dirty="0"/>
              <a:t>, regardless of culture, gender, disability, age, sexual orientation, ethnicity, economic situation, or geographic location, have timely and equitable access to appropriate health and disability support services;</a:t>
            </a:r>
          </a:p>
          <a:p>
            <a:pPr marL="0" indent="0">
              <a:buNone/>
            </a:pPr>
            <a:r>
              <a:rPr lang="en-NZ" dirty="0"/>
              <a:t>(c) Partners with choice and control  - People and </a:t>
            </a:r>
            <a:r>
              <a:rPr lang="en-NZ" dirty="0" err="1"/>
              <a:t>whānau</a:t>
            </a:r>
            <a:r>
              <a:rPr lang="en-NZ" dirty="0"/>
              <a:t> using health and disability services have their rights upheld to make choices about their care, and equity of  health and wellbeing outcomes. This principle can be rephrased as ‘Nothing about us without us’;</a:t>
            </a:r>
          </a:p>
          <a:p>
            <a:pPr marL="0" indent="0">
              <a:buNone/>
            </a:pPr>
            <a:r>
              <a:rPr lang="en-NZ" dirty="0"/>
              <a:t>(d) Best practice through collaboration – Appropriate care includes understanding of the lived experience of people and whanau and shared decision making with them;</a:t>
            </a:r>
          </a:p>
          <a:p>
            <a:pPr marL="0" indent="0">
              <a:buNone/>
            </a:pPr>
            <a:r>
              <a:rPr lang="en-NZ" dirty="0"/>
              <a:t>(e) Standards that increase positive life outcomes – the standards reflect the interaction between people and whanau and their health, wellbeing, and disability support needs</a:t>
            </a:r>
          </a:p>
          <a:p>
            <a:pPr marL="0" indent="0">
              <a:buNone/>
            </a:pPr>
            <a:endParaRPr lang="en-NZ" dirty="0"/>
          </a:p>
          <a:p>
            <a:pPr marL="0" indent="0">
              <a:buNone/>
            </a:pPr>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12</a:t>
            </a:fld>
            <a:endParaRPr lang="en-NZ" dirty="0"/>
          </a:p>
        </p:txBody>
      </p:sp>
    </p:spTree>
    <p:extLst>
      <p:ext uri="{BB962C8B-B14F-4D97-AF65-F5344CB8AC3E}">
        <p14:creationId xmlns:p14="http://schemas.microsoft.com/office/powerpoint/2010/main" val="2766021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As you can see in the slide, the review has provided more definition in criteria descriptions to assist strengthening and maintaining relationships with Māori, with Auditors able to look for measurable evidence as opposed to the previous standards subjective intentions.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13</a:t>
            </a:fld>
            <a:endParaRPr lang="en-NZ" dirty="0"/>
          </a:p>
        </p:txBody>
      </p:sp>
    </p:spTree>
    <p:extLst>
      <p:ext uri="{BB962C8B-B14F-4D97-AF65-F5344CB8AC3E}">
        <p14:creationId xmlns:p14="http://schemas.microsoft.com/office/powerpoint/2010/main" val="2338401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Bringing greater fidelity on statistics for M</a:t>
            </a:r>
            <a:r>
              <a:rPr lang="en-NZ" sz="1200" dirty="0">
                <a:solidFill>
                  <a:srgbClr val="00853F"/>
                </a:solidFill>
              </a:rPr>
              <a:t>āo</a:t>
            </a:r>
            <a:r>
              <a:rPr lang="en-NZ" dirty="0"/>
              <a:t>ri health will support realising the intent of the principles by being able to monitor service delivery and assist in measuring equitable health outcomes for Māori including where any service delivery improvements are required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14</a:t>
            </a:fld>
            <a:endParaRPr lang="en-NZ" dirty="0"/>
          </a:p>
        </p:txBody>
      </p:sp>
    </p:spTree>
    <p:extLst>
      <p:ext uri="{BB962C8B-B14F-4D97-AF65-F5344CB8AC3E}">
        <p14:creationId xmlns:p14="http://schemas.microsoft.com/office/powerpoint/2010/main" val="2964094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effectLst/>
                <a:latin typeface="Segoe UI" panose="020B0502040204020203" pitchFamily="34" charset="0"/>
              </a:rPr>
              <a:t>Providers are required to apply to HealthCERT for certification and be audited against the health and disability services standard.</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conducted by an auditing agency designated under the Act (referred to as designated auditing agencies (DAAs)). </a:t>
            </a:r>
          </a:p>
          <a:p>
            <a:endParaRPr lang="en-NZ" sz="1200" dirty="0">
              <a:effectLst/>
              <a:latin typeface="Arial" panose="020B0604020202020204" pitchFamily="34" charset="0"/>
            </a:endParaRPr>
          </a:p>
          <a:p>
            <a:r>
              <a:rPr lang="en-NZ" sz="1200" dirty="0">
                <a:effectLst/>
                <a:latin typeface="Segoe UI" panose="020B0502040204020203" pitchFamily="34" charset="0"/>
              </a:rPr>
              <a:t>Audits assess the providers compliance with the Standards to ensure residents are provided with safe and appropriate care. </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submitted to HealthCERT for review, to make a determination of the certification period for the provider and any other conditions they will be subject to. A certification period ranges from 1 to 5 years.</a:t>
            </a:r>
          </a:p>
          <a:p>
            <a:endParaRPr lang="en-NZ" sz="1200" dirty="0">
              <a:effectLst/>
              <a:latin typeface="Arial" panose="020B0604020202020204" pitchFamily="34" charset="0"/>
            </a:endParaRPr>
          </a:p>
          <a:p>
            <a:r>
              <a:rPr lang="en-NZ" sz="1200" dirty="0">
                <a:effectLst/>
                <a:latin typeface="Segoe UI" panose="020B0502040204020203" pitchFamily="34" charset="0"/>
              </a:rPr>
              <a:t>In addition to the main certification audit, providers must also undergo a surveillance audit, which occurs in the middle of the certification period. </a:t>
            </a:r>
          </a:p>
          <a:p>
            <a:endParaRPr lang="en-NZ" sz="1200" dirty="0">
              <a:effectLst/>
              <a:latin typeface="Segoe UI" panose="020B0502040204020203" pitchFamily="34" charset="0"/>
            </a:endParaRPr>
          </a:p>
          <a:p>
            <a:r>
              <a:rPr lang="en-NZ" sz="1200" dirty="0">
                <a:effectLst/>
                <a:latin typeface="Segoe UI" panose="020B0502040204020203" pitchFamily="34" charset="0"/>
              </a:rPr>
              <a:t>Surveillance audits are against a core set of high impact standards, as well as reassessing any shortfalls from the previous audit.</a:t>
            </a:r>
            <a:endParaRPr lang="en-NZ" sz="1200" dirty="0">
              <a:effectLst/>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15</a:t>
            </a:fld>
            <a:endParaRPr lang="en-NZ" dirty="0"/>
          </a:p>
        </p:txBody>
      </p:sp>
    </p:spTree>
    <p:extLst>
      <p:ext uri="{BB962C8B-B14F-4D97-AF65-F5344CB8AC3E}">
        <p14:creationId xmlns:p14="http://schemas.microsoft.com/office/powerpoint/2010/main" val="2945489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solidFill>
                  <a:srgbClr val="FF0000"/>
                </a:solidFill>
              </a:rPr>
              <a:t>The Designated Auditing Agency Handbook prescribes the HealthCERT certification audit framework. There are four types of audits.</a:t>
            </a:r>
          </a:p>
          <a:p>
            <a:pPr algn="l"/>
            <a:endParaRPr lang="en-NZ" sz="1800" b="0" i="0" u="none" strike="noStrike" baseline="0" dirty="0">
              <a:solidFill>
                <a:srgbClr val="000000"/>
              </a:solidFill>
              <a:latin typeface="Segoe UI" panose="020B0502040204020203" pitchFamily="34" charset="0"/>
            </a:endParaRPr>
          </a:p>
          <a:p>
            <a:pPr marL="342900" indent="-342900">
              <a:buAutoNum type="alphaLcPeriod"/>
            </a:pPr>
            <a:r>
              <a:rPr lang="en-NZ" sz="1800" b="0" i="0" u="none" strike="noStrike" baseline="0" dirty="0">
                <a:solidFill>
                  <a:srgbClr val="000000"/>
                </a:solidFill>
                <a:latin typeface="Segoe UI" panose="020B0502040204020203" pitchFamily="34" charset="0"/>
              </a:rPr>
              <a:t>Certification: an audit against all criteria within the standard. This audit determines the certification period (1-5 years). </a:t>
            </a:r>
          </a:p>
          <a:p>
            <a:pPr marL="342900" indent="-342900">
              <a:buAutoNum type="alphaLcPeriod"/>
            </a:pPr>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b. Surveillance: a midpoint audit against a subset of criteria. These differ slightly by service type:</a:t>
            </a:r>
          </a:p>
          <a:p>
            <a:pPr lvl="1"/>
            <a:r>
              <a:rPr lang="en-NZ" sz="1800" b="0" i="0" u="none" strike="noStrike" baseline="0" dirty="0">
                <a:solidFill>
                  <a:srgbClr val="000000"/>
                </a:solidFill>
                <a:latin typeface="Segoe UI" panose="020B0502040204020203" pitchFamily="34" charset="0"/>
              </a:rPr>
              <a:t> </a:t>
            </a:r>
            <a:r>
              <a:rPr lang="en-NZ" sz="1800" b="0" i="0" u="none" strike="noStrike" baseline="0" dirty="0" err="1">
                <a:solidFill>
                  <a:srgbClr val="000000"/>
                </a:solidFill>
                <a:latin typeface="Segoe UI" panose="020B0502040204020203" pitchFamily="34" charset="0"/>
              </a:rPr>
              <a:t>i</a:t>
            </a:r>
            <a:r>
              <a:rPr lang="en-NZ" sz="1800" b="0" i="0" u="none" strike="noStrike" baseline="0" dirty="0">
                <a:solidFill>
                  <a:srgbClr val="000000"/>
                </a:solidFill>
                <a:latin typeface="Segoe UI" panose="020B0502040204020203" pitchFamily="34" charset="0"/>
              </a:rPr>
              <a:t>. aged residential care and residential mental health and addiction services are unannounced and completed ‘three months either side’ of the certification period’s midpoint date </a:t>
            </a:r>
          </a:p>
          <a:p>
            <a:pPr lvl="1"/>
            <a:r>
              <a:rPr lang="en-NZ" sz="1800" b="0" i="0" u="none" strike="noStrike" baseline="0" dirty="0">
                <a:solidFill>
                  <a:srgbClr val="000000"/>
                </a:solidFill>
                <a:latin typeface="Segoe UI" panose="020B0502040204020203" pitchFamily="34" charset="0"/>
              </a:rPr>
              <a:t>ii. providers funded by the Ministry’s Disability Support Services use developmental evaluations in lieu of our surveillance audit template </a:t>
            </a:r>
          </a:p>
          <a:p>
            <a:pPr lvl="1"/>
            <a:r>
              <a:rPr lang="en-NZ" sz="1800" b="0" i="0" u="none" strike="noStrike" baseline="0" dirty="0">
                <a:solidFill>
                  <a:srgbClr val="000000"/>
                </a:solidFill>
                <a:latin typeface="Segoe UI" panose="020B0502040204020203" pitchFamily="34" charset="0"/>
              </a:rPr>
              <a:t>iii. all other service providers are announced audits and completed ‘by’ a midpoint date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c. Partial provisional: an audit against a subset of the standards focussed on a new environment. They are undertaken when: </a:t>
            </a:r>
          </a:p>
          <a:p>
            <a:pPr marL="400050" indent="-400050">
              <a:buAutoNum type="romanLcPeriod"/>
            </a:pPr>
            <a:r>
              <a:rPr lang="en-NZ" sz="1800" b="0" i="0" u="none" strike="noStrike" baseline="0" dirty="0">
                <a:solidFill>
                  <a:srgbClr val="000000"/>
                </a:solidFill>
                <a:latin typeface="Segoe UI" panose="020B0502040204020203" pitchFamily="34" charset="0"/>
              </a:rPr>
              <a:t>a certified provider: </a:t>
            </a:r>
          </a:p>
          <a:p>
            <a:pPr marL="457200" lvl="1" indent="0">
              <a:buNone/>
            </a:pPr>
            <a:r>
              <a:rPr lang="en-NZ" sz="1800" b="0" i="0" u="none" strike="noStrike" baseline="0" dirty="0">
                <a:solidFill>
                  <a:srgbClr val="000000"/>
                </a:solidFill>
                <a:latin typeface="Segoe UI" panose="020B0502040204020203" pitchFamily="34" charset="0"/>
              </a:rPr>
              <a:t>• builds an extension </a:t>
            </a:r>
          </a:p>
          <a:p>
            <a:pPr lvl="1"/>
            <a:r>
              <a:rPr lang="en-NZ" sz="1800" b="0" i="0" u="none" strike="noStrike" baseline="0" dirty="0">
                <a:solidFill>
                  <a:srgbClr val="000000"/>
                </a:solidFill>
                <a:latin typeface="Segoe UI" panose="020B0502040204020203" pitchFamily="34" charset="0"/>
              </a:rPr>
              <a:t>• adds rooms in an established facility </a:t>
            </a:r>
          </a:p>
          <a:p>
            <a:pPr lvl="1"/>
            <a:r>
              <a:rPr lang="en-NZ" sz="1800" b="0" i="0" u="none" strike="noStrike" baseline="0" dirty="0">
                <a:solidFill>
                  <a:srgbClr val="000000"/>
                </a:solidFill>
                <a:latin typeface="Segoe UI" panose="020B0502040204020203" pitchFamily="34" charset="0"/>
              </a:rPr>
              <a:t>• adds a certified service type (</a:t>
            </a:r>
            <a:r>
              <a:rPr lang="en-NZ" sz="1800" b="0" i="0" u="none" strike="noStrike" baseline="0" dirty="0" err="1">
                <a:solidFill>
                  <a:srgbClr val="000000"/>
                </a:solidFill>
                <a:latin typeface="Segoe UI" panose="020B0502040204020203" pitchFamily="34" charset="0"/>
              </a:rPr>
              <a:t>eg.</a:t>
            </a:r>
            <a:r>
              <a:rPr lang="en-NZ" sz="1800" b="0" i="0" u="none" strike="noStrike" baseline="0" dirty="0">
                <a:solidFill>
                  <a:srgbClr val="000000"/>
                </a:solidFill>
                <a:latin typeface="Segoe UI" panose="020B0502040204020203" pitchFamily="34" charset="0"/>
              </a:rPr>
              <a:t> certified for rest home services and wants to add hospital services).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ii. an uncertified provider has built a new facility.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d. Provisional: an audit against all criteria that occurs when a certified provider is selling. These audits result in a 1-year period of certification. </a:t>
            </a:r>
          </a:p>
          <a:p>
            <a:r>
              <a:rPr lang="en-NZ" sz="1800" b="0" i="0" u="none" strike="noStrike" baseline="0" dirty="0">
                <a:solidFill>
                  <a:srgbClr val="000000"/>
                </a:solidFill>
                <a:latin typeface="Segoe UI" panose="020B0502040204020203" pitchFamily="34" charset="0"/>
              </a:rPr>
              <a:t> </a:t>
            </a: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595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17</a:t>
            </a:fld>
            <a:endParaRPr lang="en-NZ" dirty="0"/>
          </a:p>
        </p:txBody>
      </p:sp>
    </p:spTree>
    <p:extLst>
      <p:ext uri="{BB962C8B-B14F-4D97-AF65-F5344CB8AC3E}">
        <p14:creationId xmlns:p14="http://schemas.microsoft.com/office/powerpoint/2010/main" val="2341257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t>So what does this mean for service providers?</a:t>
            </a:r>
          </a:p>
          <a:p>
            <a:endParaRPr lang="en-NZ" sz="1200" dirty="0"/>
          </a:p>
          <a:p>
            <a:r>
              <a:rPr lang="en-NZ" sz="1200" dirty="0"/>
              <a:t>Your decision-making should continue to be underpinned by the auditing principles</a:t>
            </a:r>
          </a:p>
          <a:p>
            <a:endParaRPr lang="en-NZ" sz="1200" dirty="0">
              <a:solidFill>
                <a:srgbClr val="00853F"/>
              </a:solidFill>
            </a:endParaRPr>
          </a:p>
          <a:p>
            <a:r>
              <a:rPr lang="en-NZ" sz="1200" dirty="0"/>
              <a:t>Continue to use your judgement to determine the intention of the criteria is being followed</a:t>
            </a:r>
          </a:p>
          <a:p>
            <a:endParaRPr lang="en-NZ" sz="1200" dirty="0"/>
          </a:p>
          <a:p>
            <a:r>
              <a:rPr lang="en-NZ" sz="1200" dirty="0"/>
              <a:t>The criteria is outlined in the Assisted Reproductive Technology summary of NZS8134:2021 aligned with the sector guidance in support of the Standards.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18</a:t>
            </a:fld>
            <a:endParaRPr lang="en-NZ" dirty="0"/>
          </a:p>
        </p:txBody>
      </p:sp>
    </p:spTree>
    <p:extLst>
      <p:ext uri="{BB962C8B-B14F-4D97-AF65-F5344CB8AC3E}">
        <p14:creationId xmlns:p14="http://schemas.microsoft.com/office/powerpoint/2010/main" val="3908211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800" b="0" i="1" u="none" strike="noStrike" baseline="0" dirty="0">
                <a:latin typeface="SegoeUI-Italic"/>
              </a:rPr>
              <a:t>We are taking a non-punitive approach to transitioning to the Ngā Paerewa requirements</a:t>
            </a:r>
          </a:p>
          <a:p>
            <a:pPr algn="l"/>
            <a:r>
              <a:rPr lang="en-NZ" sz="1800" b="0" i="0" u="none" strike="noStrike" baseline="0" dirty="0">
                <a:latin typeface="SegoeUI"/>
              </a:rPr>
              <a:t>(a) The proposed implementation transition plan’s non-punitive approach includes the following:</a:t>
            </a:r>
          </a:p>
          <a:p>
            <a:pPr algn="l"/>
            <a:r>
              <a:rPr lang="en-NZ" sz="1800" b="0" i="0" u="none" strike="noStrike" baseline="0" dirty="0">
                <a:latin typeface="SegoeUI"/>
              </a:rPr>
              <a:t>Mapped criteria will continue to be audited as usual and attainment aligned with</a:t>
            </a:r>
          </a:p>
          <a:p>
            <a:pPr algn="l"/>
            <a:r>
              <a:rPr lang="en-NZ" sz="1800" b="0" i="0" u="none" strike="noStrike" baseline="0" dirty="0">
                <a:latin typeface="SegoeUI"/>
              </a:rPr>
              <a:t>current audit practice.</a:t>
            </a:r>
          </a:p>
          <a:p>
            <a:pPr algn="l"/>
            <a:endParaRPr lang="en-NZ" sz="1800" b="0" i="0" u="none" strike="noStrike" baseline="0" dirty="0">
              <a:latin typeface="SegoeUI"/>
            </a:endParaRPr>
          </a:p>
          <a:p>
            <a:pPr algn="l"/>
            <a:r>
              <a:rPr lang="en-NZ" sz="1800" b="0" i="0" u="none" strike="noStrike" baseline="0" dirty="0">
                <a:latin typeface="SegoeUI"/>
              </a:rPr>
              <a:t>(b) A short grace period will be implemented for partially mapped criteria. The provider</a:t>
            </a:r>
          </a:p>
          <a:p>
            <a:pPr algn="l"/>
            <a:r>
              <a:rPr lang="en-NZ" sz="1800" b="0" i="0" u="none" strike="noStrike" baseline="0" dirty="0">
                <a:latin typeface="SegoeUI"/>
              </a:rPr>
              <a:t>will be required to evidence what actions they are taking, or plan to take, to</a:t>
            </a:r>
          </a:p>
          <a:p>
            <a:pPr algn="l"/>
            <a:r>
              <a:rPr lang="en-NZ" sz="1800" b="0" i="0" u="none" strike="noStrike" baseline="0" dirty="0">
                <a:latin typeface="SegoeUI"/>
              </a:rPr>
              <a:t>implement these criteria. This grace period will be applicable for 6 to12 months.</a:t>
            </a:r>
          </a:p>
          <a:p>
            <a:pPr algn="l"/>
            <a:r>
              <a:rPr lang="en-NZ" sz="1800" b="0" i="0" u="none" strike="noStrike" baseline="0" dirty="0">
                <a:latin typeface="SegoeUI"/>
              </a:rPr>
              <a:t>Where there is no evidence of planning or progression at audit, the provider will</a:t>
            </a:r>
          </a:p>
          <a:p>
            <a:pPr algn="l"/>
            <a:r>
              <a:rPr lang="en-NZ" sz="1800" b="0" i="0" u="none" strike="noStrike" baseline="0" dirty="0">
                <a:latin typeface="SegoeUI"/>
              </a:rPr>
              <a:t>receive a ‘Partially Attained’ (PA) attainment, with a relevant risk rating assigned,</a:t>
            </a:r>
          </a:p>
          <a:p>
            <a:pPr algn="l"/>
            <a:r>
              <a:rPr lang="en-NZ" sz="1800" b="0" i="0" u="none" strike="noStrike" baseline="0" dirty="0">
                <a:latin typeface="SegoeUI"/>
              </a:rPr>
              <a:t>including a timeframe for mitigation.</a:t>
            </a:r>
          </a:p>
          <a:p>
            <a:pPr algn="l"/>
            <a:endParaRPr lang="en-NZ" sz="1800" b="0" i="0" u="none" strike="noStrike" baseline="0" dirty="0">
              <a:latin typeface="SegoeUI"/>
            </a:endParaRPr>
          </a:p>
          <a:p>
            <a:pPr algn="l"/>
            <a:r>
              <a:rPr lang="en-NZ" sz="1800" b="0" i="0" u="none" strike="noStrike" baseline="0" dirty="0">
                <a:latin typeface="SegoeUI"/>
              </a:rPr>
              <a:t>(c) A longer grace period will be implemented for criteria that is unmapped/new. This</a:t>
            </a:r>
          </a:p>
          <a:p>
            <a:pPr algn="l"/>
            <a:r>
              <a:rPr lang="en-NZ" sz="1800" b="0" i="0" u="none" strike="noStrike" baseline="0" dirty="0">
                <a:latin typeface="SegoeUI"/>
              </a:rPr>
              <a:t>grace period may be 12 to 18 months. The provider will be required to evidence a</a:t>
            </a:r>
          </a:p>
          <a:p>
            <a:pPr algn="l"/>
            <a:r>
              <a:rPr lang="en-NZ" sz="1800" b="0" i="0" u="none" strike="noStrike" baseline="0" dirty="0">
                <a:latin typeface="SegoeUI"/>
              </a:rPr>
              <a:t>documented action plan and implementation strategies to meet the criteria. Where</a:t>
            </a:r>
          </a:p>
          <a:p>
            <a:pPr algn="l"/>
            <a:r>
              <a:rPr lang="en-NZ" sz="1800" b="0" i="0" u="none" strike="noStrike" baseline="0" dirty="0">
                <a:latin typeface="SegoeUI"/>
              </a:rPr>
              <a:t>there is no evidence of planning or progression at audit, the provider will receive a PA</a:t>
            </a:r>
          </a:p>
          <a:p>
            <a:pPr algn="l"/>
            <a:r>
              <a:rPr lang="en-NZ" sz="1800" b="0" i="0" u="none" strike="noStrike" baseline="0" dirty="0">
                <a:latin typeface="SegoeUI"/>
              </a:rPr>
              <a:t>attainment, with a relevant risk rating assigned, including a timeframe for mitigation.</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19</a:t>
            </a:fld>
            <a:endParaRPr lang="en-NZ" dirty="0"/>
          </a:p>
        </p:txBody>
      </p:sp>
    </p:spTree>
    <p:extLst>
      <p:ext uri="{BB962C8B-B14F-4D97-AF65-F5344CB8AC3E}">
        <p14:creationId xmlns:p14="http://schemas.microsoft.com/office/powerpoint/2010/main" val="781875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Calibri" panose="020F0502020204030204" pitchFamily="34" charset="0"/>
                <a:ea typeface="Calibri" panose="020F0502020204030204" pitchFamily="34" charset="0"/>
                <a:cs typeface="Times New Roman" panose="02020603050405020304" pitchFamily="18" charset="0"/>
              </a:rPr>
              <a:t>(a) Mapped  - Criteria are explicit or intended in the previous standard</a:t>
            </a:r>
          </a:p>
          <a:p>
            <a:endParaRPr lang="en-NZ" sz="1800" dirty="0">
              <a:effectLst/>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Continue to be audited as usual and attainment alighted with current audit practice</a:t>
            </a:r>
          </a:p>
          <a:p>
            <a:pPr marL="285750" indent="-285750">
              <a:buFont typeface="Arial" panose="020B0604020202020204" pitchFamily="34" charset="0"/>
              <a:buChar char="•"/>
            </a:pPr>
            <a:endParaRPr lang="en-NZ" sz="18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NZ" sz="1800" dirty="0">
                <a:effectLst/>
                <a:latin typeface="Calibri" panose="020F0502020204030204" pitchFamily="34" charset="0"/>
                <a:ea typeface="Calibri" panose="020F0502020204030204" pitchFamily="34" charset="0"/>
                <a:cs typeface="Times New Roman" panose="02020603050405020304" pitchFamily="18" charset="0"/>
              </a:rPr>
              <a:t>(b) Partially mapped/new criteria - Are not explicit in the previous standard and/or have a new component added in Ng</a:t>
            </a:r>
            <a:r>
              <a:rPr lang="en-NZ" sz="1800" dirty="0">
                <a:effectLst/>
                <a:latin typeface="Calibri" panose="020F0502020204030204" pitchFamily="34" charset="0"/>
                <a:ea typeface="Calibri" panose="020F0502020204030204" pitchFamily="34" charset="0"/>
              </a:rPr>
              <a:t>ā</a:t>
            </a:r>
            <a:r>
              <a:rPr lang="en-NZ" sz="1800" dirty="0">
                <a:effectLst/>
                <a:latin typeface="Calibri" panose="020F0502020204030204" pitchFamily="34" charset="0"/>
                <a:ea typeface="Calibri" panose="020F0502020204030204" pitchFamily="34" charset="0"/>
                <a:cs typeface="Times New Roman" panose="02020603050405020304" pitchFamily="18" charset="0"/>
              </a:rPr>
              <a:t> Paerewa</a:t>
            </a:r>
          </a:p>
          <a:p>
            <a:pPr marL="0" indent="0">
              <a:buFont typeface="Arial" panose="020B0604020202020204" pitchFamily="34" charset="0"/>
              <a:buNone/>
            </a:pPr>
            <a:endParaRPr lang="en-NZ" sz="1800" dirty="0">
              <a:effectLst/>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Short grace period will be implemented for partially mapped criteria. The provider will be required to evidence what actions they are taking, or plan to take, to implement these criteria. This grace period will be applicable for 6 – 12 months. Where there is no evidence of planning or progression at audit, the provider will receive a ‘Partially Attained’ (PA) attainment, with a relevant risk rating assigned, including a timeframe for mitigation</a:t>
            </a:r>
          </a:p>
          <a:p>
            <a:pPr marL="457200" lvl="1" indent="0">
              <a:buFont typeface="Arial" panose="020B0604020202020204" pitchFamily="34" charset="0"/>
              <a:buNone/>
            </a:pPr>
            <a:endParaRPr lang="en-NZ" sz="1800" dirty="0">
              <a:effectLst/>
              <a:latin typeface="Calibri" panose="020F0502020204030204" pitchFamily="34" charset="0"/>
              <a:cs typeface="Times New Roman" panose="02020603050405020304" pitchFamily="18" charset="0"/>
            </a:endParaRPr>
          </a:p>
          <a:p>
            <a:pPr marL="0" lvl="1" indent="0" algn="l" defTabSz="914400" rtl="0" eaLnBrk="1" latinLnBrk="0" hangingPunct="1">
              <a:buFont typeface="Arial" panose="020B0604020202020204" pitchFamily="34" charset="0"/>
              <a:buNone/>
            </a:pPr>
            <a:r>
              <a:rPr lang="en-NZ" sz="1800" kern="1200" dirty="0">
                <a:solidFill>
                  <a:schemeClr val="tx1"/>
                </a:solidFill>
                <a:effectLst/>
                <a:latin typeface="Calibri" panose="020F0502020204030204" pitchFamily="34" charset="0"/>
                <a:cs typeface="Times New Roman" panose="02020603050405020304" pitchFamily="18" charset="0"/>
              </a:rPr>
              <a:t>(c) Unmapped/new – Criteria are new and cannot be mapped to current requirements</a:t>
            </a:r>
          </a:p>
          <a:p>
            <a:pPr marL="742950" lvl="2" indent="-285750" algn="l" defTabSz="914400" rtl="0" eaLnBrk="1" latinLnBrk="0" hangingPunct="1">
              <a:buFont typeface="Arial" panose="020B0604020202020204" pitchFamily="34" charset="0"/>
              <a:buChar char="•"/>
            </a:pPr>
            <a:r>
              <a:rPr lang="en-NZ" sz="1800" kern="1200" dirty="0">
                <a:solidFill>
                  <a:schemeClr val="tx1"/>
                </a:solidFill>
                <a:effectLst/>
                <a:latin typeface="Calibri" panose="020F0502020204030204" pitchFamily="34" charset="0"/>
                <a:cs typeface="Times New Roman" panose="02020603050405020304" pitchFamily="18" charset="0"/>
              </a:rPr>
              <a:t>A longer grace period will be implement for criteria that is unmapped/new. </a:t>
            </a:r>
            <a:r>
              <a:rPr lang="en-NZ" sz="1800" dirty="0">
                <a:effectLst/>
                <a:latin typeface="Calibri" panose="020F0502020204030204" pitchFamily="34" charset="0"/>
                <a:ea typeface="Calibri" panose="020F0502020204030204" pitchFamily="34" charset="0"/>
                <a:cs typeface="Times New Roman" panose="02020603050405020304" pitchFamily="18" charset="0"/>
              </a:rPr>
              <a:t>This grace period may be 12 to 18 months. The provider will be required to evidence documented action plan and implementation strategies to meet criteria. Where there is no evidence of planning or progression at audit, the provider will receive a PA attainment, with a relevant risk rating assigned, including a timeframe for mitigation</a:t>
            </a:r>
            <a:endParaRPr lang="en-NZ" sz="1800" kern="1200" dirty="0">
              <a:solidFill>
                <a:schemeClr val="tx1"/>
              </a:solidFill>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89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Z" b="0" dirty="0"/>
              <a:t>He waka eke noa</a:t>
            </a:r>
          </a:p>
          <a:p>
            <a:pPr marL="0" indent="0">
              <a:buNone/>
            </a:pPr>
            <a:endParaRPr lang="en-NZ" b="0" dirty="0"/>
          </a:p>
          <a:p>
            <a:pPr marL="0" indent="0">
              <a:buNone/>
            </a:pPr>
            <a:r>
              <a:rPr lang="en-NZ" i="0" dirty="0"/>
              <a:t>A canoe which we are all in with no exception</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a:t>
            </a:fld>
            <a:endParaRPr lang="en-NZ" dirty="0"/>
          </a:p>
        </p:txBody>
      </p:sp>
    </p:spTree>
    <p:extLst>
      <p:ext uri="{BB962C8B-B14F-4D97-AF65-F5344CB8AC3E}">
        <p14:creationId xmlns:p14="http://schemas.microsoft.com/office/powerpoint/2010/main" val="74519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NZ" sz="1200" dirty="0"/>
              <a:t>Official mapping analysis compares previous standards, with the 2021 standard showing which criteria have changed and which have stayed the same</a:t>
            </a:r>
          </a:p>
          <a:p>
            <a:pPr>
              <a:lnSpc>
                <a:spcPct val="100000"/>
              </a:lnSpc>
            </a:pPr>
            <a:endParaRPr lang="en-NZ" sz="1200" dirty="0"/>
          </a:p>
          <a:p>
            <a:pPr>
              <a:lnSpc>
                <a:spcPct val="100000"/>
              </a:lnSpc>
            </a:pPr>
            <a:r>
              <a:rPr lang="en-NZ" sz="11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1200" dirty="0"/>
              <a:t>apping the previous criteria to the 2021 standard for Assisted Reproductive Technology Services indicates that 54 percent of the criteria directly map and 46 percent do not map</a:t>
            </a:r>
          </a:p>
          <a:p>
            <a:pPr>
              <a:lnSpc>
                <a:spcPct val="100000"/>
              </a:lnSpc>
            </a:pPr>
            <a:endParaRPr lang="en-NZ" sz="1200" dirty="0"/>
          </a:p>
          <a:p>
            <a:pPr>
              <a:lnSpc>
                <a:spcPct val="100000"/>
              </a:lnSpc>
            </a:pPr>
            <a:r>
              <a:rPr lang="en-NZ" sz="1200" dirty="0">
                <a:cs typeface="Times New Roman" panose="02020603050405020304" pitchFamily="18" charset="0"/>
              </a:rPr>
              <a:t>To support providers to plan and prepare for updated audit requirements the standards criteria application framework gives a sector specific overview </a:t>
            </a: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34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Criteria between the existing and updated standards fit into three different categories.</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Mapped: The 2021 criteria directly map to criteria in one of the four standards. The criteria are either the same or have the same intent. The wording may differ slightly.</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Partially mapped: The 2021 criteria partially align to criteria in one of the four standards. The 2021 criteria are either similar to current criteria or are the same as most of the current criteria, but with an additional element. The wording is likely to differ because the 2021 criteria reflect current accepted best practice.</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Not mapped: The 2021 criteria do not map to criteria in any of the four standards. The criteria are new to the 2021 standard and have been added to assure safe services to New Zealanders that reflect updated models of care.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22</a:t>
            </a:fld>
            <a:endParaRPr lang="en-NZ" dirty="0"/>
          </a:p>
        </p:txBody>
      </p:sp>
    </p:spTree>
    <p:extLst>
      <p:ext uri="{BB962C8B-B14F-4D97-AF65-F5344CB8AC3E}">
        <p14:creationId xmlns:p14="http://schemas.microsoft.com/office/powerpoint/2010/main" val="3456405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457200">
              <a:lnSpc>
                <a:spcPct val="107000"/>
              </a:lnSpc>
              <a:spcAft>
                <a:spcPts val="800"/>
              </a:spcAft>
            </a:pPr>
            <a:r>
              <a:rPr lang="en-NZ" sz="1200" dirty="0">
                <a:effectLst/>
                <a:latin typeface="Segoe UI" panose="020B0502040204020203" pitchFamily="34" charset="0"/>
                <a:ea typeface="Calibri" panose="020F0502020204030204" pitchFamily="34" charset="0"/>
                <a:cs typeface="Times New Roman" panose="02020603050405020304" pitchFamily="18" charset="0"/>
              </a:rPr>
              <a:t>For Assisted Reproductive Technology services </a:t>
            </a:r>
          </a:p>
          <a:p>
            <a:pPr marL="457200">
              <a:lnSpc>
                <a:spcPct val="107000"/>
              </a:lnSpc>
              <a:spcAft>
                <a:spcPts val="800"/>
              </a:spcAft>
            </a:pPr>
            <a:endParaRPr lang="en-NZ" sz="1200" dirty="0">
              <a:effectLst/>
              <a:latin typeface="Segoe UI" panose="020B0502040204020203"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200" dirty="0">
                <a:effectLst/>
                <a:latin typeface="Segoe UI" panose="020B0502040204020203" pitchFamily="34" charset="0"/>
                <a:ea typeface="Calibri" panose="020F0502020204030204" pitchFamily="34" charset="0"/>
                <a:cs typeface="Times New Roman" panose="02020603050405020304" pitchFamily="18" charset="0"/>
              </a:rPr>
              <a:t>Section one  - all 10 subsections and 56 criteria are applicable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23</a:t>
            </a:fld>
            <a:endParaRPr lang="en-NZ" dirty="0"/>
          </a:p>
        </p:txBody>
      </p:sp>
    </p:spTree>
    <p:extLst>
      <p:ext uri="{BB962C8B-B14F-4D97-AF65-F5344CB8AC3E}">
        <p14:creationId xmlns:p14="http://schemas.microsoft.com/office/powerpoint/2010/main" val="92996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23/56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24</a:t>
            </a:fld>
            <a:endParaRPr lang="en-NZ" dirty="0"/>
          </a:p>
        </p:txBody>
      </p:sp>
    </p:spTree>
    <p:extLst>
      <p:ext uri="{BB962C8B-B14F-4D97-AF65-F5344CB8AC3E}">
        <p14:creationId xmlns:p14="http://schemas.microsoft.com/office/powerpoint/2010/main" val="1233617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section two 5 subsections and 43 criteria are applicable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25</a:t>
            </a:fld>
            <a:endParaRPr lang="en-NZ" dirty="0"/>
          </a:p>
        </p:txBody>
      </p:sp>
    </p:spTree>
    <p:extLst>
      <p:ext uri="{BB962C8B-B14F-4D97-AF65-F5344CB8AC3E}">
        <p14:creationId xmlns:p14="http://schemas.microsoft.com/office/powerpoint/2010/main" val="2320611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section two 16/37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26</a:t>
            </a:fld>
            <a:endParaRPr lang="en-NZ" dirty="0"/>
          </a:p>
        </p:txBody>
      </p:sp>
    </p:spTree>
    <p:extLst>
      <p:ext uri="{BB962C8B-B14F-4D97-AF65-F5344CB8AC3E}">
        <p14:creationId xmlns:p14="http://schemas.microsoft.com/office/powerpoint/2010/main" val="3417415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section three of the 8 subsections and 53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5 subsections and 37/53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27</a:t>
            </a:fld>
            <a:endParaRPr lang="en-NZ" dirty="0"/>
          </a:p>
        </p:txBody>
      </p:sp>
    </p:spTree>
    <p:extLst>
      <p:ext uri="{BB962C8B-B14F-4D97-AF65-F5344CB8AC3E}">
        <p14:creationId xmlns:p14="http://schemas.microsoft.com/office/powerpoint/2010/main" val="207526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37 criteria that are applicable 16/37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28</a:t>
            </a:fld>
            <a:endParaRPr lang="en-NZ" dirty="0"/>
          </a:p>
        </p:txBody>
      </p:sp>
    </p:spTree>
    <p:extLst>
      <p:ext uri="{BB962C8B-B14F-4D97-AF65-F5344CB8AC3E}">
        <p14:creationId xmlns:p14="http://schemas.microsoft.com/office/powerpoint/2010/main" val="3715496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section four of the 2 subsections and 15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Both subsections and 13 of the 15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29</a:t>
            </a:fld>
            <a:endParaRPr lang="en-NZ" dirty="0"/>
          </a:p>
        </p:txBody>
      </p:sp>
    </p:spTree>
    <p:extLst>
      <p:ext uri="{BB962C8B-B14F-4D97-AF65-F5344CB8AC3E}">
        <p14:creationId xmlns:p14="http://schemas.microsoft.com/office/powerpoint/2010/main" val="3916966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5/13 applicable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30</a:t>
            </a:fld>
            <a:endParaRPr lang="en-NZ" dirty="0"/>
          </a:p>
        </p:txBody>
      </p:sp>
    </p:spTree>
    <p:extLst>
      <p:ext uri="{BB962C8B-B14F-4D97-AF65-F5344CB8AC3E}">
        <p14:creationId xmlns:p14="http://schemas.microsoft.com/office/powerpoint/2010/main" val="242329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Nau mai haere mai welcome to NZS 8134:2021 Nga Paerewa Health and Disability Services Standard Assisted reproductive technology services presentation</a:t>
            </a:r>
          </a:p>
        </p:txBody>
      </p:sp>
      <p:sp>
        <p:nvSpPr>
          <p:cNvPr id="4" name="Slide Number Placeholder 3"/>
          <p:cNvSpPr>
            <a:spLocks noGrp="1"/>
          </p:cNvSpPr>
          <p:nvPr>
            <p:ph type="sldNum" sz="quarter" idx="5"/>
          </p:nvPr>
        </p:nvSpPr>
        <p:spPr/>
        <p:txBody>
          <a:bodyPr/>
          <a:lstStyle/>
          <a:p>
            <a:fld id="{FF1816F6-97BA-44B2-8A94-08F9B4305433}" type="slidenum">
              <a:rPr lang="en-NZ" smtClean="0"/>
              <a:t>4</a:t>
            </a:fld>
            <a:endParaRPr lang="en-NZ" dirty="0"/>
          </a:p>
        </p:txBody>
      </p:sp>
    </p:spTree>
    <p:extLst>
      <p:ext uri="{BB962C8B-B14F-4D97-AF65-F5344CB8AC3E}">
        <p14:creationId xmlns:p14="http://schemas.microsoft.com/office/powerpoint/2010/main" val="2941003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5 subsections and 30 criteria of Section Five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5 subsections and 29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31</a:t>
            </a:fld>
            <a:endParaRPr lang="en-NZ" dirty="0"/>
          </a:p>
        </p:txBody>
      </p:sp>
    </p:spTree>
    <p:extLst>
      <p:ext uri="{BB962C8B-B14F-4D97-AF65-F5344CB8AC3E}">
        <p14:creationId xmlns:p14="http://schemas.microsoft.com/office/powerpoint/2010/main" val="1773713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5 subsections and 29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32</a:t>
            </a:fld>
            <a:endParaRPr lang="en-NZ" dirty="0"/>
          </a:p>
        </p:txBody>
      </p:sp>
    </p:spTree>
    <p:extLst>
      <p:ext uri="{BB962C8B-B14F-4D97-AF65-F5344CB8AC3E}">
        <p14:creationId xmlns:p14="http://schemas.microsoft.com/office/powerpoint/2010/main" val="551814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19/29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33</a:t>
            </a:fld>
            <a:endParaRPr lang="en-NZ" dirty="0"/>
          </a:p>
        </p:txBody>
      </p:sp>
    </p:spTree>
    <p:extLst>
      <p:ext uri="{BB962C8B-B14F-4D97-AF65-F5344CB8AC3E}">
        <p14:creationId xmlns:p14="http://schemas.microsoft.com/office/powerpoint/2010/main" val="347300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section six none of the subsections or criteria are applicable</a:t>
            </a:r>
          </a:p>
        </p:txBody>
      </p:sp>
      <p:sp>
        <p:nvSpPr>
          <p:cNvPr id="4" name="Slide Number Placeholder 3"/>
          <p:cNvSpPr>
            <a:spLocks noGrp="1"/>
          </p:cNvSpPr>
          <p:nvPr>
            <p:ph type="sldNum" sz="quarter" idx="5"/>
          </p:nvPr>
        </p:nvSpPr>
        <p:spPr/>
        <p:txBody>
          <a:bodyPr/>
          <a:lstStyle/>
          <a:p>
            <a:fld id="{FF1816F6-97BA-44B2-8A94-08F9B4305433}" type="slidenum">
              <a:rPr lang="en-NZ" smtClean="0"/>
              <a:t>34</a:t>
            </a:fld>
            <a:endParaRPr lang="en-NZ" dirty="0"/>
          </a:p>
        </p:txBody>
      </p:sp>
    </p:spTree>
    <p:extLst>
      <p:ext uri="{BB962C8B-B14F-4D97-AF65-F5344CB8AC3E}">
        <p14:creationId xmlns:p14="http://schemas.microsoft.com/office/powerpoint/2010/main" val="935174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None of the subsections and criteria </a:t>
            </a:r>
            <a:r>
              <a:rPr lang="en-NZ"/>
              <a:t>are applicable</a:t>
            </a:r>
          </a:p>
        </p:txBody>
      </p:sp>
      <p:sp>
        <p:nvSpPr>
          <p:cNvPr id="4" name="Slide Number Placeholder 3"/>
          <p:cNvSpPr>
            <a:spLocks noGrp="1"/>
          </p:cNvSpPr>
          <p:nvPr>
            <p:ph type="sldNum" sz="quarter" idx="5"/>
          </p:nvPr>
        </p:nvSpPr>
        <p:spPr/>
        <p:txBody>
          <a:bodyPr/>
          <a:lstStyle/>
          <a:p>
            <a:fld id="{FF1816F6-97BA-44B2-8A94-08F9B4305433}" type="slidenum">
              <a:rPr lang="en-NZ" smtClean="0"/>
              <a:t>35</a:t>
            </a:fld>
            <a:endParaRPr lang="en-NZ" dirty="0"/>
          </a:p>
        </p:txBody>
      </p:sp>
    </p:spTree>
    <p:extLst>
      <p:ext uri="{BB962C8B-B14F-4D97-AF65-F5344CB8AC3E}">
        <p14:creationId xmlns:p14="http://schemas.microsoft.com/office/powerpoint/2010/main" val="1737927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summary We are all learning the refreshed requirements of Ngā Paerewa Health and disability services standard </a:t>
            </a:r>
            <a:r>
              <a:rPr lang="en-NZ" b="0" u="sng" dirty="0"/>
              <a:t>together</a:t>
            </a:r>
          </a:p>
          <a:p>
            <a:endParaRPr lang="en-NZ" b="1" u="sng" dirty="0"/>
          </a:p>
          <a:p>
            <a:r>
              <a:rPr lang="en-NZ" dirty="0"/>
              <a:t>E</a:t>
            </a:r>
            <a:r>
              <a:rPr lang="en-NZ" sz="12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 </a:t>
            </a:r>
            <a:r>
              <a:rPr lang="en-NZ" b="0" u="sng" dirty="0"/>
              <a:t>There will be grace periods for partially mapped and unmapped/new criteria</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36</a:t>
            </a:fld>
            <a:endParaRPr lang="en-NZ" dirty="0"/>
          </a:p>
        </p:txBody>
      </p:sp>
    </p:spTree>
    <p:extLst>
      <p:ext uri="{BB962C8B-B14F-4D97-AF65-F5344CB8AC3E}">
        <p14:creationId xmlns:p14="http://schemas.microsoft.com/office/powerpoint/2010/main" val="289565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Where to from here? Nga Paerewa has been designed with the sector for the sector and the sector are strongly encouraged to provide feedback</a:t>
            </a:r>
          </a:p>
          <a:p>
            <a:endParaRPr lang="en-NZ" dirty="0"/>
          </a:p>
          <a:p>
            <a:r>
              <a:rPr lang="en-NZ" dirty="0"/>
              <a:t>There will be a monitoring and evaluation phase that will run until May 2024</a:t>
            </a:r>
          </a:p>
          <a:p>
            <a:endParaRPr lang="en-NZ" dirty="0"/>
          </a:p>
          <a:p>
            <a:r>
              <a:rPr lang="en-NZ" dirty="0"/>
              <a:t>During this phase training and development will be used as part of the continuous improvement cycle</a:t>
            </a:r>
          </a:p>
          <a:p>
            <a:endParaRPr lang="en-NZ" dirty="0"/>
          </a:p>
          <a:p>
            <a:r>
              <a:rPr lang="en-NZ" dirty="0"/>
              <a:t>Currently resources are being development to help the sectors along the learning journey</a:t>
            </a:r>
          </a:p>
          <a:p>
            <a:endParaRPr lang="en-NZ" dirty="0"/>
          </a:p>
          <a:p>
            <a:r>
              <a:rPr lang="en-NZ" dirty="0"/>
              <a:t>The standards have been designed to be responsive to the sectors needs</a:t>
            </a:r>
          </a:p>
        </p:txBody>
      </p:sp>
      <p:sp>
        <p:nvSpPr>
          <p:cNvPr id="4" name="Slide Number Placeholder 3"/>
          <p:cNvSpPr>
            <a:spLocks noGrp="1"/>
          </p:cNvSpPr>
          <p:nvPr>
            <p:ph type="sldNum" sz="quarter" idx="5"/>
          </p:nvPr>
        </p:nvSpPr>
        <p:spPr/>
        <p:txBody>
          <a:bodyPr/>
          <a:lstStyle/>
          <a:p>
            <a:fld id="{FF1816F6-97BA-44B2-8A94-08F9B4305433}" type="slidenum">
              <a:rPr lang="en-NZ" smtClean="0"/>
              <a:t>37</a:t>
            </a:fld>
            <a:endParaRPr lang="en-NZ" dirty="0"/>
          </a:p>
        </p:txBody>
      </p:sp>
    </p:spTree>
    <p:extLst>
      <p:ext uri="{BB962C8B-B14F-4D97-AF65-F5344CB8AC3E}">
        <p14:creationId xmlns:p14="http://schemas.microsoft.com/office/powerpoint/2010/main" val="1439411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38</a:t>
            </a:fld>
            <a:endParaRPr lang="en-NZ" dirty="0"/>
          </a:p>
        </p:txBody>
      </p:sp>
    </p:spTree>
    <p:extLst>
      <p:ext uri="{BB962C8B-B14F-4D97-AF65-F5344CB8AC3E}">
        <p14:creationId xmlns:p14="http://schemas.microsoft.com/office/powerpoint/2010/main" val="3792068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If you require further references or have any questions regarding this presentation or the standards please reach out to the HealthCERT team via the </a:t>
            </a:r>
            <a:r>
              <a:rPr lang="en-NZ" sz="1200" b="0" i="0" u="sng" dirty="0">
                <a:solidFill>
                  <a:srgbClr val="002839"/>
                </a:solidFill>
                <a:effectLst/>
                <a:latin typeface="Arial" panose="020B0604020202020204" pitchFamily="34" charset="0"/>
                <a:hlinkClick r:id="rId3"/>
              </a:rPr>
              <a:t>certification@health.govt.nz</a:t>
            </a:r>
            <a:r>
              <a:rPr lang="en-NZ" sz="1200" dirty="0"/>
              <a:t> email</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39</a:t>
            </a:fld>
            <a:endParaRPr lang="en-NZ" dirty="0"/>
          </a:p>
        </p:txBody>
      </p:sp>
    </p:spTree>
    <p:extLst>
      <p:ext uri="{BB962C8B-B14F-4D97-AF65-F5344CB8AC3E}">
        <p14:creationId xmlns:p14="http://schemas.microsoft.com/office/powerpoint/2010/main" val="3179271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Thank you for taking the time to watch this presentation</a:t>
            </a:r>
          </a:p>
          <a:p>
            <a:endParaRPr lang="en-NZ" dirty="0"/>
          </a:p>
          <a:p>
            <a:r>
              <a:rPr lang="en-NZ" dirty="0"/>
              <a:t>Nga mihi </a:t>
            </a:r>
            <a:r>
              <a:rPr lang="en-NZ" dirty="0" err="1"/>
              <a:t>nui</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40</a:t>
            </a:fld>
            <a:endParaRPr lang="en-NZ" dirty="0"/>
          </a:p>
        </p:txBody>
      </p:sp>
    </p:spTree>
    <p:extLst>
      <p:ext uri="{BB962C8B-B14F-4D97-AF65-F5344CB8AC3E}">
        <p14:creationId xmlns:p14="http://schemas.microsoft.com/office/powerpoint/2010/main" val="3775676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decision was made to pre-record these presentations based on previous feed back from live online sessions.</a:t>
            </a:r>
          </a:p>
          <a:p>
            <a:endParaRPr lang="en-NZ" dirty="0"/>
          </a:p>
          <a:p>
            <a:r>
              <a:rPr lang="en-NZ" dirty="0"/>
              <a:t>Please use the certification@health.govt.nz email for any direct queries about this presentation or the standard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5</a:t>
            </a:fld>
            <a:endParaRPr lang="en-NZ" dirty="0"/>
          </a:p>
        </p:txBody>
      </p:sp>
    </p:spTree>
    <p:extLst>
      <p:ext uri="{BB962C8B-B14F-4D97-AF65-F5344CB8AC3E}">
        <p14:creationId xmlns:p14="http://schemas.microsoft.com/office/powerpoint/2010/main" val="2721568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Z" sz="1200" dirty="0"/>
              <a:t>In closing please join us for the </a:t>
            </a:r>
            <a:r>
              <a:rPr lang="pt-BR" sz="1200" dirty="0"/>
              <a:t>Manatū Hauora Ministry of Health karakia</a:t>
            </a:r>
            <a:endParaRPr lang="en-NZ" sz="1200" dirty="0"/>
          </a:p>
          <a:p>
            <a:pPr marL="0" indent="0">
              <a:buNone/>
            </a:pPr>
            <a:endParaRPr lang="en-NZ" sz="1200"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Tāiki ē!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41</a:t>
            </a:fld>
            <a:endParaRPr lang="en-NZ" dirty="0"/>
          </a:p>
        </p:txBody>
      </p:sp>
    </p:spTree>
    <p:extLst>
      <p:ext uri="{BB962C8B-B14F-4D97-AF65-F5344CB8AC3E}">
        <p14:creationId xmlns:p14="http://schemas.microsoft.com/office/powerpoint/2010/main" val="138739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purpose of this presentation is to give Assisted reproductive technology service providers an overview of </a:t>
            </a:r>
            <a:r>
              <a:rPr lang="en-NZ" dirty="0" err="1"/>
              <a:t>Ng</a:t>
            </a:r>
            <a:r>
              <a:rPr lang="en-NZ" dirty="0" err="1">
                <a:latin typeface="Segoe UI" panose="020B0502040204020203" pitchFamily="34" charset="0"/>
                <a:cs typeface="Segoe UI" panose="020B0502040204020203" pitchFamily="34" charset="0"/>
              </a:rPr>
              <a:t>ā</a:t>
            </a:r>
            <a:r>
              <a:rPr lang="en-NZ" dirty="0"/>
              <a:t> Paerewa. This includes a summary of the standards mapping and how the transition to the new and partially new standards will be initially audited. There are also links to resources and templates for your reference.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6</a:t>
            </a:fld>
            <a:endParaRPr lang="en-NZ" dirty="0"/>
          </a:p>
        </p:txBody>
      </p:sp>
    </p:spTree>
    <p:extLst>
      <p:ext uri="{BB962C8B-B14F-4D97-AF65-F5344CB8AC3E}">
        <p14:creationId xmlns:p14="http://schemas.microsoft.com/office/powerpoint/2010/main" val="173501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Health and Disability Services (Safety) Act 2001 (the Act) requires regular review of the Health and Disability Services Standards and Fertility Services Standard. Reviewing these standards regularly is important to ensure that they reflect the services being provided today and continue to work for health practitioners, service providers, and those using the services and their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 2017, the Ministry of Health (the Ministry) began a significant review and consultation process with the health and disability sector, including health practitioners, service providers, advocacy and support groups, iwi, and the people and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who use our health and disability services.</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review provided the health and disability sector with the chance to ensure the standards are flexible enough to reflect current accepted best practice and Incorporate changing ways of delivering high-quality care and support.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For more information about the review process, visit the </a:t>
            </a:r>
            <a:r>
              <a:rPr lang="en-NZ" sz="1800" b="1" u="none" strike="noStrike" dirty="0">
                <a:solidFill>
                  <a:srgbClr val="595959"/>
                </a:solidFill>
                <a:effectLst/>
                <a:latin typeface="Segoe UI" panose="020B0502040204020203" pitchFamily="34" charset="0"/>
                <a:ea typeface="Times New Roman" panose="02020603050405020304" pitchFamily="18" charset="0"/>
                <a:cs typeface="Times New Roman" panose="02020603050405020304" pitchFamily="18" charset="0"/>
                <a:hlinkClick r:id="rId3"/>
              </a:rPr>
              <a:t>Ministry website</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800" b="1" dirty="0">
                <a:effectLst/>
                <a:latin typeface="Segoe UI" panose="020B0502040204020203" pitchFamily="34" charset="0"/>
                <a:ea typeface="Times New Roman" panose="02020603050405020304" pitchFamily="18" charset="0"/>
                <a:cs typeface="Times New Roman" panose="02020603050405020304" pitchFamily="18" charset="0"/>
              </a:rPr>
              <a:t>Other Standards Included in the review:</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home and community support sector has some crossover into these services. For this reason, the Home and Community Support Sector Standard (NZS 8158:2012) was considered as part of this review, with the support of the sector.</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the passing of the Abortion Legislation Act 2020, the role of regulating abortion services transferred to the Ministry. Its Interim Standards for Abortion Services in New Zealand were also included in the review.</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7</a:t>
            </a:fld>
            <a:endParaRPr lang="en-NZ" dirty="0"/>
          </a:p>
        </p:txBody>
      </p:sp>
    </p:spTree>
    <p:extLst>
      <p:ext uri="{BB962C8B-B14F-4D97-AF65-F5344CB8AC3E}">
        <p14:creationId xmlns:p14="http://schemas.microsoft.com/office/powerpoint/2010/main" val="363313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take a moment to open the documents listed on this slide for your reference during this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456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agreement from the sector, the 2021 standard combined the following four standards;</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pPr marL="342900" indent="-342900">
              <a:buFont typeface="+mj-lt"/>
              <a:buAutoNum type="arabicPeriod"/>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Health and Disability Services Standards (NZS 8134:2008)</a:t>
            </a:r>
          </a:p>
          <a:p>
            <a:pPr marL="342900" lvl="0" indent="-342900">
              <a:spcBef>
                <a:spcPts val="450"/>
              </a:spcBef>
              <a:buSzPts val="900"/>
              <a:buFont typeface="+mj-lt"/>
              <a:buAutoNum type="arabicPeriod"/>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Fertility Services Standard (NZS 8181:2007)</a:t>
            </a:r>
          </a:p>
          <a:p>
            <a:pPr marL="342900" lvl="0" indent="-342900">
              <a:spcBef>
                <a:spcPts val="450"/>
              </a:spcBef>
              <a:buSzPts val="900"/>
              <a:buFont typeface="+mj-lt"/>
              <a:buAutoNum type="arabicPeriod"/>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Home and Community Support Sector Standard (NZS 8158:2012)</a:t>
            </a:r>
          </a:p>
          <a:p>
            <a:pPr marL="342900" lvl="0" indent="-342900">
              <a:spcBef>
                <a:spcPts val="450"/>
              </a:spcBef>
              <a:buSzPts val="900"/>
              <a:buFont typeface="+mj-lt"/>
              <a:buAutoNum type="arabicPeriod"/>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Interim Standards for Abortion Services in New Zealand;</a:t>
            </a:r>
          </a:p>
          <a:p>
            <a:pPr marL="0" marR="0" lvl="0" indent="0" algn="l" defTabSz="914400" rtl="0" eaLnBrk="1" fontAlgn="auto" latinLnBrk="0" hangingPunct="1">
              <a:lnSpc>
                <a:spcPct val="100000"/>
              </a:lnSpc>
              <a:spcBef>
                <a:spcPts val="450"/>
              </a:spcBef>
              <a:spcAft>
                <a:spcPts val="0"/>
              </a:spcAft>
              <a:buClrTx/>
              <a:buSzPts val="900"/>
              <a:buFont typeface="+mj-lt"/>
              <a:buNone/>
              <a:tabLst/>
              <a:defRPr/>
            </a:pPr>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50"/>
              </a:spcBef>
              <a:spcAft>
                <a:spcPts val="0"/>
              </a:spcAft>
              <a:buClrTx/>
              <a:buSzPts val="900"/>
              <a:buFont typeface="+mj-lt"/>
              <a:buNone/>
              <a:tabLst/>
              <a:defRP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into one, which significantly reduces duplication and variation across the services: </a:t>
            </a:r>
          </a:p>
          <a:p>
            <a:pPr marL="342900" lvl="0" indent="-342900">
              <a:spcBef>
                <a:spcPts val="450"/>
              </a:spcBef>
              <a:buSzPts val="900"/>
              <a:buFont typeface="+mj-lt"/>
              <a:buAutoNum type="arabicPeriod"/>
            </a:pPr>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2021 standard applies to over 650 different providers, including fertility services, primary birthing centres, hospices, overnight hospital inpatient services (public and private), age-related residential care services, residential mental health and addiction services and disability services. This standard is also fit for use by home and community support services and abortion service providers in Aotearoa New Zealand.</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Standards Approval Board approved the 2021 standard on 4 May 2021. The Minister of Health approved the 2021 standard for use under the Act on 24 June 2021. The 2021 standard will become mandatory on 28 February 2022. Pdf of the standard is available to download from Standards New Zealand website, the Ministry has funded the ability for the sector to download the pdf without cost. A hard copy can be ordered from the Standards NZ website for $68.00</a:t>
            </a:r>
          </a:p>
          <a:p>
            <a:endParaRPr lang="en-NZ" dirty="0"/>
          </a:p>
          <a:p>
            <a:r>
              <a:rPr lang="en-NZ" dirty="0"/>
              <a:t>It is intended that the standard will remain dynamic, reflecting current accepted practice. Regular reviews will be undertaken to ensure that this is achieve and that the standard remains appropriate and applicable.</a:t>
            </a:r>
          </a:p>
          <a:p>
            <a:endParaRPr lang="en-NZ" dirty="0"/>
          </a:p>
          <a:p>
            <a:r>
              <a:rPr lang="en-NZ" sz="1200" i="1" dirty="0">
                <a:solidFill>
                  <a:srgbClr val="FF0000"/>
                </a:solidFill>
                <a:effectLst/>
                <a:latin typeface="Arial" panose="020B0604020202020204" pitchFamily="34" charset="0"/>
                <a:ea typeface="Times New Roman" panose="02020603050405020304" pitchFamily="18" charset="0"/>
              </a:rPr>
              <a:t>Some of the provisions will not apply to private providers, further details will be provided as we review the sections new and partially new criteria </a:t>
            </a:r>
            <a:endParaRPr lang="en-NZ" sz="1200" i="1" dirty="0">
              <a:solidFill>
                <a:srgbClr val="FF0000"/>
              </a:solidFill>
            </a:endParaRPr>
          </a:p>
          <a:p>
            <a:endParaRPr lang="en-NZ" dirty="0"/>
          </a:p>
          <a:p>
            <a:endParaRPr lang="en-NZ" dirty="0"/>
          </a:p>
          <a:p>
            <a:r>
              <a:rPr lang="en-NZ" dirty="0"/>
              <a:t>The standard represents the minimum requirements necessary for a fair and equitable health and disability services that aim to improve the experience and outcomes of people and whanau and reduce care variation. The revised standard reflects the fundamental shifts towards more person-and whanau-centred health and disability services; people are empowered to make decisions about their own care and support in order to achieve their goals, and there is a stronger focus on outcomes for people receiving support care.</a:t>
            </a:r>
          </a:p>
          <a:p>
            <a:endParaRPr lang="en-NZ" dirty="0"/>
          </a:p>
          <a:p>
            <a:r>
              <a:rPr lang="en-NZ" dirty="0"/>
              <a:t>The standard has been arranged into six sections;</a:t>
            </a:r>
          </a:p>
        </p:txBody>
      </p:sp>
      <p:sp>
        <p:nvSpPr>
          <p:cNvPr id="4" name="Slide Number Placeholder 3"/>
          <p:cNvSpPr>
            <a:spLocks noGrp="1"/>
          </p:cNvSpPr>
          <p:nvPr>
            <p:ph type="sldNum" sz="quarter" idx="5"/>
          </p:nvPr>
        </p:nvSpPr>
        <p:spPr/>
        <p:txBody>
          <a:bodyPr/>
          <a:lstStyle/>
          <a:p>
            <a:fld id="{FF1816F6-97BA-44B2-8A94-08F9B4305433}" type="slidenum">
              <a:rPr lang="en-NZ" smtClean="0"/>
              <a:t>9</a:t>
            </a:fld>
            <a:endParaRPr lang="en-NZ" dirty="0"/>
          </a:p>
        </p:txBody>
      </p:sp>
    </p:spTree>
    <p:extLst>
      <p:ext uri="{BB962C8B-B14F-4D97-AF65-F5344CB8AC3E}">
        <p14:creationId xmlns:p14="http://schemas.microsoft.com/office/powerpoint/2010/main" val="1604104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standard has been arranged into six sections;</a:t>
            </a:r>
          </a:p>
          <a:p>
            <a:pPr marL="228600" indent="-228600">
              <a:buAutoNum type="alphaLcParenBoth"/>
            </a:pPr>
            <a:r>
              <a:rPr lang="en-NZ" dirty="0"/>
              <a:t>Section 1 Our rights</a:t>
            </a:r>
          </a:p>
          <a:p>
            <a:pPr marL="228600" indent="-228600">
              <a:buAutoNum type="alphaLcParenBoth"/>
            </a:pPr>
            <a:r>
              <a:rPr lang="en-NZ" dirty="0"/>
              <a:t>Section 2 Workforce and structure</a:t>
            </a:r>
          </a:p>
          <a:p>
            <a:pPr marL="228600" indent="-228600">
              <a:buAutoNum type="alphaLcParenBoth"/>
            </a:pPr>
            <a:r>
              <a:rPr lang="en-NZ" dirty="0"/>
              <a:t>Section 3 Pathways to wellbeing</a:t>
            </a:r>
          </a:p>
          <a:p>
            <a:pPr marL="228600" indent="-228600">
              <a:buAutoNum type="alphaLcParenBoth"/>
            </a:pPr>
            <a:r>
              <a:rPr lang="en-NZ" dirty="0"/>
              <a:t>Section 4 Person-centred and safe environment </a:t>
            </a:r>
          </a:p>
          <a:p>
            <a:pPr marL="228600" indent="-228600">
              <a:buAutoNum type="alphaLcParenBoth"/>
            </a:pPr>
            <a:r>
              <a:rPr lang="en-NZ" dirty="0"/>
              <a:t>Section 5 Infection prevention and antimicrobial stewardship;</a:t>
            </a:r>
          </a:p>
          <a:p>
            <a:pPr marL="228600" indent="-228600">
              <a:buAutoNum type="alphaLcParenBoth"/>
            </a:pPr>
            <a:r>
              <a:rPr lang="en-NZ" dirty="0"/>
              <a:t>Section 6 Restraint and seclusion </a:t>
            </a:r>
          </a:p>
          <a:p>
            <a:endParaRPr lang="en-NZ" dirty="0"/>
          </a:p>
          <a:p>
            <a:r>
              <a:rPr lang="en-NZ" dirty="0"/>
              <a:t>Sector guidance aligned with the six sections of the standard can be found online on the Ministry of Health website.</a:t>
            </a:r>
          </a:p>
          <a:p>
            <a:endParaRPr lang="en-NZ" dirty="0"/>
          </a:p>
          <a:p>
            <a:r>
              <a:rPr lang="en-NZ" sz="1800" dirty="0">
                <a:solidFill>
                  <a:srgbClr val="FF0000"/>
                </a:solidFill>
                <a:effectLst/>
                <a:latin typeface="Arial" panose="020B0604020202020204" pitchFamily="34" charset="0"/>
                <a:ea typeface="Times New Roman" panose="02020603050405020304" pitchFamily="18" charset="0"/>
              </a:rPr>
              <a:t>Some of the provisions will not apply to private providers, this can be noted as we review the sections of the new and partially new criteria </a:t>
            </a:r>
            <a:endParaRPr lang="en-NZ" dirty="0">
              <a:solidFill>
                <a:srgbClr val="FF0000"/>
              </a:solidFill>
            </a:endParaRPr>
          </a:p>
        </p:txBody>
      </p:sp>
      <p:sp>
        <p:nvSpPr>
          <p:cNvPr id="4" name="Slide Number Placeholder 3"/>
          <p:cNvSpPr>
            <a:spLocks noGrp="1"/>
          </p:cNvSpPr>
          <p:nvPr>
            <p:ph type="sldNum" sz="quarter" idx="5"/>
          </p:nvPr>
        </p:nvSpPr>
        <p:spPr/>
        <p:txBody>
          <a:bodyPr/>
          <a:lstStyle/>
          <a:p>
            <a:fld id="{FF1816F6-97BA-44B2-8A94-08F9B4305433}" type="slidenum">
              <a:rPr lang="en-NZ" smtClean="0"/>
              <a:t>10</a:t>
            </a:fld>
            <a:endParaRPr lang="en-NZ" dirty="0"/>
          </a:p>
        </p:txBody>
      </p:sp>
    </p:spTree>
    <p:extLst>
      <p:ext uri="{BB962C8B-B14F-4D97-AF65-F5344CB8AC3E}">
        <p14:creationId xmlns:p14="http://schemas.microsoft.com/office/powerpoint/2010/main" val="996208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ang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1"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tx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61747" y="895755"/>
            <a:ext cx="2141309" cy="646741"/>
          </a:xfrm>
          <a:prstGeom prst="rect">
            <a:avLst/>
          </a:prstGeom>
        </p:spPr>
      </p:pic>
    </p:spTree>
    <p:extLst>
      <p:ext uri="{BB962C8B-B14F-4D97-AF65-F5344CB8AC3E}">
        <p14:creationId xmlns:p14="http://schemas.microsoft.com/office/powerpoint/2010/main" val="1782923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tx1"/>
                </a:solidFill>
                <a:latin typeface="Segoe UI" panose="020B0502040204020203" pitchFamily="34" charset="0"/>
                <a:cs typeface="Segoe UI"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143153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m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82022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m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7" name="Content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15888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a:lnSpc>
                <a:spcPct val="100000"/>
              </a:lnSpc>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tx1"/>
                </a:solidFill>
                <a:latin typeface="Segoe UI" panose="020B0502040204020203" pitchFamily="34" charset="0"/>
                <a:cs typeface="Segoe UI" panose="020B0502040204020203" pitchFamily="34" charset="0"/>
              </a:defRPr>
            </a:lvl3pPr>
            <a:lvl4pPr>
              <a:lnSpc>
                <a:spcPct val="100000"/>
              </a:lnSpc>
              <a:defRPr>
                <a:solidFill>
                  <a:schemeClr val="tx1"/>
                </a:solidFill>
                <a:latin typeface="Segoe UI" panose="020B0502040204020203" pitchFamily="34" charset="0"/>
                <a:cs typeface="Segoe UI" panose="020B0502040204020203" pitchFamily="34" charset="0"/>
              </a:defRPr>
            </a:lvl4pPr>
            <a:lvl5pPr>
              <a:lnSpc>
                <a:spcPct val="100000"/>
              </a:lnSpc>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4"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80863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58" y="490270"/>
            <a:ext cx="1001441" cy="302712"/>
          </a:xfrm>
          <a:prstGeom prst="rect">
            <a:avLst/>
          </a:prstGeom>
        </p:spPr>
      </p:pic>
      <p:sp>
        <p:nvSpPr>
          <p:cNvPr id="11"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210230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4" name="Content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
        <p:nvSpPr>
          <p:cNvPr id="9"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6083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inset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marL="457200" indent="0">
              <a:lnSpc>
                <a:spcPct val="100000"/>
              </a:lnSpc>
              <a:buNone/>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04198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inset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743183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inset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pic>
        <p:nvPicPr>
          <p:cNvPr id="22" name="Content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65121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61747" y="895755"/>
            <a:ext cx="2141309" cy="647268"/>
          </a:xfrm>
          <a:prstGeom prst="rect">
            <a:avLst/>
          </a:prstGeom>
        </p:spPr>
      </p:pic>
    </p:spTree>
    <p:extLst>
      <p:ext uri="{BB962C8B-B14F-4D97-AF65-F5344CB8AC3E}">
        <p14:creationId xmlns:p14="http://schemas.microsoft.com/office/powerpoint/2010/main" val="409958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61747" y="895755"/>
            <a:ext cx="2141311" cy="646741"/>
          </a:xfrm>
          <a:prstGeom prst="rect">
            <a:avLst/>
          </a:prstGeom>
        </p:spPr>
      </p:pic>
    </p:spTree>
    <p:extLst>
      <p:ext uri="{BB962C8B-B14F-4D97-AF65-F5344CB8AC3E}">
        <p14:creationId xmlns:p14="http://schemas.microsoft.com/office/powerpoint/2010/main" val="252086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5644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33245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899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77752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41810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527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035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lvl1pPr algn="l" defTabSz="914400" rtl="0" eaLnBrk="1" latinLnBrk="0" hangingPunct="1">
        <a:lnSpc>
          <a:spcPct val="90000"/>
        </a:lnSpc>
        <a:spcBef>
          <a:spcPct val="0"/>
        </a:spcBef>
        <a:buNone/>
        <a:defRPr sz="2800" b="1" kern="1200">
          <a:solidFill>
            <a:srgbClr val="00A99D"/>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mohgovtnz-my.sharepoint.com/personal/glenda_mclaughlin_health_govt_nz/Documents/Desktop/Programme%20Reporting/Ng&#257;%20Paerewa%20Refreshed%20Te%20Tiriti%20o%20Waitangi%20Related%20Requirements%20&#8211;%20Session%20for%20Service%20Providers%20(PowerPoint,%202.3%20MB)" TargetMode="External"/><Relationship Id="rId5" Type="http://schemas.openxmlformats.org/officeDocument/2006/relationships/hyperlink" Target="https://www.health.govt.nz/publication/whakamaua-maori-health-action-plan-2020-2025#:~:text=Whakamaua%3A%20M%C4%81ori%20Health%20Action%20Plan%202020%2D2025%20is%20the%20implementation,over%20the%20next%20five%20years."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hyperlink" Target="https://maorimaps.com/" TargetMode="External"/><Relationship Id="rId3" Type="http://schemas.openxmlformats.org/officeDocument/2006/relationships/slideLayout" Target="../slideLayouts/slideLayout6.xml"/><Relationship Id="rId7" Type="http://schemas.openxmlformats.org/officeDocument/2006/relationships/hyperlink" Target="https://www.health.govt.nz/nz-health-statistics/health-statistics-and-data-sets/maori-health-data-and-stats"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2.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hyperlink" Target="https://www.healthliteracy.co.nz/page/about-health-literacy/" TargetMode="External"/><Relationship Id="rId3" Type="http://schemas.openxmlformats.org/officeDocument/2006/relationships/slideLayout" Target="../slideLayouts/slideLayout6.xml"/><Relationship Id="rId7" Type="http://schemas.openxmlformats.org/officeDocument/2006/relationships/hyperlink" Target="https://www.health.govt.nz/nz-health-statistics/health-statistics-and-data-sets/maori-health-data-and-stats"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maorihealthreview.co.nz/" TargetMode="External"/><Relationship Id="rId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notesSlide" Target="../notesSlides/notesSlide13.xml"/><Relationship Id="rId9"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19.png"/><Relationship Id="rId4" Type="http://schemas.openxmlformats.org/officeDocument/2006/relationships/notesSlide" Target="../notesSlides/notesSlide22.xml"/><Relationship Id="rId9" Type="http://schemas.microsoft.com/office/2007/relationships/diagramDrawing" Target="../diagrams/drawing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2.xml"/><Relationship Id="rId11" Type="http://schemas.openxmlformats.org/officeDocument/2006/relationships/image" Target="../media/image10.png"/><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3.xml"/><Relationship Id="rId11" Type="http://schemas.openxmlformats.org/officeDocument/2006/relationships/image" Target="../media/image10.png"/><Relationship Id="rId5" Type="http://schemas.openxmlformats.org/officeDocument/2006/relationships/diagramData" Target="../diagrams/data3.xml"/><Relationship Id="rId10" Type="http://schemas.openxmlformats.org/officeDocument/2006/relationships/image" Target="../media/image19.png"/><Relationship Id="rId4" Type="http://schemas.openxmlformats.org/officeDocument/2006/relationships/notesSlide" Target="../notesSlides/notesSlide26.xml"/><Relationship Id="rId9" Type="http://schemas.microsoft.com/office/2007/relationships/diagramDrawing" Target="../diagrams/drawing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Layout" Target="../diagrams/layout4.xml"/><Relationship Id="rId11" Type="http://schemas.openxmlformats.org/officeDocument/2006/relationships/image" Target="../media/image10.png"/><Relationship Id="rId5" Type="http://schemas.openxmlformats.org/officeDocument/2006/relationships/diagramData" Target="../diagrams/data4.xml"/><Relationship Id="rId10" Type="http://schemas.openxmlformats.org/officeDocument/2006/relationships/image" Target="../media/image19.png"/><Relationship Id="rId4" Type="http://schemas.openxmlformats.org/officeDocument/2006/relationships/notesSlide" Target="../notesSlides/notesSlide28.xml"/><Relationship Id="rId9" Type="http://schemas.microsoft.com/office/2007/relationships/diagramDrawing" Target="../diagrams/drawing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Layout" Target="../diagrams/layout5.xml"/><Relationship Id="rId11" Type="http://schemas.openxmlformats.org/officeDocument/2006/relationships/image" Target="../media/image10.png"/><Relationship Id="rId5" Type="http://schemas.openxmlformats.org/officeDocument/2006/relationships/diagramData" Target="../diagrams/data5.xml"/><Relationship Id="rId10" Type="http://schemas.openxmlformats.org/officeDocument/2006/relationships/image" Target="../media/image19.png"/><Relationship Id="rId4" Type="http://schemas.openxmlformats.org/officeDocument/2006/relationships/notesSlide" Target="../notesSlides/notesSlide30.xml"/><Relationship Id="rId9" Type="http://schemas.microsoft.com/office/2007/relationships/diagramDrawing" Target="../diagrams/drawing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Layout" Target="../diagrams/layout6.xml"/><Relationship Id="rId11" Type="http://schemas.openxmlformats.org/officeDocument/2006/relationships/image" Target="../media/image10.png"/><Relationship Id="rId5" Type="http://schemas.openxmlformats.org/officeDocument/2006/relationships/diagramData" Target="../diagrams/data6.xml"/><Relationship Id="rId10" Type="http://schemas.openxmlformats.org/officeDocument/2006/relationships/image" Target="../media/image19.png"/><Relationship Id="rId4" Type="http://schemas.openxmlformats.org/officeDocument/2006/relationships/notesSlide" Target="../notesSlides/notesSlide33.xml"/><Relationship Id="rId9" Type="http://schemas.microsoft.com/office/2007/relationships/diagramDrawing" Target="../diagrams/drawing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hyperlink" Target="https://www.health.govt.nz/publication/designated-auditing-agency-handbook" TargetMode="External"/><Relationship Id="rId13" Type="http://schemas.openxmlformats.org/officeDocument/2006/relationships/hyperlink" Target="https://www.healthliteracy.co.nz/page/about-health-literacy/" TargetMode="External"/><Relationship Id="rId3" Type="http://schemas.openxmlformats.org/officeDocument/2006/relationships/slideLayout" Target="../slideLayouts/slideLayout6.xml"/><Relationship Id="rId7" Type="http://schemas.openxmlformats.org/officeDocument/2006/relationships/hyperlink" Target="https://www.health.govt.nz/publication/standards-mapping-analysis" TargetMode="External"/><Relationship Id="rId12" Type="http://schemas.openxmlformats.org/officeDocument/2006/relationships/hyperlink" Target="https://www.maorihealthreview.co.nz/"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11" Type="http://schemas.openxmlformats.org/officeDocument/2006/relationships/hyperlink" Target="https://www.health.govt.nz/publication/whaia-te-ao-marama-2018-2022-maori-disability-action-plan" TargetMode="External"/><Relationship Id="rId5" Type="http://schemas.openxmlformats.org/officeDocument/2006/relationships/hyperlink" Target="https://www.standards.govt.nz/shop/nzs-81342021/" TargetMode="External"/><Relationship Id="rId15" Type="http://schemas.openxmlformats.org/officeDocument/2006/relationships/image" Target="../media/image10.png"/><Relationship Id="rId10" Type="http://schemas.openxmlformats.org/officeDocument/2006/relationships/hyperlink" Target="https://www.health.govt.nz/publication/whakamaua-maori-health-action-plan-2020-2025" TargetMode="External"/><Relationship Id="rId4" Type="http://schemas.openxmlformats.org/officeDocument/2006/relationships/notesSlide" Target="../notesSlides/notesSlide37.xml"/><Relationship Id="rId9" Type="http://schemas.openxmlformats.org/officeDocument/2006/relationships/hyperlink" Target="https://www.health.govt.nz/our-work/populations/maori-health/he-korowai-oranga" TargetMode="External"/><Relationship Id="rId14" Type="http://schemas.openxmlformats.org/officeDocument/2006/relationships/hyperlink" Target="https://maorimaps.com/"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0.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0.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hyperlink" Target="mailto:certification@health.govt.nz"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hyperlink" Target="https://youtu.be/MFAZJZiYurs"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hyperlink" Target="https://www.health.govt.nz/publication/designated-auditing-agency-handbook"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standards.govt.nz/shop/nzs-81342021/" TargetMode="External"/><Relationship Id="rId5" Type="http://schemas.openxmlformats.org/officeDocument/2006/relationships/hyperlink" Target="https://www.health.govt.nz/publication/standards-mapping-analysis"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3.em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B066-2ECB-4692-AC7C-4663E9B1A484}"/>
              </a:ext>
            </a:extLst>
          </p:cNvPr>
          <p:cNvSpPr>
            <a:spLocks noGrp="1"/>
          </p:cNvSpPr>
          <p:nvPr>
            <p:ph type="ctrTitle"/>
          </p:nvPr>
        </p:nvSpPr>
        <p:spPr/>
        <p:txBody>
          <a:bodyPr/>
          <a:lstStyle/>
          <a:p>
            <a:r>
              <a:rPr lang="en-NZ" dirty="0"/>
              <a:t>NZS 8134:2021 Ngā Paerewa Health and Disability Services Standard</a:t>
            </a:r>
          </a:p>
        </p:txBody>
      </p:sp>
      <p:sp>
        <p:nvSpPr>
          <p:cNvPr id="3" name="Subtitle 2">
            <a:extLst>
              <a:ext uri="{FF2B5EF4-FFF2-40B4-BE49-F238E27FC236}">
                <a16:creationId xmlns:a16="http://schemas.microsoft.com/office/drawing/2014/main" id="{04628DD0-70FE-47B1-B944-4DD05A7D71D9}"/>
              </a:ext>
            </a:extLst>
          </p:cNvPr>
          <p:cNvSpPr>
            <a:spLocks noGrp="1"/>
          </p:cNvSpPr>
          <p:nvPr>
            <p:ph type="subTitle" idx="1"/>
          </p:nvPr>
        </p:nvSpPr>
        <p:spPr>
          <a:xfrm>
            <a:off x="1153758" y="3383555"/>
            <a:ext cx="9949300" cy="1222849"/>
          </a:xfrm>
        </p:spPr>
        <p:txBody>
          <a:bodyPr/>
          <a:lstStyle/>
          <a:p>
            <a:r>
              <a:rPr lang="en-NZ" b="1" dirty="0"/>
              <a:t>Assisted reproductive technology services </a:t>
            </a:r>
            <a:endParaRPr lang="en-NZ" b="1" i="1" dirty="0"/>
          </a:p>
          <a:p>
            <a:endParaRPr lang="en-NZ" i="1" dirty="0"/>
          </a:p>
        </p:txBody>
      </p:sp>
      <p:pic>
        <p:nvPicPr>
          <p:cNvPr id="5" name="Audio 4">
            <a:hlinkClick r:id="" action="ppaction://media"/>
            <a:extLst>
              <a:ext uri="{FF2B5EF4-FFF2-40B4-BE49-F238E27FC236}">
                <a16:creationId xmlns:a16="http://schemas.microsoft.com/office/drawing/2014/main" id="{A78EA6DA-3ED4-4BFF-9ED4-A9CE21DE6F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575434"/>
      </p:ext>
    </p:extLst>
  </p:cSld>
  <p:clrMapOvr>
    <a:masterClrMapping/>
  </p:clrMapOvr>
  <mc:AlternateContent xmlns:mc="http://schemas.openxmlformats.org/markup-compatibility/2006" xmlns:p14="http://schemas.microsoft.com/office/powerpoint/2010/main">
    <mc:Choice Requires="p14">
      <p:transition spd="slow" p14:dur="2000" advTm="9583"/>
    </mc:Choice>
    <mc:Fallback xmlns="">
      <p:transition spd="slow" advTm="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2860-D93A-4E06-830B-10570AFDB2DD}"/>
              </a:ext>
            </a:extLst>
          </p:cNvPr>
          <p:cNvSpPr>
            <a:spLocks noGrp="1"/>
          </p:cNvSpPr>
          <p:nvPr>
            <p:ph type="title"/>
          </p:nvPr>
        </p:nvSpPr>
        <p:spPr/>
        <p:txBody>
          <a:bodyPr/>
          <a:lstStyle/>
          <a:p>
            <a:r>
              <a:rPr lang="en-NZ" dirty="0"/>
              <a:t>Sector Guidance </a:t>
            </a:r>
          </a:p>
        </p:txBody>
      </p:sp>
      <p:pic>
        <p:nvPicPr>
          <p:cNvPr id="8" name="Content Placeholder 7">
            <a:extLst>
              <a:ext uri="{FF2B5EF4-FFF2-40B4-BE49-F238E27FC236}">
                <a16:creationId xmlns:a16="http://schemas.microsoft.com/office/drawing/2014/main" id="{0C3BA3DA-C3D6-4AFE-9686-A572DCC1A7C6}"/>
              </a:ext>
            </a:extLst>
          </p:cNvPr>
          <p:cNvPicPr>
            <a:picLocks noGrp="1" noChangeAspect="1"/>
          </p:cNvPicPr>
          <p:nvPr>
            <p:ph idx="1"/>
          </p:nvPr>
        </p:nvPicPr>
        <p:blipFill>
          <a:blip r:embed="rId5"/>
          <a:stretch>
            <a:fillRect/>
          </a:stretch>
        </p:blipFill>
        <p:spPr>
          <a:xfrm>
            <a:off x="1381125" y="1439187"/>
            <a:ext cx="9134475" cy="4038600"/>
          </a:xfrm>
        </p:spPr>
      </p:pic>
      <p:pic>
        <p:nvPicPr>
          <p:cNvPr id="9" name="Audio 8">
            <a:hlinkClick r:id="" action="ppaction://media"/>
            <a:extLst>
              <a:ext uri="{FF2B5EF4-FFF2-40B4-BE49-F238E27FC236}">
                <a16:creationId xmlns:a16="http://schemas.microsoft.com/office/drawing/2014/main" id="{485FD521-C4DE-4130-9C4E-D000F9E711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490365"/>
      </p:ext>
    </p:extLst>
  </p:cSld>
  <p:clrMapOvr>
    <a:masterClrMapping/>
  </p:clrMapOvr>
  <mc:AlternateContent xmlns:mc="http://schemas.openxmlformats.org/markup-compatibility/2006" xmlns:p14="http://schemas.microsoft.com/office/powerpoint/2010/main">
    <mc:Choice Requires="p14">
      <p:transition spd="slow" p14:dur="2000" advTm="39212"/>
    </mc:Choice>
    <mc:Fallback xmlns="">
      <p:transition spd="slow" advTm="3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430F9-2043-4927-93BF-CD5722E6C48C}"/>
              </a:ext>
            </a:extLst>
          </p:cNvPr>
          <p:cNvSpPr>
            <a:spLocks noGrp="1"/>
          </p:cNvSpPr>
          <p:nvPr>
            <p:ph type="title"/>
          </p:nvPr>
        </p:nvSpPr>
        <p:spPr/>
        <p:txBody>
          <a:bodyPr/>
          <a:lstStyle/>
          <a:p>
            <a:r>
              <a:rPr lang="en-NZ" dirty="0"/>
              <a:t>How do the Standards Apply to Fertility Services?</a:t>
            </a:r>
          </a:p>
        </p:txBody>
      </p:sp>
      <p:sp>
        <p:nvSpPr>
          <p:cNvPr id="3" name="Content Placeholder 2">
            <a:extLst>
              <a:ext uri="{FF2B5EF4-FFF2-40B4-BE49-F238E27FC236}">
                <a16:creationId xmlns:a16="http://schemas.microsoft.com/office/drawing/2014/main" id="{4617433C-2D2C-41D0-8DFE-4E29A441210F}"/>
              </a:ext>
            </a:extLst>
          </p:cNvPr>
          <p:cNvSpPr>
            <a:spLocks noGrp="1"/>
          </p:cNvSpPr>
          <p:nvPr>
            <p:ph idx="1"/>
          </p:nvPr>
        </p:nvSpPr>
        <p:spPr>
          <a:xfrm>
            <a:off x="838200" y="1439187"/>
            <a:ext cx="10515600" cy="4444778"/>
          </a:xfrm>
        </p:spPr>
        <p:txBody>
          <a:bodyPr/>
          <a:lstStyle/>
          <a:p>
            <a:r>
              <a:rPr lang="en-NZ" dirty="0"/>
              <a:t>Adapt service models to more fully account for Māori and Pacific peoples</a:t>
            </a:r>
          </a:p>
          <a:p>
            <a:endParaRPr lang="en-NZ" dirty="0"/>
          </a:p>
          <a:p>
            <a:r>
              <a:rPr lang="en-NZ" dirty="0"/>
              <a:t>There is a grace period for building on current processes </a:t>
            </a:r>
          </a:p>
          <a:p>
            <a:endParaRPr lang="en-NZ" dirty="0"/>
          </a:p>
          <a:p>
            <a:r>
              <a:rPr lang="en-NZ" dirty="0"/>
              <a:t>Public and Private providers have the sector guidance to draw from, however auditing criteria may differ</a:t>
            </a:r>
          </a:p>
        </p:txBody>
      </p:sp>
      <p:pic>
        <p:nvPicPr>
          <p:cNvPr id="4" name="Audio 3">
            <a:hlinkClick r:id="" action="ppaction://media"/>
            <a:extLst>
              <a:ext uri="{FF2B5EF4-FFF2-40B4-BE49-F238E27FC236}">
                <a16:creationId xmlns:a16="http://schemas.microsoft.com/office/drawing/2014/main" id="{327DCA1F-1680-49D9-8576-A88846FD32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42310262"/>
      </p:ext>
    </p:extLst>
  </p:cSld>
  <p:clrMapOvr>
    <a:masterClrMapping/>
  </p:clrMapOvr>
  <mc:AlternateContent xmlns:mc="http://schemas.openxmlformats.org/markup-compatibility/2006" xmlns:p14="http://schemas.microsoft.com/office/powerpoint/2010/main">
    <mc:Choice Requires="p14">
      <p:transition spd="slow" p14:dur="2000" advTm="24533"/>
    </mc:Choice>
    <mc:Fallback xmlns="">
      <p:transition spd="slow" advTm="24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85D2-4C4E-473E-81BC-9620E02E7C6A}"/>
              </a:ext>
            </a:extLst>
          </p:cNvPr>
          <p:cNvSpPr>
            <a:spLocks noGrp="1"/>
          </p:cNvSpPr>
          <p:nvPr>
            <p:ph type="title"/>
          </p:nvPr>
        </p:nvSpPr>
        <p:spPr/>
        <p:txBody>
          <a:bodyPr/>
          <a:lstStyle/>
          <a:p>
            <a:r>
              <a:rPr lang="en-NZ" dirty="0"/>
              <a:t>Te </a:t>
            </a:r>
            <a:r>
              <a:rPr lang="en-NZ" dirty="0" err="1"/>
              <a:t>Tiriti</a:t>
            </a:r>
            <a:r>
              <a:rPr lang="en-NZ" dirty="0"/>
              <a:t> o Waitangi - Principles based approach</a:t>
            </a:r>
          </a:p>
        </p:txBody>
      </p:sp>
      <p:sp>
        <p:nvSpPr>
          <p:cNvPr id="4" name="Content Placeholder 3">
            <a:extLst>
              <a:ext uri="{FF2B5EF4-FFF2-40B4-BE49-F238E27FC236}">
                <a16:creationId xmlns:a16="http://schemas.microsoft.com/office/drawing/2014/main" id="{4ACA27DD-8E9E-4F2B-9417-D8F9687C11E7}"/>
              </a:ext>
            </a:extLst>
          </p:cNvPr>
          <p:cNvSpPr>
            <a:spLocks noGrp="1"/>
          </p:cNvSpPr>
          <p:nvPr>
            <p:ph idx="1"/>
          </p:nvPr>
        </p:nvSpPr>
        <p:spPr>
          <a:xfrm>
            <a:off x="838200" y="1439187"/>
            <a:ext cx="10515600" cy="4611519"/>
          </a:xfrm>
          <a:prstGeom prst="rect">
            <a:avLst/>
          </a:prstGeom>
        </p:spPr>
        <p:txBody>
          <a:bodyPr wrap="square">
            <a:spAutoFit/>
          </a:bodyPr>
          <a:lstStyle/>
          <a:p>
            <a:pPr marL="0" indent="0">
              <a:buNone/>
            </a:pPr>
            <a:r>
              <a:rPr lang="en-NZ" dirty="0">
                <a:sym typeface="Wingdings" panose="05000000000000000000" pitchFamily="2" charset="2"/>
              </a:rPr>
              <a:t>The Standards review provided the opportunity for both the health sector and ministry to align with </a:t>
            </a:r>
            <a:r>
              <a:rPr lang="en-NZ" dirty="0" err="1">
                <a:sym typeface="Wingdings" panose="05000000000000000000" pitchFamily="2" charset="2"/>
                <a:hlinkClick r:id="rId5"/>
              </a:rPr>
              <a:t>Whakamaua</a:t>
            </a:r>
            <a:r>
              <a:rPr lang="en-NZ" dirty="0">
                <a:sym typeface="Wingdings" panose="05000000000000000000" pitchFamily="2" charset="2"/>
                <a:hlinkClick r:id="rId5"/>
              </a:rPr>
              <a:t>: the Māori Health Action Plan 2020-2025</a:t>
            </a:r>
            <a:r>
              <a:rPr lang="en-NZ" dirty="0">
                <a:sym typeface="Wingdings" panose="05000000000000000000" pitchFamily="2" charset="2"/>
              </a:rPr>
              <a:t> and Te Tiriti responsibilities.</a:t>
            </a:r>
          </a:p>
          <a:p>
            <a:pPr marL="0" indent="0">
              <a:buNone/>
            </a:pPr>
            <a:endParaRPr lang="en-NZ" dirty="0">
              <a:solidFill>
                <a:srgbClr val="FF0000"/>
              </a:solidFill>
              <a:sym typeface="Wingdings" panose="05000000000000000000" pitchFamily="2" charset="2"/>
            </a:endParaRPr>
          </a:p>
          <a:p>
            <a:pPr marL="0" indent="0">
              <a:buNone/>
            </a:pPr>
            <a:r>
              <a:rPr lang="en-NZ" dirty="0">
                <a:solidFill>
                  <a:srgbClr val="00853F"/>
                </a:solidFill>
                <a:ea typeface="+mj-ea"/>
              </a:rPr>
              <a:t>Training and Support</a:t>
            </a:r>
          </a:p>
          <a:p>
            <a:pPr marL="342900" lvl="0" indent="-342900">
              <a:buFont typeface="Arial" panose="020B0604020202020204" pitchFamily="34" charset="0"/>
              <a:buChar char="•"/>
              <a:tabLst>
                <a:tab pos="457200" algn="l"/>
              </a:tabLst>
            </a:pPr>
            <a:r>
              <a:rPr lang="en-NZ" dirty="0" err="1"/>
              <a:t>Ngā</a:t>
            </a:r>
            <a:r>
              <a:rPr lang="en-NZ" dirty="0"/>
              <a:t> Paerewa Refreshed Te Tiriti o Waitangi Related Requirements – </a:t>
            </a:r>
            <a:r>
              <a:rPr lang="en-NZ" dirty="0">
                <a:hlinkClick r:id="rId6" action="ppaction://hlinkfile">
                  <a:extLst>
                    <a:ext uri="{A12FA001-AC4F-418D-AE19-62706E023703}">
                      <ahyp:hlinkClr xmlns:ahyp="http://schemas.microsoft.com/office/drawing/2018/hyperlinkcolor" val="tx"/>
                    </a:ext>
                  </a:extLst>
                </a:hlinkClick>
              </a:rPr>
              <a:t>session for service Providers </a:t>
            </a:r>
            <a:endParaRPr lang="en-NZ" dirty="0"/>
          </a:p>
          <a:p>
            <a:pPr marL="342900" lvl="0" indent="-342900">
              <a:buFont typeface="Arial" panose="020B0604020202020204" pitchFamily="34" charset="0"/>
              <a:buChar char="•"/>
              <a:tabLst>
                <a:tab pos="457200" algn="l"/>
              </a:tabLst>
            </a:pPr>
            <a:r>
              <a:rPr lang="en-NZ" dirty="0"/>
              <a:t>E-Learning Te Tiriti module currently in development for February 2022</a:t>
            </a:r>
          </a:p>
          <a:p>
            <a:pPr marL="0" indent="0">
              <a:buNone/>
            </a:pPr>
            <a:endParaRPr lang="en-NZ" dirty="0">
              <a:solidFill>
                <a:srgbClr val="FF0000"/>
              </a:solidFill>
              <a:sym typeface="Wingdings" panose="05000000000000000000" pitchFamily="2" charset="2"/>
            </a:endParaRPr>
          </a:p>
        </p:txBody>
      </p:sp>
      <p:pic>
        <p:nvPicPr>
          <p:cNvPr id="3" name="Audio 2">
            <a:hlinkClick r:id="" action="ppaction://media"/>
            <a:extLst>
              <a:ext uri="{FF2B5EF4-FFF2-40B4-BE49-F238E27FC236}">
                <a16:creationId xmlns:a16="http://schemas.microsoft.com/office/drawing/2014/main" id="{34D31E7F-2EEC-4FD0-9DA5-F3ED74E068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1685049"/>
      </p:ext>
    </p:extLst>
  </p:cSld>
  <p:clrMapOvr>
    <a:masterClrMapping/>
  </p:clrMapOvr>
  <mc:AlternateContent xmlns:mc="http://schemas.openxmlformats.org/markup-compatibility/2006" xmlns:p14="http://schemas.microsoft.com/office/powerpoint/2010/main">
    <mc:Choice Requires="p14">
      <p:transition spd="slow" p14:dur="2000" advTm="234650"/>
    </mc:Choice>
    <mc:Fallback xmlns="">
      <p:transition spd="slow" advTm="23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EE3B-1DA9-4C0F-8906-8F2A0512B66A}"/>
              </a:ext>
            </a:extLst>
          </p:cNvPr>
          <p:cNvSpPr>
            <a:spLocks noGrp="1"/>
          </p:cNvSpPr>
          <p:nvPr>
            <p:ph type="title"/>
          </p:nvPr>
        </p:nvSpPr>
        <p:spPr>
          <a:xfrm>
            <a:off x="593103" y="578520"/>
            <a:ext cx="10515600" cy="1074060"/>
          </a:xfrm>
        </p:spPr>
        <p:txBody>
          <a:bodyPr>
            <a:normAutofit fontScale="90000"/>
          </a:bodyPr>
          <a:lstStyle/>
          <a:p>
            <a:r>
              <a:rPr lang="en-NZ" dirty="0"/>
              <a:t>One of the key things the 2021 standard is asking for is greater evidence that service providers are developing/strengthening and maintaining relationships with Māori</a:t>
            </a:r>
          </a:p>
        </p:txBody>
      </p:sp>
      <p:sp>
        <p:nvSpPr>
          <p:cNvPr id="3" name="Content Placeholder 2">
            <a:extLst>
              <a:ext uri="{FF2B5EF4-FFF2-40B4-BE49-F238E27FC236}">
                <a16:creationId xmlns:a16="http://schemas.microsoft.com/office/drawing/2014/main" id="{9E596777-F107-4272-895F-628DB6B884C8}"/>
              </a:ext>
            </a:extLst>
          </p:cNvPr>
          <p:cNvSpPr>
            <a:spLocks noGrp="1"/>
          </p:cNvSpPr>
          <p:nvPr>
            <p:ph idx="1"/>
          </p:nvPr>
        </p:nvSpPr>
        <p:spPr>
          <a:xfrm>
            <a:off x="838200" y="2136596"/>
            <a:ext cx="9594451" cy="4058340"/>
          </a:xfrm>
        </p:spPr>
        <p:txBody>
          <a:bodyPr/>
          <a:lstStyle/>
          <a:p>
            <a:r>
              <a:rPr lang="en-NZ" dirty="0"/>
              <a:t>Previously: HDSS 1.1.4.6 </a:t>
            </a:r>
          </a:p>
          <a:p>
            <a:endParaRPr lang="en-NZ" dirty="0"/>
          </a:p>
          <a:p>
            <a:endParaRPr lang="en-NZ" dirty="0"/>
          </a:p>
          <a:p>
            <a:r>
              <a:rPr lang="en-NZ" dirty="0"/>
              <a:t>Updated: NPHDSS 2.1.9</a:t>
            </a:r>
          </a:p>
          <a:p>
            <a:endParaRPr lang="en-NZ" dirty="0"/>
          </a:p>
        </p:txBody>
      </p:sp>
      <p:pic>
        <p:nvPicPr>
          <p:cNvPr id="5" name="Picture 4">
            <a:extLst>
              <a:ext uri="{FF2B5EF4-FFF2-40B4-BE49-F238E27FC236}">
                <a16:creationId xmlns:a16="http://schemas.microsoft.com/office/drawing/2014/main" id="{76C9FB9E-E8E6-4A43-9EF3-B136657A19AC}"/>
              </a:ext>
            </a:extLst>
          </p:cNvPr>
          <p:cNvPicPr>
            <a:picLocks noChangeAspect="1"/>
          </p:cNvPicPr>
          <p:nvPr/>
        </p:nvPicPr>
        <p:blipFill>
          <a:blip r:embed="rId5"/>
          <a:stretch>
            <a:fillRect/>
          </a:stretch>
        </p:blipFill>
        <p:spPr>
          <a:xfrm>
            <a:off x="593103" y="2855458"/>
            <a:ext cx="7927625" cy="5735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DAD62DD-B709-4BC3-B943-90819E57F249}"/>
              </a:ext>
            </a:extLst>
          </p:cNvPr>
          <p:cNvPicPr>
            <a:picLocks noChangeAspect="1"/>
          </p:cNvPicPr>
          <p:nvPr/>
        </p:nvPicPr>
        <p:blipFill>
          <a:blip r:embed="rId6"/>
          <a:stretch>
            <a:fillRect/>
          </a:stretch>
        </p:blipFill>
        <p:spPr>
          <a:xfrm>
            <a:off x="593103" y="4546864"/>
            <a:ext cx="7715250" cy="981075"/>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C96FE475-1BBD-4623-999F-FD4798A7B97A}"/>
              </a:ext>
            </a:extLst>
          </p:cNvPr>
          <p:cNvSpPr txBox="1">
            <a:spLocks/>
          </p:cNvSpPr>
          <p:nvPr/>
        </p:nvSpPr>
        <p:spPr>
          <a:xfrm>
            <a:off x="8703506" y="1915726"/>
            <a:ext cx="3488494" cy="4175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rgbClr val="00853F"/>
                </a:solidFill>
                <a:hlinkClick r:id="rId7"/>
              </a:rPr>
              <a:t>Māori Health Data and Stats</a:t>
            </a:r>
            <a:endParaRPr lang="en-NZ" sz="2000" dirty="0">
              <a:solidFill>
                <a:srgbClr val="00853F"/>
              </a:solidFill>
            </a:endParaRPr>
          </a:p>
          <a:p>
            <a:pPr marL="0" indent="0">
              <a:buFont typeface="Arial" panose="020B0604020202020204" pitchFamily="34" charset="0"/>
              <a:buNone/>
            </a:pPr>
            <a:endParaRPr lang="en-NZ" sz="2000" dirty="0">
              <a:solidFill>
                <a:srgbClr val="00853F"/>
              </a:solidFill>
            </a:endParaRPr>
          </a:p>
          <a:p>
            <a:pPr marL="0" indent="0">
              <a:buNone/>
            </a:pPr>
            <a:r>
              <a:rPr lang="en-NZ" sz="2000" dirty="0">
                <a:solidFill>
                  <a:srgbClr val="00853F"/>
                </a:solidFill>
              </a:rPr>
              <a:t>Auditors to look for evidence that service providers are forming relationships or connecting with the local ‘mana whenua’ of their region: </a:t>
            </a:r>
            <a:r>
              <a:rPr lang="en-NZ" sz="2000" dirty="0">
                <a:solidFill>
                  <a:srgbClr val="00853F"/>
                </a:solidFill>
                <a:hlinkClick r:id="rId8"/>
              </a:rPr>
              <a:t>Māori maps. </a:t>
            </a:r>
            <a:endParaRPr lang="en-NZ" sz="2000" dirty="0">
              <a:solidFill>
                <a:srgbClr val="00853F"/>
              </a:solidFill>
            </a:endParaRPr>
          </a:p>
          <a:p>
            <a:pPr marL="0" indent="0">
              <a:buNone/>
            </a:pPr>
            <a:endParaRPr lang="en-NZ" sz="2000" dirty="0">
              <a:solidFill>
                <a:srgbClr val="00853F"/>
              </a:solidFill>
            </a:endParaRPr>
          </a:p>
          <a:p>
            <a:pPr marL="0" indent="0">
              <a:buNone/>
            </a:pPr>
            <a:r>
              <a:rPr lang="en-NZ" sz="2000" dirty="0">
                <a:solidFill>
                  <a:srgbClr val="00853F"/>
                </a:solidFill>
              </a:rPr>
              <a:t>Non punitive timeframe of 12-18 months for implementation. </a:t>
            </a:r>
          </a:p>
          <a:p>
            <a:pPr marL="0" indent="0">
              <a:buFont typeface="Arial" panose="020B0604020202020204" pitchFamily="34" charset="0"/>
              <a:buNone/>
            </a:pPr>
            <a:endParaRPr lang="en-NZ" sz="2000" dirty="0">
              <a:solidFill>
                <a:srgbClr val="00853F"/>
              </a:solidFill>
            </a:endParaRPr>
          </a:p>
        </p:txBody>
      </p:sp>
      <p:pic>
        <p:nvPicPr>
          <p:cNvPr id="4" name="Audio 3">
            <a:hlinkClick r:id="" action="ppaction://media"/>
            <a:extLst>
              <a:ext uri="{FF2B5EF4-FFF2-40B4-BE49-F238E27FC236}">
                <a16:creationId xmlns:a16="http://schemas.microsoft.com/office/drawing/2014/main" id="{CB1E2FA7-E141-4FBC-A8B6-A5E66BDE5E4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9159550"/>
      </p:ext>
    </p:extLst>
  </p:cSld>
  <p:clrMapOvr>
    <a:masterClrMapping/>
  </p:clrMapOvr>
  <mc:AlternateContent xmlns:mc="http://schemas.openxmlformats.org/markup-compatibility/2006" xmlns:p14="http://schemas.microsoft.com/office/powerpoint/2010/main">
    <mc:Choice Requires="p14">
      <p:transition spd="slow" p14:dur="2000" advTm="31635"/>
    </mc:Choice>
    <mc:Fallback xmlns="">
      <p:transition spd="slow" advTm="31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368E-9CFC-4A63-852C-AF661A19966D}"/>
              </a:ext>
            </a:extLst>
          </p:cNvPr>
          <p:cNvSpPr>
            <a:spLocks noGrp="1"/>
          </p:cNvSpPr>
          <p:nvPr>
            <p:ph type="title"/>
          </p:nvPr>
        </p:nvSpPr>
        <p:spPr/>
        <p:txBody>
          <a:bodyPr/>
          <a:lstStyle/>
          <a:p>
            <a:r>
              <a:rPr lang="en-NZ" dirty="0"/>
              <a:t>2.3 </a:t>
            </a:r>
            <a:r>
              <a:rPr lang="en-NZ" dirty="0" err="1"/>
              <a:t>Whakahaerenga</a:t>
            </a:r>
            <a:r>
              <a:rPr lang="en-NZ" dirty="0"/>
              <a:t> </a:t>
            </a:r>
            <a:r>
              <a:rPr lang="en-NZ" dirty="0" err="1"/>
              <a:t>Ratonga</a:t>
            </a:r>
            <a:r>
              <a:rPr lang="en-NZ" dirty="0"/>
              <a:t> Service Management</a:t>
            </a:r>
          </a:p>
        </p:txBody>
      </p:sp>
      <p:sp>
        <p:nvSpPr>
          <p:cNvPr id="3" name="Content Placeholder 2">
            <a:extLst>
              <a:ext uri="{FF2B5EF4-FFF2-40B4-BE49-F238E27FC236}">
                <a16:creationId xmlns:a16="http://schemas.microsoft.com/office/drawing/2014/main" id="{49C1A9D6-63EB-48F6-9D2E-A0C4D07ADF60}"/>
              </a:ext>
            </a:extLst>
          </p:cNvPr>
          <p:cNvSpPr>
            <a:spLocks noGrp="1"/>
          </p:cNvSpPr>
          <p:nvPr>
            <p:ph idx="1"/>
          </p:nvPr>
        </p:nvSpPr>
        <p:spPr>
          <a:xfrm>
            <a:off x="838200" y="1339467"/>
            <a:ext cx="10515600" cy="1603375"/>
          </a:xfrm>
        </p:spPr>
        <p:txBody>
          <a:bodyPr/>
          <a:lstStyle/>
          <a:p>
            <a:pPr marL="0" indent="0">
              <a:buNone/>
            </a:pPr>
            <a:r>
              <a:rPr lang="en-US" dirty="0"/>
              <a:t>2.3.6 Service providers shall establish environments that encourage collecting and sharing of high-quality Māori health information.</a:t>
            </a:r>
            <a:endParaRPr lang="en-NZ" dirty="0"/>
          </a:p>
        </p:txBody>
      </p:sp>
      <p:pic>
        <p:nvPicPr>
          <p:cNvPr id="12" name="Picture 11">
            <a:extLst>
              <a:ext uri="{FF2B5EF4-FFF2-40B4-BE49-F238E27FC236}">
                <a16:creationId xmlns:a16="http://schemas.microsoft.com/office/drawing/2014/main" id="{AEB09C4B-1046-46B7-A579-15D5C419045B}"/>
              </a:ext>
            </a:extLst>
          </p:cNvPr>
          <p:cNvPicPr>
            <a:picLocks noChangeAspect="1"/>
          </p:cNvPicPr>
          <p:nvPr/>
        </p:nvPicPr>
        <p:blipFill>
          <a:blip r:embed="rId5"/>
          <a:stretch>
            <a:fillRect/>
          </a:stretch>
        </p:blipFill>
        <p:spPr>
          <a:xfrm>
            <a:off x="291879" y="2813433"/>
            <a:ext cx="8286750" cy="270510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BF903B25-E84B-413E-8DD7-53B8670B71EC}"/>
              </a:ext>
            </a:extLst>
          </p:cNvPr>
          <p:cNvSpPr txBox="1">
            <a:spLocks/>
          </p:cNvSpPr>
          <p:nvPr/>
        </p:nvSpPr>
        <p:spPr>
          <a:xfrm>
            <a:off x="8844431" y="2537211"/>
            <a:ext cx="3229662" cy="2981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853F"/>
                </a:solidFill>
                <a:hlinkClick r:id="rId6"/>
              </a:rPr>
              <a:t>M</a:t>
            </a:r>
            <a:r>
              <a:rPr lang="en-NZ" sz="2000" dirty="0">
                <a:solidFill>
                  <a:srgbClr val="00853F"/>
                </a:solidFill>
                <a:hlinkClick r:id="rId7"/>
              </a:rPr>
              <a:t>ā</a:t>
            </a:r>
            <a:r>
              <a:rPr lang="en-US" sz="2000" dirty="0" err="1">
                <a:solidFill>
                  <a:srgbClr val="00853F"/>
                </a:solidFill>
                <a:hlinkClick r:id="rId6"/>
              </a:rPr>
              <a:t>ori</a:t>
            </a:r>
            <a:r>
              <a:rPr lang="en-US" sz="2000" dirty="0">
                <a:solidFill>
                  <a:srgbClr val="00853F"/>
                </a:solidFill>
                <a:hlinkClick r:id="rId6"/>
              </a:rPr>
              <a:t> Health review</a:t>
            </a:r>
            <a:endParaRPr lang="en-US" sz="2000" dirty="0">
              <a:solidFill>
                <a:srgbClr val="00853F"/>
              </a:solidFill>
            </a:endParaRPr>
          </a:p>
          <a:p>
            <a:pPr marL="0" indent="0">
              <a:buFont typeface="Arial" panose="020B0604020202020204" pitchFamily="34" charset="0"/>
              <a:buNone/>
            </a:pPr>
            <a:r>
              <a:rPr lang="en-US" sz="2000" dirty="0">
                <a:solidFill>
                  <a:srgbClr val="00853F"/>
                </a:solidFill>
                <a:hlinkClick r:id="rId8"/>
              </a:rPr>
              <a:t>A Framework for Health Literacy </a:t>
            </a:r>
            <a:endParaRPr lang="en-US" sz="2000" dirty="0">
              <a:solidFill>
                <a:srgbClr val="00853F"/>
              </a:solidFill>
            </a:endParaRPr>
          </a:p>
          <a:p>
            <a:pPr marL="0" indent="0">
              <a:buFont typeface="Arial" panose="020B0604020202020204" pitchFamily="34" charset="0"/>
              <a:buNone/>
            </a:pPr>
            <a:r>
              <a:rPr lang="en-US" sz="2000" dirty="0">
                <a:solidFill>
                  <a:srgbClr val="00853F"/>
                </a:solidFill>
              </a:rPr>
              <a:t>The </a:t>
            </a:r>
            <a:r>
              <a:rPr lang="en-US" sz="2000" dirty="0">
                <a:solidFill>
                  <a:srgbClr val="00853F"/>
                </a:solidFill>
                <a:hlinkClick r:id="rId9"/>
              </a:rPr>
              <a:t>Sector Guidance </a:t>
            </a:r>
            <a:r>
              <a:rPr lang="en-US" sz="2000" dirty="0">
                <a:solidFill>
                  <a:srgbClr val="00853F"/>
                </a:solidFill>
              </a:rPr>
              <a:t>for Ngā Paerewa Health and Disability Service Standard (NZS 8134:2021) also provides good direction on what to look for</a:t>
            </a:r>
            <a:endParaRPr lang="en-NZ" sz="2000" dirty="0">
              <a:solidFill>
                <a:srgbClr val="00853F"/>
              </a:solidFill>
            </a:endParaRPr>
          </a:p>
        </p:txBody>
      </p:sp>
      <p:pic>
        <p:nvPicPr>
          <p:cNvPr id="5" name="Audio 4">
            <a:hlinkClick r:id="" action="ppaction://media"/>
            <a:extLst>
              <a:ext uri="{FF2B5EF4-FFF2-40B4-BE49-F238E27FC236}">
                <a16:creationId xmlns:a16="http://schemas.microsoft.com/office/drawing/2014/main" id="{B76B344A-218B-4414-A018-AACBE47450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41660983"/>
      </p:ext>
    </p:extLst>
  </p:cSld>
  <p:clrMapOvr>
    <a:masterClrMapping/>
  </p:clrMapOvr>
  <mc:AlternateContent xmlns:mc="http://schemas.openxmlformats.org/markup-compatibility/2006" xmlns:p14="http://schemas.microsoft.com/office/powerpoint/2010/main">
    <mc:Choice Requires="p14">
      <p:transition spd="slow" p14:dur="2000" advTm="18553"/>
    </mc:Choice>
    <mc:Fallback xmlns="">
      <p:transition spd="slow" advTm="18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838200" y="133307"/>
            <a:ext cx="10515600" cy="1074060"/>
          </a:xfrm>
        </p:spPr>
        <p:txBody>
          <a:bodyPr/>
          <a:lstStyle/>
          <a:p>
            <a:r>
              <a:rPr lang="en-NZ" dirty="0"/>
              <a:t>Ngā Paerewa NZS8134:2021 and the Auditing Process</a:t>
            </a:r>
          </a:p>
        </p:txBody>
      </p:sp>
      <p:sp>
        <p:nvSpPr>
          <p:cNvPr id="3" name="Content Placeholder 2">
            <a:extLst>
              <a:ext uri="{FF2B5EF4-FFF2-40B4-BE49-F238E27FC236}">
                <a16:creationId xmlns:a16="http://schemas.microsoft.com/office/drawing/2014/main" id="{BA8509A0-0C38-459E-B289-49A88E5E22CA}"/>
              </a:ext>
            </a:extLst>
          </p:cNvPr>
          <p:cNvSpPr>
            <a:spLocks noGrp="1"/>
          </p:cNvSpPr>
          <p:nvPr>
            <p:ph idx="1"/>
          </p:nvPr>
        </p:nvSpPr>
        <p:spPr>
          <a:xfrm>
            <a:off x="838200" y="798490"/>
            <a:ext cx="10515600" cy="5022761"/>
          </a:xfrm>
        </p:spPr>
        <p:txBody>
          <a:bodyPr/>
          <a:lstStyle/>
          <a:p>
            <a:pPr marL="0" indent="0">
              <a:buNone/>
            </a:pPr>
            <a:r>
              <a:rPr lang="en-NZ" sz="1800" b="0" i="0" u="none" strike="noStrike" baseline="0" dirty="0">
                <a:solidFill>
                  <a:srgbClr val="000000"/>
                </a:solidFill>
                <a:latin typeface="Segoe UI" panose="020B0502040204020203" pitchFamily="34" charset="0"/>
              </a:rPr>
              <a:t> </a:t>
            </a:r>
          </a:p>
          <a:p>
            <a:r>
              <a:rPr lang="en-NZ" sz="2300" b="0" i="0" u="none" strike="noStrike" baseline="0" dirty="0">
                <a:solidFill>
                  <a:srgbClr val="000000"/>
                </a:solidFill>
                <a:latin typeface="Segoe UI" panose="020B0502040204020203" pitchFamily="34" charset="0"/>
              </a:rPr>
              <a:t>HealthCERT administers The Health and Disability Services (Safety) Act 2001 (the Act) on behalf of the Director-General of Health (the DG) through a certification audit framework. </a:t>
            </a:r>
          </a:p>
          <a:p>
            <a:r>
              <a:rPr lang="en-NZ" sz="2300" b="0" i="0" u="none" strike="noStrike" baseline="0">
                <a:solidFill>
                  <a:srgbClr val="000000"/>
                </a:solidFill>
                <a:latin typeface="Segoe UI" panose="020B0502040204020203" pitchFamily="34" charset="0"/>
              </a:rPr>
              <a:t>Designated auditing </a:t>
            </a:r>
            <a:r>
              <a:rPr lang="en-NZ" sz="2300" b="0" i="0" u="none" strike="noStrike" baseline="0" dirty="0">
                <a:solidFill>
                  <a:srgbClr val="000000"/>
                </a:solidFill>
                <a:latin typeface="Segoe UI" panose="020B0502040204020203" pitchFamily="34" charset="0"/>
              </a:rPr>
              <a:t>agencies (DAAs) assess the safety of service delivery for people accessing services by completing audits against the health and disability services standard (NZS 8134:2008). </a:t>
            </a:r>
          </a:p>
          <a:p>
            <a:r>
              <a:rPr lang="en-NZ" sz="2300" b="0" i="0" u="none" strike="noStrike" baseline="0" dirty="0">
                <a:solidFill>
                  <a:srgbClr val="000000"/>
                </a:solidFill>
                <a:latin typeface="Segoe UI" panose="020B0502040204020203" pitchFamily="34" charset="0"/>
              </a:rPr>
              <a:t>Audits provide an opportunity to identify risk in a service. DAAs submit certification audit reports to HealthCERT that review the report and use a risk matrix to determine the service provider’s audit certification period (1-5 years). </a:t>
            </a:r>
          </a:p>
          <a:p>
            <a:r>
              <a:rPr lang="en-NZ" sz="2300" b="0" i="0" u="none" strike="noStrike" baseline="0" dirty="0">
                <a:solidFill>
                  <a:srgbClr val="000000"/>
                </a:solidFill>
                <a:latin typeface="Segoe UI" panose="020B0502040204020203" pitchFamily="34" charset="0"/>
              </a:rPr>
              <a:t>Service providers must also undergo a surveillance audit, which occurs in the middle of the certification period. Surveillance audits are against a smaller set of criteria. </a:t>
            </a:r>
          </a:p>
          <a:p>
            <a:endParaRPr lang="en-NZ" dirty="0"/>
          </a:p>
        </p:txBody>
      </p:sp>
      <p:pic>
        <p:nvPicPr>
          <p:cNvPr id="4" name="Audio 3">
            <a:hlinkClick r:id="" action="ppaction://media"/>
            <a:extLst>
              <a:ext uri="{FF2B5EF4-FFF2-40B4-BE49-F238E27FC236}">
                <a16:creationId xmlns:a16="http://schemas.microsoft.com/office/drawing/2014/main" id="{C6829969-0C15-4D70-A10D-C8816D4DEA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5375613"/>
      </p:ext>
    </p:extLst>
  </p:cSld>
  <p:clrMapOvr>
    <a:masterClrMapping/>
  </p:clrMapOvr>
  <mc:AlternateContent xmlns:mc="http://schemas.openxmlformats.org/markup-compatibility/2006" xmlns:p14="http://schemas.microsoft.com/office/powerpoint/2010/main">
    <mc:Choice Requires="p14">
      <p:transition spd="slow" p14:dur="2000" advTm="64423"/>
    </mc:Choice>
    <mc:Fallback xmlns="">
      <p:transition spd="slow" advTm="64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990063" y="1967265"/>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Ngā Paerewa NZS8134:2021 Auditing types and purpose</a:t>
            </a:r>
          </a:p>
        </p:txBody>
      </p:sp>
      <p:graphicFrame>
        <p:nvGraphicFramePr>
          <p:cNvPr id="4" name="Content Placeholder 3">
            <a:extLst>
              <a:ext uri="{FF2B5EF4-FFF2-40B4-BE49-F238E27FC236}">
                <a16:creationId xmlns:a16="http://schemas.microsoft.com/office/drawing/2014/main" id="{E5D05399-77EA-4EC4-A9FF-0737B463158F}"/>
              </a:ext>
            </a:extLst>
          </p:cNvPr>
          <p:cNvGraphicFramePr>
            <a:graphicFrameLocks noGrp="1"/>
          </p:cNvGraphicFramePr>
          <p:nvPr>
            <p:ph idx="1"/>
          </p:nvPr>
        </p:nvGraphicFramePr>
        <p:xfrm>
          <a:off x="4391695" y="1363829"/>
          <a:ext cx="7328080" cy="4205301"/>
        </p:xfrm>
        <a:graphic>
          <a:graphicData uri="http://schemas.openxmlformats.org/drawingml/2006/table">
            <a:tbl>
              <a:tblPr firstRow="1" firstCol="1" bandRow="1">
                <a:noFill/>
                <a:tableStyleId>{5C22544A-7EE6-4342-B048-85BDC9FD1C3A}</a:tableStyleId>
              </a:tblPr>
              <a:tblGrid>
                <a:gridCol w="1652524">
                  <a:extLst>
                    <a:ext uri="{9D8B030D-6E8A-4147-A177-3AD203B41FA5}">
                      <a16:colId xmlns:a16="http://schemas.microsoft.com/office/drawing/2014/main" val="2847256262"/>
                    </a:ext>
                  </a:extLst>
                </a:gridCol>
                <a:gridCol w="1631589">
                  <a:extLst>
                    <a:ext uri="{9D8B030D-6E8A-4147-A177-3AD203B41FA5}">
                      <a16:colId xmlns:a16="http://schemas.microsoft.com/office/drawing/2014/main" val="1606185641"/>
                    </a:ext>
                  </a:extLst>
                </a:gridCol>
                <a:gridCol w="2112135">
                  <a:extLst>
                    <a:ext uri="{9D8B030D-6E8A-4147-A177-3AD203B41FA5}">
                      <a16:colId xmlns:a16="http://schemas.microsoft.com/office/drawing/2014/main" val="57258328"/>
                    </a:ext>
                  </a:extLst>
                </a:gridCol>
                <a:gridCol w="1931832">
                  <a:extLst>
                    <a:ext uri="{9D8B030D-6E8A-4147-A177-3AD203B41FA5}">
                      <a16:colId xmlns:a16="http://schemas.microsoft.com/office/drawing/2014/main" val="2724637324"/>
                    </a:ext>
                  </a:extLst>
                </a:gridCol>
              </a:tblGrid>
              <a:tr h="466154">
                <a:tc>
                  <a:txBody>
                    <a:bodyPr/>
                    <a:lstStyle/>
                    <a:p>
                      <a:pPr algn="ctr">
                        <a:lnSpc>
                          <a:spcPct val="107000"/>
                        </a:lnSpc>
                        <a:spcAft>
                          <a:spcPts val="800"/>
                        </a:spcAft>
                      </a:pPr>
                      <a:r>
                        <a:rPr lang="en-NZ" sz="1600" b="0" dirty="0">
                          <a:solidFill>
                            <a:schemeClr val="bg1"/>
                          </a:solidFill>
                          <a:effectLst/>
                        </a:rPr>
                        <a:t>CERTIFICATION</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SURVEILIANCE</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PARTIAL 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00853F"/>
                    </a:solidFill>
                  </a:tcPr>
                </a:tc>
                <a:extLst>
                  <a:ext uri="{0D108BD9-81ED-4DB2-BD59-A6C34878D82A}">
                    <a16:rowId xmlns:a16="http://schemas.microsoft.com/office/drawing/2014/main" val="2852569822"/>
                  </a:ext>
                </a:extLst>
              </a:tr>
              <a:tr h="1003671">
                <a:tc>
                  <a:txBody>
                    <a:bodyPr/>
                    <a:lstStyle/>
                    <a:p>
                      <a:pPr>
                        <a:lnSpc>
                          <a:spcPct val="107000"/>
                        </a:lnSpc>
                        <a:spcAft>
                          <a:spcPts val="800"/>
                        </a:spcAft>
                      </a:pPr>
                      <a:r>
                        <a:rPr lang="en-NZ" sz="1600" b="0" dirty="0">
                          <a:solidFill>
                            <a:schemeClr val="tx1"/>
                          </a:solidFill>
                          <a:effectLst/>
                        </a:rPr>
                        <a:t>An audit against all criteria within the standard</a:t>
                      </a:r>
                    </a:p>
                  </a:txBody>
                  <a:tcPr marL="249849" marR="149910" marT="149910" marB="14991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 midpoint audit against a subset of criteria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 subset of the standard focused on a new environment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all criteria that occurs when a certified provider is selling</a:t>
                      </a:r>
                    </a:p>
                  </a:txBody>
                  <a:tcPr marL="249849" marR="149910" marT="149910" marB="149910">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230869566"/>
                  </a:ext>
                </a:extLst>
              </a:tr>
              <a:tr h="1802451">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Determines the certification period </a:t>
                      </a:r>
                    </a:p>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(1-5 years)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Audits differ slightly by service type</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E.g. Extension to a facility</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These audits result in a 1-year period of certification</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2369833878"/>
                  </a:ext>
                </a:extLst>
              </a:tr>
            </a:tbl>
          </a:graphicData>
        </a:graphic>
      </p:graphicFrame>
      <p:pic>
        <p:nvPicPr>
          <p:cNvPr id="3" name="Audio 2">
            <a:hlinkClick r:id="" action="ppaction://media"/>
            <a:extLst>
              <a:ext uri="{FF2B5EF4-FFF2-40B4-BE49-F238E27FC236}">
                <a16:creationId xmlns:a16="http://schemas.microsoft.com/office/drawing/2014/main" id="{34EA0A74-E3C4-4426-BBDD-4015168AB5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61570877"/>
      </p:ext>
    </p:extLst>
  </p:cSld>
  <p:clrMapOvr>
    <a:masterClrMapping/>
  </p:clrMapOvr>
  <mc:AlternateContent xmlns:mc="http://schemas.openxmlformats.org/markup-compatibility/2006" xmlns:p14="http://schemas.microsoft.com/office/powerpoint/2010/main">
    <mc:Choice Requires="p14">
      <p:transition spd="slow" p14:dur="2000" advTm="97450"/>
    </mc:Choice>
    <mc:Fallback xmlns="">
      <p:transition spd="slow" advTm="9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72DD-26CB-4ECE-A3AB-721BC19691F8}"/>
              </a:ext>
            </a:extLst>
          </p:cNvPr>
          <p:cNvSpPr>
            <a:spLocks noGrp="1"/>
          </p:cNvSpPr>
          <p:nvPr>
            <p:ph type="title"/>
          </p:nvPr>
        </p:nvSpPr>
        <p:spPr/>
        <p:txBody>
          <a:bodyPr/>
          <a:lstStyle/>
          <a:p>
            <a:r>
              <a:rPr lang="en-NZ" dirty="0"/>
              <a:t>Surveillance Audit criteria for Ngā Paerewa</a:t>
            </a:r>
          </a:p>
        </p:txBody>
      </p:sp>
      <p:sp>
        <p:nvSpPr>
          <p:cNvPr id="3" name="Content Placeholder 2">
            <a:extLst>
              <a:ext uri="{FF2B5EF4-FFF2-40B4-BE49-F238E27FC236}">
                <a16:creationId xmlns:a16="http://schemas.microsoft.com/office/drawing/2014/main" id="{15F2DCB1-5C2B-4517-BB36-178826E3678D}"/>
              </a:ext>
            </a:extLst>
          </p:cNvPr>
          <p:cNvSpPr>
            <a:spLocks noGrp="1"/>
          </p:cNvSpPr>
          <p:nvPr>
            <p:ph idx="1"/>
          </p:nvPr>
        </p:nvSpPr>
        <p:spPr>
          <a:xfrm>
            <a:off x="838200" y="1518590"/>
            <a:ext cx="10515600" cy="3820820"/>
          </a:xfrm>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p:txBody>
      </p:sp>
      <p:pic>
        <p:nvPicPr>
          <p:cNvPr id="5" name="Audio 4">
            <a:hlinkClick r:id="" action="ppaction://media"/>
            <a:extLst>
              <a:ext uri="{FF2B5EF4-FFF2-40B4-BE49-F238E27FC236}">
                <a16:creationId xmlns:a16="http://schemas.microsoft.com/office/drawing/2014/main" id="{DAE69F30-CCD0-4D22-B397-55E311B4F3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95553305"/>
      </p:ext>
    </p:extLst>
  </p:cSld>
  <p:clrMapOvr>
    <a:masterClrMapping/>
  </p:clrMapOvr>
  <mc:AlternateContent xmlns:mc="http://schemas.openxmlformats.org/markup-compatibility/2006" xmlns:p14="http://schemas.microsoft.com/office/powerpoint/2010/main">
    <mc:Choice Requires="p14">
      <p:transition spd="slow" p14:dur="2000" advTm="23562"/>
    </mc:Choice>
    <mc:Fallback xmlns="">
      <p:transition spd="slow" advTm="2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781D-6448-4606-AA4F-5C2DAA88FB02}"/>
              </a:ext>
            </a:extLst>
          </p:cNvPr>
          <p:cNvSpPr>
            <a:spLocks noGrp="1"/>
          </p:cNvSpPr>
          <p:nvPr>
            <p:ph type="title"/>
          </p:nvPr>
        </p:nvSpPr>
        <p:spPr/>
        <p:txBody>
          <a:bodyPr/>
          <a:lstStyle/>
          <a:p>
            <a:r>
              <a:rPr lang="en-NZ" dirty="0"/>
              <a:t>What does this mean for service providers?</a:t>
            </a:r>
          </a:p>
        </p:txBody>
      </p:sp>
      <p:sp>
        <p:nvSpPr>
          <p:cNvPr id="4" name="Content Placeholder 2">
            <a:extLst>
              <a:ext uri="{FF2B5EF4-FFF2-40B4-BE49-F238E27FC236}">
                <a16:creationId xmlns:a16="http://schemas.microsoft.com/office/drawing/2014/main" id="{E47EBDC9-BAAD-4E61-A334-42972B0AEB27}"/>
              </a:ext>
            </a:extLst>
          </p:cNvPr>
          <p:cNvSpPr txBox="1">
            <a:spLocks/>
          </p:cNvSpPr>
          <p:nvPr/>
        </p:nvSpPr>
        <p:spPr>
          <a:xfrm>
            <a:off x="531216" y="1509493"/>
            <a:ext cx="7020056" cy="4138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400" dirty="0"/>
              <a:t>Your decision-making should continue to be underpinned by the auditing principles</a:t>
            </a:r>
          </a:p>
          <a:p>
            <a:endParaRPr lang="en-NZ" sz="2400" dirty="0">
              <a:solidFill>
                <a:srgbClr val="00853F"/>
              </a:solidFill>
            </a:endParaRPr>
          </a:p>
          <a:p>
            <a:r>
              <a:rPr lang="en-NZ" sz="2400" dirty="0"/>
              <a:t>Continue to use your judgement to determine the intention of the criteria is being followed</a:t>
            </a:r>
          </a:p>
          <a:p>
            <a:endParaRPr lang="en-NZ" sz="2400" dirty="0"/>
          </a:p>
          <a:p>
            <a:r>
              <a:rPr lang="en-NZ" sz="2400" dirty="0"/>
              <a:t>The criteria is outlined in the Assisted Reproductive Technology summary of NZS8134:2021 aligned with the sector guidance in support of the Standards.</a:t>
            </a:r>
          </a:p>
        </p:txBody>
      </p:sp>
      <p:pic>
        <p:nvPicPr>
          <p:cNvPr id="5" name="Picture 4">
            <a:extLst>
              <a:ext uri="{FF2B5EF4-FFF2-40B4-BE49-F238E27FC236}">
                <a16:creationId xmlns:a16="http://schemas.microsoft.com/office/drawing/2014/main" id="{D37AE83E-5890-4935-883E-C520C31DE9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23280" y="1234440"/>
            <a:ext cx="3937504" cy="4484012"/>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DB47A1E0-CAA0-4355-AF2A-E5EFFD5EE8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37388918"/>
      </p:ext>
    </p:extLst>
  </p:cSld>
  <p:clrMapOvr>
    <a:masterClrMapping/>
  </p:clrMapOvr>
  <mc:AlternateContent xmlns:mc="http://schemas.openxmlformats.org/markup-compatibility/2006" xmlns:p14="http://schemas.microsoft.com/office/powerpoint/2010/main">
    <mc:Choice Requires="p14">
      <p:transition spd="slow" p14:dur="2000" advTm="27573"/>
    </mc:Choice>
    <mc:Fallback xmlns="">
      <p:transition spd="slow" advTm="27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53C1-8126-4CDC-BAFC-2F1CE76B61DC}"/>
              </a:ext>
            </a:extLst>
          </p:cNvPr>
          <p:cNvSpPr>
            <a:spLocks noGrp="1"/>
          </p:cNvSpPr>
          <p:nvPr>
            <p:ph type="title"/>
          </p:nvPr>
        </p:nvSpPr>
        <p:spPr/>
        <p:txBody>
          <a:bodyPr/>
          <a:lstStyle/>
          <a:p>
            <a:r>
              <a:rPr lang="en-NZ" dirty="0"/>
              <a:t>Implementation Transition</a:t>
            </a:r>
          </a:p>
        </p:txBody>
      </p:sp>
      <p:sp>
        <p:nvSpPr>
          <p:cNvPr id="3" name="Content Placeholder 2">
            <a:extLst>
              <a:ext uri="{FF2B5EF4-FFF2-40B4-BE49-F238E27FC236}">
                <a16:creationId xmlns:a16="http://schemas.microsoft.com/office/drawing/2014/main" id="{818B72B2-0EDC-4FBD-B45B-1EE49A5DB051}"/>
              </a:ext>
            </a:extLst>
          </p:cNvPr>
          <p:cNvSpPr>
            <a:spLocks noGrp="1"/>
          </p:cNvSpPr>
          <p:nvPr>
            <p:ph idx="1"/>
          </p:nvPr>
        </p:nvSpPr>
        <p:spPr>
          <a:xfrm>
            <a:off x="838200" y="1600200"/>
            <a:ext cx="10515600" cy="4511039"/>
          </a:xfrm>
        </p:spPr>
        <p:txBody>
          <a:bodyPr/>
          <a:lstStyle/>
          <a:p>
            <a:endParaRPr lang="en-NZ" dirty="0"/>
          </a:p>
          <a:p>
            <a:r>
              <a:rPr lang="en-NZ" dirty="0"/>
              <a:t>HealthCERT/The Ministry of Health are committed to a non-punitive approach to transitioning to the new standard </a:t>
            </a:r>
          </a:p>
          <a:p>
            <a:endParaRPr lang="en-NZ" dirty="0"/>
          </a:p>
          <a:p>
            <a:endParaRPr lang="en-NZ" dirty="0"/>
          </a:p>
          <a:p>
            <a:r>
              <a:rPr lang="en-NZ" b="1" dirty="0"/>
              <a:t>There will be grace periods for partially mapped and unmapped/new criteria</a:t>
            </a:r>
          </a:p>
          <a:p>
            <a:endParaRPr lang="en-NZ" dirty="0"/>
          </a:p>
          <a:p>
            <a:endParaRPr lang="en-NZ" dirty="0"/>
          </a:p>
        </p:txBody>
      </p:sp>
      <p:pic>
        <p:nvPicPr>
          <p:cNvPr id="4" name="Audio 3">
            <a:hlinkClick r:id="" action="ppaction://media"/>
            <a:extLst>
              <a:ext uri="{FF2B5EF4-FFF2-40B4-BE49-F238E27FC236}">
                <a16:creationId xmlns:a16="http://schemas.microsoft.com/office/drawing/2014/main" id="{3250C215-78AD-438D-8CC8-A3D82C8157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67133129"/>
      </p:ext>
    </p:extLst>
  </p:cSld>
  <p:clrMapOvr>
    <a:masterClrMapping/>
  </p:clrMapOvr>
  <mc:AlternateContent xmlns:mc="http://schemas.openxmlformats.org/markup-compatibility/2006" xmlns:p14="http://schemas.microsoft.com/office/powerpoint/2010/main">
    <mc:Choice Requires="p14">
      <p:transition spd="slow" p14:dur="2000" advTm="79781"/>
    </mc:Choice>
    <mc:Fallback xmlns="">
      <p:transition spd="slow" advTm="79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A1434249-01FA-4D9B-9946-6A930E266F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79158169"/>
      </p:ext>
    </p:extLst>
  </p:cSld>
  <p:clrMapOvr>
    <a:masterClrMapping/>
  </p:clrMapOvr>
  <mc:AlternateContent xmlns:mc="http://schemas.openxmlformats.org/markup-compatibility/2006" xmlns:p14="http://schemas.microsoft.com/office/powerpoint/2010/main">
    <mc:Choice Requires="p14">
      <p:transition spd="slow" p14:dur="2000" advTm="35998"/>
    </mc:Choice>
    <mc:Fallback xmlns="">
      <p:transition spd="slow" advTm="35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2954BE-0DCC-4D75-BD23-FB3B878915F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Transitioning to new and partially mapped criteria </a:t>
            </a:r>
          </a:p>
        </p:txBody>
      </p:sp>
      <p:graphicFrame>
        <p:nvGraphicFramePr>
          <p:cNvPr id="4" name="Content Placeholder 3">
            <a:extLst>
              <a:ext uri="{FF2B5EF4-FFF2-40B4-BE49-F238E27FC236}">
                <a16:creationId xmlns:a16="http://schemas.microsoft.com/office/drawing/2014/main" id="{9C74BDB3-432E-447A-8925-626913B0B911}"/>
              </a:ext>
            </a:extLst>
          </p:cNvPr>
          <p:cNvGraphicFramePr>
            <a:graphicFrameLocks noGrp="1"/>
          </p:cNvGraphicFramePr>
          <p:nvPr>
            <p:ph idx="1"/>
          </p:nvPr>
        </p:nvGraphicFramePr>
        <p:xfrm>
          <a:off x="4527804" y="1112521"/>
          <a:ext cx="7237476" cy="4430084"/>
        </p:xfrm>
        <a:graphic>
          <a:graphicData uri="http://schemas.openxmlformats.org/drawingml/2006/table">
            <a:tbl>
              <a:tblPr firstRow="1" firstCol="1" bandRow="1">
                <a:solidFill>
                  <a:schemeClr val="bg1">
                    <a:lumMod val="95000"/>
                  </a:schemeClr>
                </a:solidFill>
              </a:tblPr>
              <a:tblGrid>
                <a:gridCol w="2078728">
                  <a:extLst>
                    <a:ext uri="{9D8B030D-6E8A-4147-A177-3AD203B41FA5}">
                      <a16:colId xmlns:a16="http://schemas.microsoft.com/office/drawing/2014/main" val="459255055"/>
                    </a:ext>
                  </a:extLst>
                </a:gridCol>
                <a:gridCol w="2376141">
                  <a:extLst>
                    <a:ext uri="{9D8B030D-6E8A-4147-A177-3AD203B41FA5}">
                      <a16:colId xmlns:a16="http://schemas.microsoft.com/office/drawing/2014/main" val="1046901844"/>
                    </a:ext>
                  </a:extLst>
                </a:gridCol>
                <a:gridCol w="2782607">
                  <a:extLst>
                    <a:ext uri="{9D8B030D-6E8A-4147-A177-3AD203B41FA5}">
                      <a16:colId xmlns:a16="http://schemas.microsoft.com/office/drawing/2014/main" val="2345871856"/>
                    </a:ext>
                  </a:extLst>
                </a:gridCol>
              </a:tblGrid>
              <a:tr h="1473192">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MAPPED</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PARTIALLY MAPPED/NEW CRITERIA </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UNMAPPED/NEW</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extLst>
                  <a:ext uri="{0D108BD9-81ED-4DB2-BD59-A6C34878D82A}">
                    <a16:rowId xmlns:a16="http://schemas.microsoft.com/office/drawing/2014/main" val="3668389850"/>
                  </a:ext>
                </a:extLst>
              </a:tr>
              <a:tr h="2078113">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explicit or intended in the previous standard</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Are not explicit in the previous standard and/or have a new component added in Ngā Paerewa</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new and cannot be mapped to current requirements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extLst>
                  <a:ext uri="{0D108BD9-81ED-4DB2-BD59-A6C34878D82A}">
                    <a16:rowId xmlns:a16="http://schemas.microsoft.com/office/drawing/2014/main" val="2762602208"/>
                  </a:ext>
                </a:extLst>
              </a:tr>
              <a:tr h="878779">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Audit as usual</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6 – 12 months</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12 - 18 months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3962477281"/>
                  </a:ext>
                </a:extLst>
              </a:tr>
            </a:tbl>
          </a:graphicData>
        </a:graphic>
      </p:graphicFrame>
      <p:pic>
        <p:nvPicPr>
          <p:cNvPr id="3" name="Audio 2">
            <a:hlinkClick r:id="" action="ppaction://media"/>
            <a:extLst>
              <a:ext uri="{FF2B5EF4-FFF2-40B4-BE49-F238E27FC236}">
                <a16:creationId xmlns:a16="http://schemas.microsoft.com/office/drawing/2014/main" id="{32D44E6C-0737-4F3B-98E6-B935F381FE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2512361"/>
      </p:ext>
    </p:extLst>
  </p:cSld>
  <p:clrMapOvr>
    <a:masterClrMapping/>
  </p:clrMapOvr>
  <mc:AlternateContent xmlns:mc="http://schemas.openxmlformats.org/markup-compatibility/2006" xmlns:p14="http://schemas.microsoft.com/office/powerpoint/2010/main">
    <mc:Choice Requires="p14">
      <p:transition spd="slow" p14:dur="2000" advTm="89158"/>
    </mc:Choice>
    <mc:Fallback xmlns="">
      <p:transition spd="slow" advTm="8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FB6C-03A2-4D3F-8473-62CA477556A6}"/>
              </a:ext>
            </a:extLst>
          </p:cNvPr>
          <p:cNvSpPr>
            <a:spLocks noGrp="1"/>
          </p:cNvSpPr>
          <p:nvPr>
            <p:ph type="title"/>
          </p:nvPr>
        </p:nvSpPr>
        <p:spPr/>
        <p:txBody>
          <a:bodyPr/>
          <a:lstStyle/>
          <a:p>
            <a:r>
              <a:rPr lang="en-NZ" dirty="0"/>
              <a:t>Changes to the Standards Mapped</a:t>
            </a:r>
          </a:p>
        </p:txBody>
      </p:sp>
      <p:sp>
        <p:nvSpPr>
          <p:cNvPr id="3" name="Content Placeholder 2">
            <a:extLst>
              <a:ext uri="{FF2B5EF4-FFF2-40B4-BE49-F238E27FC236}">
                <a16:creationId xmlns:a16="http://schemas.microsoft.com/office/drawing/2014/main" id="{332B0B9F-BAB2-4456-BD0D-31F325E670A6}"/>
              </a:ext>
            </a:extLst>
          </p:cNvPr>
          <p:cNvSpPr>
            <a:spLocks noGrp="1"/>
          </p:cNvSpPr>
          <p:nvPr>
            <p:ph idx="1"/>
          </p:nvPr>
        </p:nvSpPr>
        <p:spPr>
          <a:xfrm>
            <a:off x="477625" y="1759227"/>
            <a:ext cx="11236750" cy="3830397"/>
          </a:xfrm>
        </p:spPr>
        <p:txBody>
          <a:bodyPr/>
          <a:lstStyle/>
          <a:p>
            <a:pPr>
              <a:lnSpc>
                <a:spcPct val="100000"/>
              </a:lnSpc>
            </a:pPr>
            <a:r>
              <a:rPr lang="en-NZ" sz="2400" dirty="0"/>
              <a:t>Official mapping analysis compares Ngā Paerewa Health and Disability Services Standard NZS 8134:2021 (‘the 2021 standard’) with the previous standards, showing which criteria have changed and which have stayed the same</a:t>
            </a:r>
          </a:p>
          <a:p>
            <a:pPr>
              <a:lnSpc>
                <a:spcPct val="100000"/>
              </a:lnSpc>
            </a:pPr>
            <a:r>
              <a:rPr lang="en-NZ" sz="20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2400" dirty="0"/>
              <a:t>apping the </a:t>
            </a:r>
            <a:r>
              <a:rPr lang="en-NZ" sz="2400" dirty="0">
                <a:effectLst/>
                <a:latin typeface="Segoe UI" panose="020B0502040204020203" pitchFamily="34" charset="0"/>
                <a:ea typeface="Times New Roman" panose="02020603050405020304" pitchFamily="18" charset="0"/>
                <a:cs typeface="Times New Roman" panose="02020603050405020304" pitchFamily="18" charset="0"/>
              </a:rPr>
              <a:t>Fertility Services Standard (NZS 8181:2007) </a:t>
            </a:r>
            <a:r>
              <a:rPr lang="en-NZ" sz="2400" dirty="0"/>
              <a:t>criteria to the NZS8134:2021 standard indicates that 54 percent of the criteria directly map, (partially mapped not applicable) and 46 percent do not map</a:t>
            </a:r>
          </a:p>
          <a:p>
            <a:pPr>
              <a:lnSpc>
                <a:spcPct val="100000"/>
              </a:lnSpc>
            </a:pPr>
            <a:r>
              <a:rPr lang="en-NZ" sz="2400" dirty="0"/>
              <a:t>The standards mapping summary will support assisted reproductive technology service providers to plan and prepare for meeting the updated audited requirements in the 2021 standard</a:t>
            </a:r>
          </a:p>
          <a:p>
            <a:pPr marL="0" indent="0">
              <a:lnSpc>
                <a:spcPct val="100000"/>
              </a:lnSpc>
              <a:buNone/>
            </a:pPr>
            <a:endParaRPr lang="en-NZ" sz="1800" i="1" dirty="0">
              <a:solidFill>
                <a:srgbClr val="00B050"/>
              </a:solidFill>
            </a:endParaRPr>
          </a:p>
          <a:p>
            <a:pPr marL="0" indent="0">
              <a:buNone/>
            </a:pPr>
            <a:endParaRPr lang="en-NZ" dirty="0">
              <a:solidFill>
                <a:srgbClr val="FF0000"/>
              </a:solidFill>
            </a:endParaRPr>
          </a:p>
        </p:txBody>
      </p:sp>
      <p:pic>
        <p:nvPicPr>
          <p:cNvPr id="5" name="Audio 4">
            <a:hlinkClick r:id="" action="ppaction://media"/>
            <a:extLst>
              <a:ext uri="{FF2B5EF4-FFF2-40B4-BE49-F238E27FC236}">
                <a16:creationId xmlns:a16="http://schemas.microsoft.com/office/drawing/2014/main" id="{57D0AB6E-2D69-4E33-8821-2A1D684761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65187148"/>
      </p:ext>
    </p:extLst>
  </p:cSld>
  <p:clrMapOvr>
    <a:masterClrMapping/>
  </p:clrMapOvr>
  <mc:AlternateContent xmlns:mc="http://schemas.openxmlformats.org/markup-compatibility/2006" xmlns:p14="http://schemas.microsoft.com/office/powerpoint/2010/main">
    <mc:Choice Requires="p14">
      <p:transition spd="slow" p14:dur="2000" advTm="36374"/>
    </mc:Choice>
    <mc:Fallback xmlns="">
      <p:transition spd="slow" advTm="36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25E99-0FEE-4634-B941-28AFE49AB043}"/>
              </a:ext>
            </a:extLst>
          </p:cNvPr>
          <p:cNvSpPr>
            <a:spLocks noGrp="1"/>
          </p:cNvSpPr>
          <p:nvPr>
            <p:ph type="title"/>
          </p:nvPr>
        </p:nvSpPr>
        <p:spPr>
          <a:xfrm>
            <a:off x="876693" y="1614641"/>
            <a:ext cx="2780907" cy="3252505"/>
          </a:xfrm>
          <a:noFill/>
        </p:spPr>
        <p:txBody>
          <a:bodyPr vert="horz" lIns="91440" tIns="45720" rIns="91440" bIns="45720" rtlCol="0" anchor="ctr">
            <a:normAutofit/>
          </a:bodyPr>
          <a:lstStyle/>
          <a:p>
            <a:pPr algn="ctr"/>
            <a:r>
              <a:rPr lang="en-US" sz="3300" kern="1200" dirty="0">
                <a:solidFill>
                  <a:schemeClr val="bg1"/>
                </a:solidFill>
                <a:latin typeface="+mj-lt"/>
                <a:ea typeface="+mj-ea"/>
                <a:cs typeface="+mj-cs"/>
              </a:rPr>
              <a:t>Assisted Reproductive Technology Services Summary </a:t>
            </a:r>
          </a:p>
        </p:txBody>
      </p:sp>
      <p:graphicFrame>
        <p:nvGraphicFramePr>
          <p:cNvPr id="4" name="Table 4">
            <a:extLst>
              <a:ext uri="{FF2B5EF4-FFF2-40B4-BE49-F238E27FC236}">
                <a16:creationId xmlns:a16="http://schemas.microsoft.com/office/drawing/2014/main" id="{73588738-2FF1-41DC-960B-F28B59603740}"/>
              </a:ext>
            </a:extLst>
          </p:cNvPr>
          <p:cNvGraphicFramePr>
            <a:graphicFrameLocks noGrp="1"/>
          </p:cNvGraphicFramePr>
          <p:nvPr>
            <p:ph idx="1"/>
            <p:extLst>
              <p:ext uri="{D42A27DB-BD31-4B8C-83A1-F6EECF244321}">
                <p14:modId xmlns:p14="http://schemas.microsoft.com/office/powerpoint/2010/main" val="3008325709"/>
              </p:ext>
            </p:extLst>
          </p:nvPr>
        </p:nvGraphicFramePr>
        <p:xfrm>
          <a:off x="4346448" y="842749"/>
          <a:ext cx="6939510" cy="5172502"/>
        </p:xfrm>
        <a:graphic>
          <a:graphicData uri="http://schemas.openxmlformats.org/drawingml/2006/table">
            <a:tbl>
              <a:tblPr firstRow="1" bandRow="1">
                <a:tableStyleId>{5C22544A-7EE6-4342-B048-85BDC9FD1C3A}</a:tableStyleId>
              </a:tblPr>
              <a:tblGrid>
                <a:gridCol w="3893889">
                  <a:extLst>
                    <a:ext uri="{9D8B030D-6E8A-4147-A177-3AD203B41FA5}">
                      <a16:colId xmlns:a16="http://schemas.microsoft.com/office/drawing/2014/main" val="4028295095"/>
                    </a:ext>
                  </a:extLst>
                </a:gridCol>
                <a:gridCol w="3045621">
                  <a:extLst>
                    <a:ext uri="{9D8B030D-6E8A-4147-A177-3AD203B41FA5}">
                      <a16:colId xmlns:a16="http://schemas.microsoft.com/office/drawing/2014/main" val="302197057"/>
                    </a:ext>
                  </a:extLst>
                </a:gridCol>
              </a:tblGrid>
              <a:tr h="1299834">
                <a:tc>
                  <a:txBody>
                    <a:bodyPr/>
                    <a:lstStyle/>
                    <a:p>
                      <a:endParaRPr lang="en-NZ" sz="2700" dirty="0"/>
                    </a:p>
                  </a:txBody>
                  <a:tcPr marL="139648" marR="139648" marT="69824" marB="69824">
                    <a:solidFill>
                      <a:srgbClr val="00853F"/>
                    </a:solidFill>
                  </a:tcPr>
                </a:tc>
                <a:tc>
                  <a:txBody>
                    <a:bodyPr/>
                    <a:lstStyle/>
                    <a:p>
                      <a:pPr algn="ctr"/>
                      <a:r>
                        <a:rPr lang="en-NZ" sz="2700" dirty="0"/>
                        <a:t>Assisted Reproductive Technology services </a:t>
                      </a:r>
                    </a:p>
                  </a:txBody>
                  <a:tcPr marL="139648" marR="139648" marT="69824" marB="69824">
                    <a:solidFill>
                      <a:srgbClr val="00853F"/>
                    </a:solidFill>
                  </a:tcPr>
                </a:tc>
                <a:extLst>
                  <a:ext uri="{0D108BD9-81ED-4DB2-BD59-A6C34878D82A}">
                    <a16:rowId xmlns:a16="http://schemas.microsoft.com/office/drawing/2014/main" val="902189353"/>
                  </a:ext>
                </a:extLst>
              </a:tr>
              <a:tr h="910590">
                <a:tc>
                  <a:txBody>
                    <a:bodyPr/>
                    <a:lstStyle/>
                    <a:p>
                      <a:r>
                        <a:rPr lang="en-NZ" sz="2700" dirty="0"/>
                        <a:t>Total Applicable criteria (out of 221)</a:t>
                      </a:r>
                    </a:p>
                  </a:txBody>
                  <a:tcPr marL="139648" marR="139648" marT="69824" marB="69824">
                    <a:solidFill>
                      <a:schemeClr val="accent6">
                        <a:lumMod val="40000"/>
                        <a:lumOff val="60000"/>
                      </a:schemeClr>
                    </a:solidFill>
                  </a:tcPr>
                </a:tc>
                <a:tc>
                  <a:txBody>
                    <a:bodyPr/>
                    <a:lstStyle/>
                    <a:p>
                      <a:pPr algn="ctr"/>
                      <a:r>
                        <a:rPr lang="en-NZ" sz="2700" dirty="0"/>
                        <a:t>172</a:t>
                      </a:r>
                    </a:p>
                  </a:txBody>
                  <a:tcPr marL="139648" marR="139648" marT="69824" marB="69824">
                    <a:solidFill>
                      <a:schemeClr val="accent6">
                        <a:lumMod val="40000"/>
                        <a:lumOff val="60000"/>
                      </a:schemeClr>
                    </a:solidFill>
                  </a:tcPr>
                </a:tc>
                <a:extLst>
                  <a:ext uri="{0D108BD9-81ED-4DB2-BD59-A6C34878D82A}">
                    <a16:rowId xmlns:a16="http://schemas.microsoft.com/office/drawing/2014/main" val="3905460604"/>
                  </a:ext>
                </a:extLst>
              </a:tr>
              <a:tr h="910590">
                <a:tc>
                  <a:txBody>
                    <a:bodyPr/>
                    <a:lstStyle/>
                    <a:p>
                      <a:r>
                        <a:rPr lang="en-NZ" sz="2700" dirty="0"/>
                        <a:t>Total mapped criteria (%)</a:t>
                      </a:r>
                    </a:p>
                  </a:txBody>
                  <a:tcPr marL="139648" marR="139648" marT="69824" marB="69824">
                    <a:solidFill>
                      <a:schemeClr val="accent6">
                        <a:lumMod val="20000"/>
                        <a:lumOff val="80000"/>
                      </a:schemeClr>
                    </a:solidFill>
                  </a:tcPr>
                </a:tc>
                <a:tc>
                  <a:txBody>
                    <a:bodyPr/>
                    <a:lstStyle/>
                    <a:p>
                      <a:pPr algn="ctr"/>
                      <a:r>
                        <a:rPr lang="en-NZ" sz="2700" dirty="0"/>
                        <a:t>54%</a:t>
                      </a:r>
                    </a:p>
                  </a:txBody>
                  <a:tcPr marL="139648" marR="139648" marT="69824" marB="69824">
                    <a:solidFill>
                      <a:schemeClr val="accent6">
                        <a:lumMod val="20000"/>
                        <a:lumOff val="80000"/>
                      </a:schemeClr>
                    </a:solidFill>
                  </a:tcPr>
                </a:tc>
                <a:extLst>
                  <a:ext uri="{0D108BD9-81ED-4DB2-BD59-A6C34878D82A}">
                    <a16:rowId xmlns:a16="http://schemas.microsoft.com/office/drawing/2014/main" val="4097060629"/>
                  </a:ext>
                </a:extLst>
              </a:tr>
              <a:tr h="910590">
                <a:tc>
                  <a:txBody>
                    <a:bodyPr/>
                    <a:lstStyle/>
                    <a:p>
                      <a:r>
                        <a:rPr lang="en-NZ" sz="2700" dirty="0"/>
                        <a:t>Total partially mapped (%)</a:t>
                      </a:r>
                    </a:p>
                  </a:txBody>
                  <a:tcPr marL="139648" marR="139648" marT="69824" marB="69824">
                    <a:solidFill>
                      <a:schemeClr val="accent6">
                        <a:lumMod val="40000"/>
                        <a:lumOff val="60000"/>
                      </a:schemeClr>
                    </a:solidFill>
                  </a:tcPr>
                </a:tc>
                <a:tc>
                  <a:txBody>
                    <a:bodyPr/>
                    <a:lstStyle/>
                    <a:p>
                      <a:pPr algn="ctr"/>
                      <a:r>
                        <a:rPr lang="en-NZ" sz="2700" dirty="0"/>
                        <a:t>N/A%</a:t>
                      </a:r>
                    </a:p>
                  </a:txBody>
                  <a:tcPr marL="139648" marR="139648" marT="69824" marB="69824">
                    <a:solidFill>
                      <a:schemeClr val="accent6">
                        <a:lumMod val="40000"/>
                        <a:lumOff val="60000"/>
                      </a:schemeClr>
                    </a:solidFill>
                  </a:tcPr>
                </a:tc>
                <a:extLst>
                  <a:ext uri="{0D108BD9-81ED-4DB2-BD59-A6C34878D82A}">
                    <a16:rowId xmlns:a16="http://schemas.microsoft.com/office/drawing/2014/main" val="257919367"/>
                  </a:ext>
                </a:extLst>
              </a:tr>
              <a:tr h="521346">
                <a:tc>
                  <a:txBody>
                    <a:bodyPr/>
                    <a:lstStyle/>
                    <a:p>
                      <a:r>
                        <a:rPr lang="en-NZ" sz="2700" dirty="0"/>
                        <a:t>Total not mapped</a:t>
                      </a:r>
                    </a:p>
                  </a:txBody>
                  <a:tcPr marL="139648" marR="139648" marT="69824" marB="69824">
                    <a:solidFill>
                      <a:schemeClr val="accent6">
                        <a:lumMod val="20000"/>
                        <a:lumOff val="80000"/>
                      </a:schemeClr>
                    </a:solidFill>
                  </a:tcPr>
                </a:tc>
                <a:tc>
                  <a:txBody>
                    <a:bodyPr/>
                    <a:lstStyle/>
                    <a:p>
                      <a:pPr algn="ctr"/>
                      <a:r>
                        <a:rPr lang="en-NZ" sz="2700" dirty="0"/>
                        <a:t>46%</a:t>
                      </a:r>
                    </a:p>
                  </a:txBody>
                  <a:tcPr marL="139648" marR="139648" marT="69824" marB="69824">
                    <a:solidFill>
                      <a:schemeClr val="accent6">
                        <a:lumMod val="20000"/>
                        <a:lumOff val="80000"/>
                      </a:schemeClr>
                    </a:solidFill>
                  </a:tcPr>
                </a:tc>
                <a:extLst>
                  <a:ext uri="{0D108BD9-81ED-4DB2-BD59-A6C34878D82A}">
                    <a16:rowId xmlns:a16="http://schemas.microsoft.com/office/drawing/2014/main" val="3421015697"/>
                  </a:ext>
                </a:extLst>
              </a:tr>
            </a:tbl>
          </a:graphicData>
        </a:graphic>
      </p:graphicFrame>
      <p:pic>
        <p:nvPicPr>
          <p:cNvPr id="3" name="Audio 2">
            <a:hlinkClick r:id="" action="ppaction://media"/>
            <a:extLst>
              <a:ext uri="{FF2B5EF4-FFF2-40B4-BE49-F238E27FC236}">
                <a16:creationId xmlns:a16="http://schemas.microsoft.com/office/drawing/2014/main" id="{D3703A68-A8D0-4D5B-ABFB-4796DEB04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4274942"/>
      </p:ext>
    </p:extLst>
  </p:cSld>
  <p:clrMapOvr>
    <a:masterClrMapping/>
  </p:clrMapOvr>
  <mc:AlternateContent xmlns:mc="http://schemas.openxmlformats.org/markup-compatibility/2006" xmlns:p14="http://schemas.microsoft.com/office/powerpoint/2010/main">
    <mc:Choice Requires="p14">
      <p:transition spd="slow" p14:dur="2000" advTm="61442"/>
    </mc:Choice>
    <mc:Fallback xmlns="">
      <p:transition spd="slow" advTm="6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838200" y="72160"/>
            <a:ext cx="10515600" cy="1074060"/>
          </a:xfrm>
        </p:spPr>
        <p:txBody>
          <a:bodyPr/>
          <a:lstStyle/>
          <a:p>
            <a:r>
              <a:rPr lang="en-NZ" dirty="0"/>
              <a:t>NZS 8134:2021 Section 1: Ō TĀTOU MOTIKA | OUR RIGHTS</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3374880661"/>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8C43A618-659B-41F5-A475-6D828BDF248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233539" y="5070459"/>
            <a:ext cx="1120261" cy="549289"/>
          </a:xfrm>
          <a:prstGeom prst="rect">
            <a:avLst/>
          </a:prstGeom>
        </p:spPr>
      </p:pic>
      <p:pic>
        <p:nvPicPr>
          <p:cNvPr id="6" name="Audio 5">
            <a:hlinkClick r:id="" action="ppaction://media"/>
            <a:extLst>
              <a:ext uri="{FF2B5EF4-FFF2-40B4-BE49-F238E27FC236}">
                <a16:creationId xmlns:a16="http://schemas.microsoft.com/office/drawing/2014/main" id="{BE41186F-F75A-46B2-BAB5-87DA8CDA1BB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3420000"/>
      </p:ext>
    </p:extLst>
  </p:cSld>
  <p:clrMapOvr>
    <a:masterClrMapping/>
  </p:clrMapOvr>
  <mc:AlternateContent xmlns:mc="http://schemas.openxmlformats.org/markup-compatibility/2006" xmlns:p14="http://schemas.microsoft.com/office/powerpoint/2010/main">
    <mc:Choice Requires="p14">
      <p:transition spd="slow" p14:dur="2000" advTm="14272"/>
    </mc:Choice>
    <mc:Fallback xmlns="">
      <p:transition spd="slow" advTm="1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113B-5EE0-4CE8-8D32-E50B33104820}"/>
              </a:ext>
            </a:extLst>
          </p:cNvPr>
          <p:cNvSpPr>
            <a:spLocks noGrp="1"/>
          </p:cNvSpPr>
          <p:nvPr>
            <p:ph type="title"/>
          </p:nvPr>
        </p:nvSpPr>
        <p:spPr/>
        <p:txBody>
          <a:bodyPr/>
          <a:lstStyle/>
          <a:p>
            <a:r>
              <a:rPr lang="en-NZ" dirty="0"/>
              <a:t>Section 1: Ō TĀTOU MOTIKA | OUR RIGHTS</a:t>
            </a:r>
          </a:p>
        </p:txBody>
      </p:sp>
      <p:pic>
        <p:nvPicPr>
          <p:cNvPr id="6" name="Content Placeholder 5">
            <a:extLst>
              <a:ext uri="{FF2B5EF4-FFF2-40B4-BE49-F238E27FC236}">
                <a16:creationId xmlns:a16="http://schemas.microsoft.com/office/drawing/2014/main" id="{38387685-15B9-4230-A790-DAD755ADB5A0}"/>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838200" y="1692118"/>
            <a:ext cx="10553841" cy="4412468"/>
          </a:xfrm>
        </p:spPr>
      </p:pic>
      <p:sp>
        <p:nvSpPr>
          <p:cNvPr id="4" name="Title 1">
            <a:extLst>
              <a:ext uri="{FF2B5EF4-FFF2-40B4-BE49-F238E27FC236}">
                <a16:creationId xmlns:a16="http://schemas.microsoft.com/office/drawing/2014/main" id="{EB34C094-D1CC-41FF-A9A8-57DD10B0A40E}"/>
              </a:ext>
            </a:extLst>
          </p:cNvPr>
          <p:cNvSpPr txBox="1">
            <a:spLocks/>
          </p:cNvSpPr>
          <p:nvPr/>
        </p:nvSpPr>
        <p:spPr>
          <a:xfrm>
            <a:off x="838200" y="974724"/>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4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1: People receive safe services of an appropriate standard that comply with consumer rights legislation. Services are provided in a manner that is respectful of people’s rights, facilitates informed choice, minimises harm, and upholds cultural and individual values and beliefs.</a:t>
            </a:r>
            <a:endParaRPr lang="en-NZ"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sz="1400" b="0" dirty="0"/>
          </a:p>
        </p:txBody>
      </p:sp>
      <p:pic>
        <p:nvPicPr>
          <p:cNvPr id="3" name="Audio 2">
            <a:hlinkClick r:id="" action="ppaction://media"/>
            <a:extLst>
              <a:ext uri="{FF2B5EF4-FFF2-40B4-BE49-F238E27FC236}">
                <a16:creationId xmlns:a16="http://schemas.microsoft.com/office/drawing/2014/main" id="{5E88BA3B-716B-4C78-8285-F598AA851B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53359803"/>
      </p:ext>
    </p:extLst>
  </p:cSld>
  <p:clrMapOvr>
    <a:masterClrMapping/>
  </p:clrMapOvr>
  <mc:AlternateContent xmlns:mc="http://schemas.openxmlformats.org/markup-compatibility/2006" xmlns:p14="http://schemas.microsoft.com/office/powerpoint/2010/main">
    <mc:Choice Requires="p14">
      <p:transition spd="slow" p14:dur="2000" advTm="7370"/>
    </mc:Choice>
    <mc:Fallback xmlns="">
      <p:transition spd="slow" advTm="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670775" y="264680"/>
            <a:ext cx="10515600" cy="1074060"/>
          </a:xfrm>
        </p:spPr>
        <p:txBody>
          <a:bodyPr>
            <a:normAutofit/>
          </a:bodyPr>
          <a:lstStyle/>
          <a:p>
            <a:r>
              <a:rPr lang="en-NZ" sz="2600" dirty="0"/>
              <a:t>NZS 8134:2021 Section 2: HUNGA MAHI ME TE HANGANGA | WORKFORCE AND STRUCTURE</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4026358194"/>
              </p:ext>
            </p:extLst>
          </p:nvPr>
        </p:nvGraphicFramePr>
        <p:xfrm>
          <a:off x="1276082" y="685800"/>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2C08EEFA-A525-4585-B058-62C8606C1F6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052362" y="5090473"/>
            <a:ext cx="1237043" cy="606550"/>
          </a:xfrm>
          <a:prstGeom prst="rect">
            <a:avLst/>
          </a:prstGeom>
        </p:spPr>
      </p:pic>
      <p:pic>
        <p:nvPicPr>
          <p:cNvPr id="3" name="Audio 2">
            <a:hlinkClick r:id="" action="ppaction://media"/>
            <a:extLst>
              <a:ext uri="{FF2B5EF4-FFF2-40B4-BE49-F238E27FC236}">
                <a16:creationId xmlns:a16="http://schemas.microsoft.com/office/drawing/2014/main" id="{8F897969-4F55-4F5B-948A-BFDD1DC9241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9919177"/>
      </p:ext>
    </p:extLst>
  </p:cSld>
  <p:clrMapOvr>
    <a:masterClrMapping/>
  </p:clrMapOvr>
  <mc:AlternateContent xmlns:mc="http://schemas.openxmlformats.org/markup-compatibility/2006" xmlns:p14="http://schemas.microsoft.com/office/powerpoint/2010/main">
    <mc:Choice Requires="p14">
      <p:transition spd="slow" p14:dur="2000" advTm="6812"/>
    </mc:Choice>
    <mc:Fallback xmlns="">
      <p:transition spd="slow" advTm="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F1406-E4C4-42BF-A931-865CDC16315F}"/>
              </a:ext>
            </a:extLst>
          </p:cNvPr>
          <p:cNvSpPr>
            <a:spLocks noGrp="1"/>
          </p:cNvSpPr>
          <p:nvPr>
            <p:ph type="title"/>
          </p:nvPr>
        </p:nvSpPr>
        <p:spPr>
          <a:xfrm>
            <a:off x="523875" y="537740"/>
            <a:ext cx="10515600" cy="1074060"/>
          </a:xfrm>
        </p:spPr>
        <p:txBody>
          <a:bodyPr/>
          <a:lstStyle/>
          <a:p>
            <a:r>
              <a:rPr lang="en-NZ" sz="2800" dirty="0"/>
              <a:t>Section 2: HUNGA MAHI ME TE HANGANGA | WORKFORCE AND STRUCTURE</a:t>
            </a:r>
            <a:endParaRPr lang="en-NZ" dirty="0"/>
          </a:p>
        </p:txBody>
      </p:sp>
      <p:pic>
        <p:nvPicPr>
          <p:cNvPr id="6" name="Content Placeholder 5">
            <a:extLst>
              <a:ext uri="{FF2B5EF4-FFF2-40B4-BE49-F238E27FC236}">
                <a16:creationId xmlns:a16="http://schemas.microsoft.com/office/drawing/2014/main" id="{9EE6FC47-26B7-4ADE-830D-372F11B7C496}"/>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838200" y="1980326"/>
            <a:ext cx="10600806" cy="4108362"/>
          </a:xfrm>
        </p:spPr>
      </p:pic>
      <p:sp>
        <p:nvSpPr>
          <p:cNvPr id="4" name="Title 1">
            <a:extLst>
              <a:ext uri="{FF2B5EF4-FFF2-40B4-BE49-F238E27FC236}">
                <a16:creationId xmlns:a16="http://schemas.microsoft.com/office/drawing/2014/main" id="{52879AF2-AA60-47D4-BC76-C3A70AD05C6C}"/>
              </a:ext>
            </a:extLst>
          </p:cNvPr>
          <p:cNvSpPr txBox="1">
            <a:spLocks/>
          </p:cNvSpPr>
          <p:nvPr/>
        </p:nvSpPr>
        <p:spPr>
          <a:xfrm>
            <a:off x="838200" y="1443297"/>
            <a:ext cx="10515600" cy="1074059"/>
          </a:xfrm>
          <a:prstGeom prst="rect">
            <a:avLst/>
          </a:prstGeom>
        </p:spPr>
        <p:txBody>
          <a:bodyPr anchor="ctr" anchorCtr="0">
            <a:normAutofit fontScale="900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2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2: People receive quality services through effective governance and a supported workforce</a:t>
            </a:r>
            <a:endParaRPr lang="en-NZ" sz="2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3" name="Audio 2">
            <a:hlinkClick r:id="" action="ppaction://media"/>
            <a:extLst>
              <a:ext uri="{FF2B5EF4-FFF2-40B4-BE49-F238E27FC236}">
                <a16:creationId xmlns:a16="http://schemas.microsoft.com/office/drawing/2014/main" id="{3C302660-2441-42BF-AC80-81B5A9372A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56675306"/>
      </p:ext>
    </p:extLst>
  </p:cSld>
  <p:clrMapOvr>
    <a:masterClrMapping/>
  </p:clrMapOvr>
  <mc:AlternateContent xmlns:mc="http://schemas.openxmlformats.org/markup-compatibility/2006" xmlns:p14="http://schemas.microsoft.com/office/powerpoint/2010/main">
    <mc:Choice Requires="p14">
      <p:transition spd="slow" p14:dur="2000" advTm="7391"/>
    </mc:Choice>
    <mc:Fallback xmlns="">
      <p:transition spd="slow" advTm="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515156" y="72160"/>
            <a:ext cx="10838644" cy="1074060"/>
          </a:xfrm>
        </p:spPr>
        <p:txBody>
          <a:bodyPr/>
          <a:lstStyle/>
          <a:p>
            <a:r>
              <a:rPr lang="en-NZ" dirty="0"/>
              <a:t>NZS 8134:2021 Section 3: </a:t>
            </a:r>
            <a:r>
              <a:rPr lang="en-NZ" sz="2800" dirty="0"/>
              <a:t>NGĀ HUARAHI KI TE ORANGA | PATHWAYS TO WELLBEING</a:t>
            </a: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973593095"/>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C44434DB-596C-4D3A-8B95-11A42B53D3D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29636" y="5109666"/>
            <a:ext cx="1224164" cy="600235"/>
          </a:xfrm>
          <a:prstGeom prst="rect">
            <a:avLst/>
          </a:prstGeom>
        </p:spPr>
      </p:pic>
      <p:pic>
        <p:nvPicPr>
          <p:cNvPr id="6" name="Audio 5">
            <a:hlinkClick r:id="" action="ppaction://media"/>
            <a:extLst>
              <a:ext uri="{FF2B5EF4-FFF2-40B4-BE49-F238E27FC236}">
                <a16:creationId xmlns:a16="http://schemas.microsoft.com/office/drawing/2014/main" id="{117B9E77-408B-4927-A30F-211EE22BF19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8772659"/>
      </p:ext>
    </p:extLst>
  </p:cSld>
  <p:clrMapOvr>
    <a:masterClrMapping/>
  </p:clrMapOvr>
  <mc:AlternateContent xmlns:mc="http://schemas.openxmlformats.org/markup-compatibility/2006" xmlns:p14="http://schemas.microsoft.com/office/powerpoint/2010/main">
    <mc:Choice Requires="p14">
      <p:transition spd="slow" p14:dur="2000" advTm="11722"/>
    </mc:Choice>
    <mc:Fallback xmlns="">
      <p:transition spd="slow" advTm="11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EBEE-978B-4D13-ADCB-55705886C4DE}"/>
              </a:ext>
            </a:extLst>
          </p:cNvPr>
          <p:cNvSpPr>
            <a:spLocks noGrp="1"/>
          </p:cNvSpPr>
          <p:nvPr>
            <p:ph type="title"/>
          </p:nvPr>
        </p:nvSpPr>
        <p:spPr>
          <a:xfrm>
            <a:off x="541986" y="190386"/>
            <a:ext cx="10515600" cy="1074060"/>
          </a:xfrm>
        </p:spPr>
        <p:txBody>
          <a:bodyPr/>
          <a:lstStyle/>
          <a:p>
            <a:r>
              <a:rPr lang="en-NZ" dirty="0"/>
              <a:t>Section 3: </a:t>
            </a:r>
            <a:r>
              <a:rPr lang="en-NZ" sz="2800" dirty="0"/>
              <a:t>NGĀ HUARAHI KI TE ORANGA | PATHWAYS TO WELLBEING</a:t>
            </a:r>
            <a:endParaRPr lang="en-NZ" dirty="0"/>
          </a:p>
        </p:txBody>
      </p:sp>
      <p:pic>
        <p:nvPicPr>
          <p:cNvPr id="6" name="Content Placeholder 5">
            <a:extLst>
              <a:ext uri="{FF2B5EF4-FFF2-40B4-BE49-F238E27FC236}">
                <a16:creationId xmlns:a16="http://schemas.microsoft.com/office/drawing/2014/main" id="{9931A6E9-0B12-4E11-B9B3-557B9BB8715D}"/>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41986" y="1738647"/>
            <a:ext cx="10894453" cy="4292263"/>
          </a:xfrm>
        </p:spPr>
      </p:pic>
      <p:sp>
        <p:nvSpPr>
          <p:cNvPr id="4" name="Title 1">
            <a:extLst>
              <a:ext uri="{FF2B5EF4-FFF2-40B4-BE49-F238E27FC236}">
                <a16:creationId xmlns:a16="http://schemas.microsoft.com/office/drawing/2014/main" id="{0FEF4A9B-98C9-47AB-A102-82D51062B2CB}"/>
              </a:ext>
            </a:extLst>
          </p:cNvPr>
          <p:cNvSpPr txBox="1">
            <a:spLocks/>
          </p:cNvSpPr>
          <p:nvPr/>
        </p:nvSpPr>
        <p:spPr>
          <a:xfrm>
            <a:off x="541986" y="1104899"/>
            <a:ext cx="10515600" cy="1074059"/>
          </a:xfrm>
          <a:prstGeom prst="rect">
            <a:avLst/>
          </a:prstGeom>
        </p:spPr>
        <p:txBody>
          <a:bodyPr anchor="ctr" anchorCtr="0">
            <a:normAutofit fontScale="675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7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2500" dirty="0"/>
            </a:br>
            <a:endParaRPr lang="en-NZ" sz="2500" dirty="0"/>
          </a:p>
        </p:txBody>
      </p:sp>
      <p:pic>
        <p:nvPicPr>
          <p:cNvPr id="3" name="Audio 2">
            <a:hlinkClick r:id="" action="ppaction://media"/>
            <a:extLst>
              <a:ext uri="{FF2B5EF4-FFF2-40B4-BE49-F238E27FC236}">
                <a16:creationId xmlns:a16="http://schemas.microsoft.com/office/drawing/2014/main" id="{A770C531-0DDE-46FF-80DF-F6053A541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55913032"/>
      </p:ext>
    </p:extLst>
  </p:cSld>
  <p:clrMapOvr>
    <a:masterClrMapping/>
  </p:clrMapOvr>
  <mc:AlternateContent xmlns:mc="http://schemas.openxmlformats.org/markup-compatibility/2006" xmlns:p14="http://schemas.microsoft.com/office/powerpoint/2010/main">
    <mc:Choice Requires="p14">
      <p:transition spd="slow" p14:dur="2000" advTm="11150"/>
    </mc:Choice>
    <mc:Fallback xmlns="">
      <p:transition spd="slow" advTm="1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838200" y="306536"/>
            <a:ext cx="10515600" cy="1074060"/>
          </a:xfrm>
        </p:spPr>
        <p:txBody>
          <a:bodyPr>
            <a:normAutofit fontScale="90000"/>
          </a:bodyPr>
          <a:lstStyle/>
          <a:p>
            <a:r>
              <a:rPr lang="en-NZ" dirty="0"/>
              <a:t>NZS 8134:2021 Section 4: TE ARO KI TE TANGATA ME TE TAIAO HAUMARU | PERSON-CENTRED AND SAFE ENVIRONMENT</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099406279"/>
              </p:ext>
            </p:extLst>
          </p:nvPr>
        </p:nvGraphicFramePr>
        <p:xfrm>
          <a:off x="838200" y="1275008"/>
          <a:ext cx="10237631" cy="4739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EE6E8A42-59D2-4A1E-BFC4-5BA62717220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058601" y="5061958"/>
            <a:ext cx="1295200" cy="635066"/>
          </a:xfrm>
          <a:prstGeom prst="rect">
            <a:avLst/>
          </a:prstGeom>
        </p:spPr>
      </p:pic>
      <p:pic>
        <p:nvPicPr>
          <p:cNvPr id="6" name="Audio 5">
            <a:hlinkClick r:id="" action="ppaction://media"/>
            <a:extLst>
              <a:ext uri="{FF2B5EF4-FFF2-40B4-BE49-F238E27FC236}">
                <a16:creationId xmlns:a16="http://schemas.microsoft.com/office/drawing/2014/main" id="{3EA09686-BD73-474D-8FE5-C42D06C42ED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09787631"/>
      </p:ext>
    </p:extLst>
  </p:cSld>
  <p:clrMapOvr>
    <a:masterClrMapping/>
  </p:clrMapOvr>
  <mc:AlternateContent xmlns:mc="http://schemas.openxmlformats.org/markup-compatibility/2006" xmlns:p14="http://schemas.microsoft.com/office/powerpoint/2010/main">
    <mc:Choice Requires="p14">
      <p:transition spd="slow" p14:dur="2000" advTm="11302"/>
    </mc:Choice>
    <mc:Fallback xmlns="">
      <p:transition spd="slow" advTm="1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491A-F4E3-433A-9814-4FB789AA9060}"/>
              </a:ext>
            </a:extLst>
          </p:cNvPr>
          <p:cNvSpPr>
            <a:spLocks noGrp="1"/>
          </p:cNvSpPr>
          <p:nvPr>
            <p:ph type="title"/>
          </p:nvPr>
        </p:nvSpPr>
        <p:spPr>
          <a:xfrm>
            <a:off x="687371" y="1307807"/>
            <a:ext cx="10515600" cy="1074060"/>
          </a:xfrm>
        </p:spPr>
        <p:txBody>
          <a:bodyPr/>
          <a:lstStyle/>
          <a:p>
            <a:r>
              <a:rPr lang="en-NZ" dirty="0"/>
              <a:t>Whakataukī </a:t>
            </a:r>
          </a:p>
        </p:txBody>
      </p:sp>
      <p:sp>
        <p:nvSpPr>
          <p:cNvPr id="3" name="Content Placeholder 2">
            <a:extLst>
              <a:ext uri="{FF2B5EF4-FFF2-40B4-BE49-F238E27FC236}">
                <a16:creationId xmlns:a16="http://schemas.microsoft.com/office/drawing/2014/main" id="{694D1EF7-AEB4-4ED3-97AB-8D21D922ACFE}"/>
              </a:ext>
            </a:extLst>
          </p:cNvPr>
          <p:cNvSpPr>
            <a:spLocks noGrp="1"/>
          </p:cNvSpPr>
          <p:nvPr>
            <p:ph idx="1"/>
          </p:nvPr>
        </p:nvSpPr>
        <p:spPr>
          <a:xfrm>
            <a:off x="687371" y="2453387"/>
            <a:ext cx="10515600" cy="2391990"/>
          </a:xfrm>
        </p:spPr>
        <p:txBody>
          <a:bodyPr/>
          <a:lstStyle/>
          <a:p>
            <a:pPr marL="0" indent="0">
              <a:buNone/>
            </a:pPr>
            <a:endParaRPr lang="en-NZ" dirty="0"/>
          </a:p>
          <a:p>
            <a:pPr marL="0" indent="0">
              <a:buNone/>
            </a:pPr>
            <a:r>
              <a:rPr lang="en-NZ" b="1" dirty="0"/>
              <a:t>He waka eke noa</a:t>
            </a:r>
          </a:p>
          <a:p>
            <a:pPr marL="0" indent="0">
              <a:buNone/>
            </a:pPr>
            <a:r>
              <a:rPr lang="en-NZ" i="1" dirty="0"/>
              <a:t>A canoe which we are all in with no exception</a:t>
            </a:r>
          </a:p>
        </p:txBody>
      </p:sp>
      <p:pic>
        <p:nvPicPr>
          <p:cNvPr id="4" name="Audio 3">
            <a:hlinkClick r:id="" action="ppaction://media"/>
            <a:extLst>
              <a:ext uri="{FF2B5EF4-FFF2-40B4-BE49-F238E27FC236}">
                <a16:creationId xmlns:a16="http://schemas.microsoft.com/office/drawing/2014/main" id="{9F332749-2CFE-40CE-AAB9-D6E9F3B2EB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4435456"/>
      </p:ext>
    </p:extLst>
  </p:cSld>
  <p:clrMapOvr>
    <a:masterClrMapping/>
  </p:clrMapOvr>
  <mc:AlternateContent xmlns:mc="http://schemas.openxmlformats.org/markup-compatibility/2006" xmlns:p14="http://schemas.microsoft.com/office/powerpoint/2010/main">
    <mc:Choice Requires="p14">
      <p:transition spd="slow" p14:dur="2000" advTm="5031"/>
    </mc:Choice>
    <mc:Fallback xmlns="">
      <p:transition spd="slow" advTm="5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C767-DD73-4D20-9A1C-B0D88D0EFC1D}"/>
              </a:ext>
            </a:extLst>
          </p:cNvPr>
          <p:cNvSpPr>
            <a:spLocks noGrp="1"/>
          </p:cNvSpPr>
          <p:nvPr>
            <p:ph type="title"/>
          </p:nvPr>
        </p:nvSpPr>
        <p:spPr/>
        <p:txBody>
          <a:bodyPr>
            <a:normAutofit/>
          </a:bodyPr>
          <a:lstStyle/>
          <a:p>
            <a:r>
              <a:rPr lang="en-NZ" sz="2600" dirty="0"/>
              <a:t>Section 4: TE ARO KI TE TANGATA ME TE TAIAO HAUMARU | PERSON-CENTRED AND SAFE ENVIRONMENT</a:t>
            </a:r>
          </a:p>
        </p:txBody>
      </p:sp>
      <p:pic>
        <p:nvPicPr>
          <p:cNvPr id="6" name="Content Placeholder 5">
            <a:extLst>
              <a:ext uri="{FF2B5EF4-FFF2-40B4-BE49-F238E27FC236}">
                <a16:creationId xmlns:a16="http://schemas.microsoft.com/office/drawing/2014/main" id="{DC96E4DF-A683-4AF2-A92F-8C58246C50D6}"/>
              </a:ext>
            </a:extLst>
          </p:cNvPr>
          <p:cNvPicPr>
            <a:picLocks noGrp="1" noChangeAspect="1"/>
          </p:cNvPicPr>
          <p:nvPr>
            <p:ph idx="1"/>
          </p:nvPr>
        </p:nvPicPr>
        <p:blipFill>
          <a:blip r:embed="rId5"/>
          <a:stretch>
            <a:fillRect/>
          </a:stretch>
        </p:blipFill>
        <p:spPr>
          <a:xfrm>
            <a:off x="973729" y="2449245"/>
            <a:ext cx="10244542" cy="2566373"/>
          </a:xfrm>
        </p:spPr>
      </p:pic>
      <p:sp>
        <p:nvSpPr>
          <p:cNvPr id="4" name="Title 1">
            <a:extLst>
              <a:ext uri="{FF2B5EF4-FFF2-40B4-BE49-F238E27FC236}">
                <a16:creationId xmlns:a16="http://schemas.microsoft.com/office/drawing/2014/main" id="{90E02949-7C63-4F60-9634-3C8794FD9772}"/>
              </a:ext>
            </a:extLst>
          </p:cNvPr>
          <p:cNvSpPr txBox="1">
            <a:spLocks/>
          </p:cNvSpPr>
          <p:nvPr/>
        </p:nvSpPr>
        <p:spPr>
          <a:xfrm>
            <a:off x="838200" y="1439187"/>
            <a:ext cx="10515600" cy="1171978"/>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4: Health and disability services are provided in a safe environment appropriate to the age and needs of the people receiving services that facilitates independence and meets the needs of people with disabilities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3" name="Audio 2">
            <a:hlinkClick r:id="" action="ppaction://media"/>
            <a:extLst>
              <a:ext uri="{FF2B5EF4-FFF2-40B4-BE49-F238E27FC236}">
                <a16:creationId xmlns:a16="http://schemas.microsoft.com/office/drawing/2014/main" id="{A591B6D5-34A7-4308-86A3-EDE8083873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9618862"/>
      </p:ext>
    </p:extLst>
  </p:cSld>
  <p:clrMapOvr>
    <a:masterClrMapping/>
  </p:clrMapOvr>
  <mc:AlternateContent xmlns:mc="http://schemas.openxmlformats.org/markup-compatibility/2006" xmlns:p14="http://schemas.microsoft.com/office/powerpoint/2010/main">
    <mc:Choice Requires="p14">
      <p:transition spd="slow" p14:dur="2000" advTm="6575"/>
    </mc:Choice>
    <mc:Fallback xmlns="">
      <p:transition spd="slow" advTm="6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529107" y="222822"/>
            <a:ext cx="10515600" cy="1074060"/>
          </a:xfrm>
        </p:spPr>
        <p:txBody>
          <a:bodyPr>
            <a:normAutofit fontScale="90000"/>
          </a:bodyPr>
          <a:lstStyle/>
          <a:p>
            <a:r>
              <a:rPr lang="en-NZ" dirty="0"/>
              <a:t>NZS 8134:2021 Section 5: TE KAUPARE POKENGA ME TE KAITIAKITANGA PATU HUAKITA | INFECTION PREVENTION AND ANTIMOCROBIAL STEWARDSHIP</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742685896"/>
              </p:ext>
            </p:extLst>
          </p:nvPr>
        </p:nvGraphicFramePr>
        <p:xfrm>
          <a:off x="1147293" y="917620"/>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12353DC5-6DC9-46F5-89EC-7922DF92242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86517" y="5134489"/>
            <a:ext cx="1321829" cy="648123"/>
          </a:xfrm>
          <a:prstGeom prst="rect">
            <a:avLst/>
          </a:prstGeom>
        </p:spPr>
      </p:pic>
      <p:pic>
        <p:nvPicPr>
          <p:cNvPr id="6" name="Audio 5">
            <a:hlinkClick r:id="" action="ppaction://media"/>
            <a:extLst>
              <a:ext uri="{FF2B5EF4-FFF2-40B4-BE49-F238E27FC236}">
                <a16:creationId xmlns:a16="http://schemas.microsoft.com/office/drawing/2014/main" id="{C3737C55-B5DE-4494-87D4-E5FCBB45F4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8233206"/>
      </p:ext>
    </p:extLst>
  </p:cSld>
  <p:clrMapOvr>
    <a:masterClrMapping/>
  </p:clrMapOvr>
  <mc:AlternateContent xmlns:mc="http://schemas.openxmlformats.org/markup-compatibility/2006" xmlns:p14="http://schemas.microsoft.com/office/powerpoint/2010/main">
    <mc:Choice Requires="p14">
      <p:transition spd="slow" p14:dur="2000" advTm="10879"/>
    </mc:Choice>
    <mc:Fallback xmlns="">
      <p:transition spd="slow" advTm="1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E5FD-C22D-41A6-8524-1B9A8D80BF30}"/>
              </a:ext>
            </a:extLst>
          </p:cNvPr>
          <p:cNvSpPr>
            <a:spLocks noGrp="1"/>
          </p:cNvSpPr>
          <p:nvPr>
            <p:ph type="title"/>
          </p:nvPr>
        </p:nvSpPr>
        <p:spPr/>
        <p:txBody>
          <a:bodyPr>
            <a:normAutofit fontScale="90000"/>
          </a:bodyPr>
          <a:lstStyle/>
          <a:p>
            <a:r>
              <a:rPr lang="en-NZ" dirty="0"/>
              <a:t>Section 5: TE KAUPARE POKENGA ME TE KAITIAKITANGA PATU HUAKITA | INFECTION PREVENTION AND ANTIMOCROBIAL STEWARDSHIP</a:t>
            </a:r>
          </a:p>
        </p:txBody>
      </p:sp>
      <p:sp>
        <p:nvSpPr>
          <p:cNvPr id="4" name="Title 1">
            <a:extLst>
              <a:ext uri="{FF2B5EF4-FFF2-40B4-BE49-F238E27FC236}">
                <a16:creationId xmlns:a16="http://schemas.microsoft.com/office/drawing/2014/main" id="{9BA6AC86-8E0F-45B2-9E0A-43A8163B1A0D}"/>
              </a:ext>
            </a:extLst>
          </p:cNvPr>
          <p:cNvSpPr txBox="1">
            <a:spLocks/>
          </p:cNvSpPr>
          <p:nvPr/>
        </p:nvSpPr>
        <p:spPr>
          <a:xfrm>
            <a:off x="838200" y="1439187"/>
            <a:ext cx="11030219" cy="4330548"/>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4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5: Health and disability service providers’ infection prevention (IP) and antimicrobial stewardship (AMS) strategies define a clear vision and purpose, with quality of care, welfare, and safety at the centre. The IP and AMS programmes are up to date and informed by evidence and are an expression of a strategy that seeks to maximise quality of care and minimise infection risk and adverse effects from antibiotic use, such as antimicrobial resistance.</a:t>
            </a:r>
            <a:endParaRPr lang="en-NZ"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24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7" name="Audio 6">
            <a:hlinkClick r:id="" action="ppaction://media"/>
            <a:extLst>
              <a:ext uri="{FF2B5EF4-FFF2-40B4-BE49-F238E27FC236}">
                <a16:creationId xmlns:a16="http://schemas.microsoft.com/office/drawing/2014/main" id="{08678077-628E-422B-8FE0-55D35D45AE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5607076"/>
      </p:ext>
    </p:extLst>
  </p:cSld>
  <p:clrMapOvr>
    <a:masterClrMapping/>
  </p:clrMapOvr>
  <mc:AlternateContent xmlns:mc="http://schemas.openxmlformats.org/markup-compatibility/2006" xmlns:p14="http://schemas.microsoft.com/office/powerpoint/2010/main">
    <mc:Choice Requires="p14">
      <p:transition spd="slow" p14:dur="2000" advTm="5026"/>
    </mc:Choice>
    <mc:Fallback xmlns="">
      <p:transition spd="slow" advTm="5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E5FD-C22D-41A6-8524-1B9A8D80BF30}"/>
              </a:ext>
            </a:extLst>
          </p:cNvPr>
          <p:cNvSpPr>
            <a:spLocks noGrp="1"/>
          </p:cNvSpPr>
          <p:nvPr>
            <p:ph type="title"/>
          </p:nvPr>
        </p:nvSpPr>
        <p:spPr>
          <a:xfrm>
            <a:off x="129862" y="0"/>
            <a:ext cx="10515600" cy="1074060"/>
          </a:xfrm>
        </p:spPr>
        <p:txBody>
          <a:bodyPr>
            <a:noAutofit/>
          </a:bodyPr>
          <a:lstStyle/>
          <a:p>
            <a:r>
              <a:rPr lang="en-NZ" sz="2000" dirty="0"/>
              <a:t>Section 5: TE KAUPARE POKENGA ME TE KAITIAKITANGA PATU HUAKITA | INFECTION PREVENTION AND ANTIMOCROBIAL STEWARDSHIP</a:t>
            </a:r>
          </a:p>
        </p:txBody>
      </p:sp>
      <p:sp>
        <p:nvSpPr>
          <p:cNvPr id="8" name="Content Placeholder 7">
            <a:extLst>
              <a:ext uri="{FF2B5EF4-FFF2-40B4-BE49-F238E27FC236}">
                <a16:creationId xmlns:a16="http://schemas.microsoft.com/office/drawing/2014/main" id="{FFE74C38-3D3A-4ECB-80C9-9A27C68CF42B}"/>
              </a:ext>
            </a:extLst>
          </p:cNvPr>
          <p:cNvSpPr>
            <a:spLocks noGrp="1"/>
          </p:cNvSpPr>
          <p:nvPr>
            <p:ph idx="1"/>
          </p:nvPr>
        </p:nvSpPr>
        <p:spPr/>
        <p:txBody>
          <a:bodyPr/>
          <a:lstStyle/>
          <a:p>
            <a:endParaRPr lang="en-NZ"/>
          </a:p>
        </p:txBody>
      </p:sp>
      <p:pic>
        <p:nvPicPr>
          <p:cNvPr id="10" name="Picture 9">
            <a:extLst>
              <a:ext uri="{FF2B5EF4-FFF2-40B4-BE49-F238E27FC236}">
                <a16:creationId xmlns:a16="http://schemas.microsoft.com/office/drawing/2014/main" id="{235655C3-1F1C-4F36-857A-E5731A79BB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635" y="859390"/>
            <a:ext cx="11396730" cy="5990809"/>
          </a:xfrm>
          <a:prstGeom prst="rect">
            <a:avLst/>
          </a:prstGeom>
        </p:spPr>
      </p:pic>
      <p:pic>
        <p:nvPicPr>
          <p:cNvPr id="4" name="Audio 3">
            <a:hlinkClick r:id="" action="ppaction://media"/>
            <a:extLst>
              <a:ext uri="{FF2B5EF4-FFF2-40B4-BE49-F238E27FC236}">
                <a16:creationId xmlns:a16="http://schemas.microsoft.com/office/drawing/2014/main" id="{A3C2A030-0BD6-45A2-ACD5-EB4D80BD3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84941215"/>
      </p:ext>
    </p:extLst>
  </p:cSld>
  <p:clrMapOvr>
    <a:masterClrMapping/>
  </p:clrMapOvr>
  <mc:AlternateContent xmlns:mc="http://schemas.openxmlformats.org/markup-compatibility/2006" xmlns:p14="http://schemas.microsoft.com/office/powerpoint/2010/main">
    <mc:Choice Requires="p14">
      <p:transition spd="slow" p14:dur="2000" advTm="6031"/>
    </mc:Choice>
    <mc:Fallback xmlns="">
      <p:transition spd="slow" advTm="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838200" y="306537"/>
            <a:ext cx="10515600" cy="1074060"/>
          </a:xfrm>
        </p:spPr>
        <p:txBody>
          <a:bodyPr/>
          <a:lstStyle/>
          <a:p>
            <a:r>
              <a:rPr lang="en-NZ" dirty="0"/>
              <a:t>NZS 8134:2021 Section 6: HERE TARATAHI | RESTRAINT </a:t>
            </a:r>
            <a:br>
              <a:rPr lang="en-NZ" dirty="0"/>
            </a:br>
            <a:r>
              <a:rPr lang="en-NZ" dirty="0"/>
              <a:t>AND SECLUSION</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605175459"/>
              </p:ext>
            </p:extLst>
          </p:nvPr>
        </p:nvGraphicFramePr>
        <p:xfrm>
          <a:off x="838200" y="991673"/>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516AF539-B793-4492-A629-9403C6E32A3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55394" y="5186690"/>
            <a:ext cx="1198406" cy="587606"/>
          </a:xfrm>
          <a:prstGeom prst="rect">
            <a:avLst/>
          </a:prstGeom>
        </p:spPr>
      </p:pic>
      <p:pic>
        <p:nvPicPr>
          <p:cNvPr id="6" name="Audio 5">
            <a:hlinkClick r:id="" action="ppaction://media"/>
            <a:extLst>
              <a:ext uri="{FF2B5EF4-FFF2-40B4-BE49-F238E27FC236}">
                <a16:creationId xmlns:a16="http://schemas.microsoft.com/office/drawing/2014/main" id="{88318E40-A593-4908-AA71-537E5F0F04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685726"/>
      </p:ext>
    </p:extLst>
  </p:cSld>
  <p:clrMapOvr>
    <a:masterClrMapping/>
  </p:clrMapOvr>
  <mc:AlternateContent xmlns:mc="http://schemas.openxmlformats.org/markup-compatibility/2006" xmlns:p14="http://schemas.microsoft.com/office/powerpoint/2010/main">
    <mc:Choice Requires="p14">
      <p:transition spd="slow" p14:dur="2000" advTm="5203"/>
    </mc:Choice>
    <mc:Fallback xmlns="">
      <p:transition spd="slow" advTm="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3AD82-6D50-417D-A397-A83B9DE6673F}"/>
              </a:ext>
            </a:extLst>
          </p:cNvPr>
          <p:cNvSpPr>
            <a:spLocks noGrp="1"/>
          </p:cNvSpPr>
          <p:nvPr>
            <p:ph type="title"/>
          </p:nvPr>
        </p:nvSpPr>
        <p:spPr/>
        <p:txBody>
          <a:bodyPr/>
          <a:lstStyle/>
          <a:p>
            <a:r>
              <a:rPr lang="en-NZ" dirty="0"/>
              <a:t>Section 6: HERE TARATAHI | RESTRAINT AND SECLUSION</a:t>
            </a:r>
          </a:p>
        </p:txBody>
      </p:sp>
      <p:sp>
        <p:nvSpPr>
          <p:cNvPr id="3" name="Content Placeholder 2">
            <a:extLst>
              <a:ext uri="{FF2B5EF4-FFF2-40B4-BE49-F238E27FC236}">
                <a16:creationId xmlns:a16="http://schemas.microsoft.com/office/drawing/2014/main" id="{DA3C702E-2800-49F1-A847-70DFD773550D}"/>
              </a:ext>
            </a:extLst>
          </p:cNvPr>
          <p:cNvSpPr>
            <a:spLocks noGrp="1"/>
          </p:cNvSpPr>
          <p:nvPr>
            <p:ph idx="1"/>
          </p:nvPr>
        </p:nvSpPr>
        <p:spPr>
          <a:xfrm>
            <a:off x="838200" y="2926357"/>
            <a:ext cx="10515600" cy="2957608"/>
          </a:xfrm>
        </p:spPr>
        <p:txBody>
          <a:bodyPr/>
          <a:lstStyle/>
          <a:p>
            <a:pPr marL="457200">
              <a:lnSpc>
                <a:spcPct val="107000"/>
              </a:lnSpc>
              <a:spcAft>
                <a:spcPts val="800"/>
              </a:spcAft>
            </a:pPr>
            <a:r>
              <a:rPr lang="en-NZ" sz="2400" dirty="0">
                <a:effectLst/>
                <a:latin typeface="Segoe UI" panose="020B0502040204020203" pitchFamily="34" charset="0"/>
                <a:ea typeface="Calibri" panose="020F0502020204030204" pitchFamily="34" charset="0"/>
                <a:cs typeface="Times New Roman" panose="02020603050405020304" pitchFamily="18" charset="0"/>
              </a:rPr>
              <a:t>4 subsections and 24 criteria</a:t>
            </a:r>
            <a:endParaRPr lang="en-NZ"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24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are </a:t>
            </a:r>
            <a:r>
              <a:rPr lang="en-NZ" sz="2400" b="1" dirty="0">
                <a:effectLst/>
                <a:latin typeface="Segoe UI" panose="020B0502040204020203" pitchFamily="34" charset="0"/>
                <a:ea typeface="Calibri" panose="020F0502020204030204" pitchFamily="34" charset="0"/>
                <a:cs typeface="Times New Roman" panose="02020603050405020304" pitchFamily="18" charset="0"/>
              </a:rPr>
              <a:t>not applicable</a:t>
            </a:r>
            <a:endParaRPr lang="en-NZ"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Title 1">
            <a:extLst>
              <a:ext uri="{FF2B5EF4-FFF2-40B4-BE49-F238E27FC236}">
                <a16:creationId xmlns:a16="http://schemas.microsoft.com/office/drawing/2014/main" id="{1B523B9E-183A-46E7-BB4D-F83585D259B6}"/>
              </a:ext>
            </a:extLst>
          </p:cNvPr>
          <p:cNvSpPr txBox="1">
            <a:spLocks/>
          </p:cNvSpPr>
          <p:nvPr/>
        </p:nvSpPr>
        <p:spPr>
          <a:xfrm>
            <a:off x="838200" y="1341381"/>
            <a:ext cx="10515600" cy="1074060"/>
          </a:xfrm>
          <a:prstGeom prst="rect">
            <a:avLst/>
          </a:prstGeom>
        </p:spPr>
        <p:txBody>
          <a:bodyPr anchor="ctr" anchorCtr="0">
            <a:normAutofit fontScale="475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55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6: Services shall aim for a restraint and seclusion free environment, in which people’s dignity and mana are maintained</a:t>
            </a:r>
            <a:endParaRPr lang="en-NZ" sz="5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5" name="Audio 4">
            <a:hlinkClick r:id="" action="ppaction://media"/>
            <a:extLst>
              <a:ext uri="{FF2B5EF4-FFF2-40B4-BE49-F238E27FC236}">
                <a16:creationId xmlns:a16="http://schemas.microsoft.com/office/drawing/2014/main" id="{B4CB0111-6AB1-4706-8E22-9995D14A73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38688030"/>
      </p:ext>
    </p:extLst>
  </p:cSld>
  <p:clrMapOvr>
    <a:masterClrMapping/>
  </p:clrMapOvr>
  <mc:AlternateContent xmlns:mc="http://schemas.openxmlformats.org/markup-compatibility/2006" xmlns:p14="http://schemas.microsoft.com/office/powerpoint/2010/main">
    <mc:Choice Requires="p14">
      <p:transition spd="slow" p14:dur="2000" advTm="8293"/>
    </mc:Choice>
    <mc:Fallback xmlns="">
      <p:transition spd="slow" advTm="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537E-B5D5-4796-834A-4857C9319DDA}"/>
              </a:ext>
            </a:extLst>
          </p:cNvPr>
          <p:cNvSpPr>
            <a:spLocks noGrp="1"/>
          </p:cNvSpPr>
          <p:nvPr>
            <p:ph type="title"/>
          </p:nvPr>
        </p:nvSpPr>
        <p:spPr/>
        <p:txBody>
          <a:bodyPr/>
          <a:lstStyle/>
          <a:p>
            <a:r>
              <a:rPr lang="en-NZ" dirty="0"/>
              <a:t>Key points reviewed </a:t>
            </a:r>
          </a:p>
        </p:txBody>
      </p:sp>
      <p:sp>
        <p:nvSpPr>
          <p:cNvPr id="3" name="Content Placeholder 2">
            <a:extLst>
              <a:ext uri="{FF2B5EF4-FFF2-40B4-BE49-F238E27FC236}">
                <a16:creationId xmlns:a16="http://schemas.microsoft.com/office/drawing/2014/main" id="{3AF98401-C004-4A54-87D0-23A67C956306}"/>
              </a:ext>
            </a:extLst>
          </p:cNvPr>
          <p:cNvSpPr>
            <a:spLocks noGrp="1"/>
          </p:cNvSpPr>
          <p:nvPr>
            <p:ph idx="1"/>
          </p:nvPr>
        </p:nvSpPr>
        <p:spPr>
          <a:xfrm>
            <a:off x="838200" y="1197204"/>
            <a:ext cx="10515600" cy="4798243"/>
          </a:xfrm>
        </p:spPr>
        <p:txBody>
          <a:bodyPr/>
          <a:lstStyle/>
          <a:p>
            <a:r>
              <a:rPr lang="en-NZ" dirty="0"/>
              <a:t>We are all learning the refreshed requirements of Ngā Paerewa Health and disability services standard </a:t>
            </a:r>
            <a:r>
              <a:rPr lang="en-NZ" b="1" u="sng" dirty="0"/>
              <a:t>together</a:t>
            </a:r>
          </a:p>
          <a:p>
            <a:endParaRPr lang="en-NZ" b="1" u="sng" dirty="0"/>
          </a:p>
          <a:p>
            <a:r>
              <a:rPr lang="en-NZ" dirty="0"/>
              <a:t>E</a:t>
            </a:r>
            <a:r>
              <a:rPr lang="en-NZ" sz="28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 </a:t>
            </a:r>
            <a:r>
              <a:rPr lang="en-NZ" b="1" u="sng" dirty="0"/>
              <a:t>There will be grace periods for partially mapped and unmapped/new criteria</a:t>
            </a:r>
          </a:p>
          <a:p>
            <a:endParaRPr lang="en-NZ" u="sng" dirty="0"/>
          </a:p>
        </p:txBody>
      </p:sp>
      <p:pic>
        <p:nvPicPr>
          <p:cNvPr id="4" name="Audio 3">
            <a:hlinkClick r:id="" action="ppaction://media"/>
            <a:extLst>
              <a:ext uri="{FF2B5EF4-FFF2-40B4-BE49-F238E27FC236}">
                <a16:creationId xmlns:a16="http://schemas.microsoft.com/office/drawing/2014/main" id="{43A86243-B62E-4C4D-A3CE-1A317C577B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7075420"/>
      </p:ext>
    </p:extLst>
  </p:cSld>
  <p:clrMapOvr>
    <a:masterClrMapping/>
  </p:clrMapOvr>
  <mc:AlternateContent xmlns:mc="http://schemas.openxmlformats.org/markup-compatibility/2006" xmlns:p14="http://schemas.microsoft.com/office/powerpoint/2010/main">
    <mc:Choice Requires="p14">
      <p:transition spd="slow" p14:dur="2000" advTm="29204"/>
    </mc:Choice>
    <mc:Fallback xmlns="">
      <p:transition spd="slow" advTm="29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D4B8-C49E-4FB3-ACE9-2658BE35017E}"/>
              </a:ext>
            </a:extLst>
          </p:cNvPr>
          <p:cNvSpPr>
            <a:spLocks noGrp="1"/>
          </p:cNvSpPr>
          <p:nvPr>
            <p:ph type="title"/>
          </p:nvPr>
        </p:nvSpPr>
        <p:spPr/>
        <p:txBody>
          <a:bodyPr/>
          <a:lstStyle/>
          <a:p>
            <a:r>
              <a:rPr lang="en-NZ" dirty="0"/>
              <a:t>The journey continues: </a:t>
            </a:r>
            <a:r>
              <a:rPr lang="en-NZ" b="1" dirty="0"/>
              <a:t>He waka eke noa</a:t>
            </a:r>
            <a:br>
              <a:rPr lang="en-NZ" b="1" dirty="0"/>
            </a:br>
            <a:r>
              <a:rPr lang="en-NZ" b="0" i="1" dirty="0"/>
              <a:t>A canoe which we are all in with no exception</a:t>
            </a:r>
            <a:endParaRPr lang="en-NZ" dirty="0"/>
          </a:p>
        </p:txBody>
      </p:sp>
      <p:sp>
        <p:nvSpPr>
          <p:cNvPr id="3" name="Content Placeholder 2">
            <a:extLst>
              <a:ext uri="{FF2B5EF4-FFF2-40B4-BE49-F238E27FC236}">
                <a16:creationId xmlns:a16="http://schemas.microsoft.com/office/drawing/2014/main" id="{CC94DDF0-1C3D-4708-8883-409B190E2655}"/>
              </a:ext>
            </a:extLst>
          </p:cNvPr>
          <p:cNvSpPr>
            <a:spLocks noGrp="1"/>
          </p:cNvSpPr>
          <p:nvPr>
            <p:ph idx="1"/>
          </p:nvPr>
        </p:nvSpPr>
        <p:spPr>
          <a:xfrm>
            <a:off x="838200" y="1558344"/>
            <a:ext cx="10515600" cy="4378817"/>
          </a:xfrm>
        </p:spPr>
        <p:txBody>
          <a:bodyPr/>
          <a:lstStyle/>
          <a:p>
            <a:r>
              <a:rPr lang="en-NZ" dirty="0" err="1"/>
              <a:t>Ngā</a:t>
            </a:r>
            <a:r>
              <a:rPr lang="en-NZ" dirty="0"/>
              <a:t> Paerewa has been designed with the sector for the sector</a:t>
            </a:r>
          </a:p>
          <a:p>
            <a:r>
              <a:rPr lang="en-NZ" dirty="0"/>
              <a:t>Sector are encouraged to provide feedback </a:t>
            </a:r>
            <a:r>
              <a:rPr lang="en-NZ" sz="2800" b="0" i="0" u="sng" dirty="0">
                <a:solidFill>
                  <a:srgbClr val="002839"/>
                </a:solidFill>
                <a:effectLst/>
                <a:latin typeface="Arial" panose="020B0604020202020204" pitchFamily="34" charset="0"/>
                <a:hlinkClick r:id="rId5"/>
              </a:rPr>
              <a:t>certification@health.govt.nz</a:t>
            </a:r>
            <a:r>
              <a:rPr lang="en-NZ" sz="2800" dirty="0"/>
              <a:t> </a:t>
            </a:r>
          </a:p>
          <a:p>
            <a:r>
              <a:rPr lang="en-NZ" dirty="0"/>
              <a:t>Monitoring and evaluation phase will run until May 2024 </a:t>
            </a:r>
          </a:p>
          <a:p>
            <a:r>
              <a:rPr lang="en-NZ" dirty="0"/>
              <a:t>Training and development as part of the continuous improvement cycle</a:t>
            </a:r>
          </a:p>
          <a:p>
            <a:r>
              <a:rPr lang="en-NZ" dirty="0"/>
              <a:t>Resources are being developed for the learning journey</a:t>
            </a:r>
          </a:p>
          <a:p>
            <a:r>
              <a:rPr lang="en-NZ" dirty="0"/>
              <a:t>The Standards have been designed to be responsive to the sectors needs</a:t>
            </a:r>
          </a:p>
          <a:p>
            <a:pPr marL="0" indent="0">
              <a:buNone/>
            </a:pPr>
            <a:endParaRPr lang="en-NZ" dirty="0"/>
          </a:p>
        </p:txBody>
      </p:sp>
      <p:pic>
        <p:nvPicPr>
          <p:cNvPr id="5" name="Audio 4">
            <a:hlinkClick r:id="" action="ppaction://media"/>
            <a:extLst>
              <a:ext uri="{FF2B5EF4-FFF2-40B4-BE49-F238E27FC236}">
                <a16:creationId xmlns:a16="http://schemas.microsoft.com/office/drawing/2014/main" id="{6B7975A4-7A36-409B-A0C8-BABC18AD8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1062093"/>
      </p:ext>
    </p:extLst>
  </p:cSld>
  <p:clrMapOvr>
    <a:masterClrMapping/>
  </p:clrMapOvr>
  <mc:AlternateContent xmlns:mc="http://schemas.openxmlformats.org/markup-compatibility/2006" xmlns:p14="http://schemas.microsoft.com/office/powerpoint/2010/main">
    <mc:Choice Requires="p14">
      <p:transition spd="slow" p14:dur="2000" advTm="36453"/>
    </mc:Choice>
    <mc:Fallback xmlns="">
      <p:transition spd="slow" advTm="36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6880-A393-4BC0-A9EB-DDE854B96099}"/>
              </a:ext>
            </a:extLst>
          </p:cNvPr>
          <p:cNvSpPr>
            <a:spLocks noGrp="1"/>
          </p:cNvSpPr>
          <p:nvPr>
            <p:ph type="title"/>
          </p:nvPr>
        </p:nvSpPr>
        <p:spPr>
          <a:xfrm>
            <a:off x="576214" y="345482"/>
            <a:ext cx="10515600" cy="909090"/>
          </a:xfrm>
        </p:spPr>
        <p:txBody>
          <a:bodyPr>
            <a:normAutofit/>
          </a:bodyPr>
          <a:lstStyle/>
          <a:p>
            <a:r>
              <a:rPr lang="en-NZ" sz="2800" dirty="0">
                <a:solidFill>
                  <a:srgbClr val="00853F"/>
                </a:solidFill>
              </a:rPr>
              <a:t>Links to resources and templates</a:t>
            </a:r>
            <a:br>
              <a:rPr lang="en-NZ" sz="2800" dirty="0">
                <a:solidFill>
                  <a:srgbClr val="00853F"/>
                </a:solidFill>
              </a:rPr>
            </a:br>
            <a:endParaRPr lang="en-NZ" dirty="0"/>
          </a:p>
        </p:txBody>
      </p:sp>
      <p:sp>
        <p:nvSpPr>
          <p:cNvPr id="3" name="Content Placeholder 2">
            <a:extLst>
              <a:ext uri="{FF2B5EF4-FFF2-40B4-BE49-F238E27FC236}">
                <a16:creationId xmlns:a16="http://schemas.microsoft.com/office/drawing/2014/main" id="{571D3CCE-DD9C-4D96-B98E-4BA3961F8E0C}"/>
              </a:ext>
            </a:extLst>
          </p:cNvPr>
          <p:cNvSpPr>
            <a:spLocks noGrp="1"/>
          </p:cNvSpPr>
          <p:nvPr>
            <p:ph idx="1"/>
          </p:nvPr>
        </p:nvSpPr>
        <p:spPr>
          <a:xfrm>
            <a:off x="764749" y="1021080"/>
            <a:ext cx="10851037" cy="4968240"/>
          </a:xfrm>
        </p:spPr>
        <p:txBody>
          <a:bodyPr/>
          <a:lstStyle/>
          <a:p>
            <a:r>
              <a:rPr lang="en-US" sz="2400" dirty="0">
                <a:hlinkClick r:id="rId5"/>
              </a:rPr>
              <a:t>NZS 8134:2021 </a:t>
            </a:r>
            <a:r>
              <a:rPr lang="en-US" sz="2400" dirty="0"/>
              <a:t>Ngā Paerewa Health and Disability Services Standard</a:t>
            </a:r>
            <a:endParaRPr lang="en-US" sz="2400" dirty="0">
              <a:hlinkClick r:id="rId6"/>
            </a:endParaRPr>
          </a:p>
          <a:p>
            <a:r>
              <a:rPr lang="en-US" sz="2400" dirty="0">
                <a:hlinkClick r:id="rId6"/>
              </a:rPr>
              <a:t>Sector Guidance </a:t>
            </a:r>
            <a:r>
              <a:rPr lang="en-US" sz="2400" dirty="0"/>
              <a:t> for Ngā Paerewa Health and Disability Services Standard (NZS 8134:2021)</a:t>
            </a:r>
          </a:p>
          <a:p>
            <a:r>
              <a:rPr lang="en-US" sz="2400" dirty="0"/>
              <a:t>Standards Mapping </a:t>
            </a:r>
            <a:r>
              <a:rPr lang="en-US" sz="2400" dirty="0">
                <a:hlinkClick r:id="rId7"/>
              </a:rPr>
              <a:t>Analysis 2021</a:t>
            </a:r>
            <a:endParaRPr lang="en-US" sz="2400" dirty="0"/>
          </a:p>
          <a:p>
            <a:r>
              <a:rPr lang="en-US" sz="2400" dirty="0">
                <a:hlinkClick r:id="rId8"/>
              </a:rPr>
              <a:t>Designated Auditing Agency </a:t>
            </a:r>
            <a:r>
              <a:rPr lang="en-US" sz="2400" dirty="0"/>
              <a:t>Handbook</a:t>
            </a:r>
          </a:p>
          <a:p>
            <a:r>
              <a:rPr lang="en-US" sz="2400" dirty="0"/>
              <a:t>Manatū Hauora Ministry of Health action plans and strategies</a:t>
            </a:r>
          </a:p>
          <a:p>
            <a:pPr marL="457200" lvl="1" indent="0">
              <a:buNone/>
            </a:pPr>
            <a:r>
              <a:rPr lang="en-US" sz="2000" dirty="0">
                <a:hlinkClick r:id="rId9"/>
              </a:rPr>
              <a:t>He Korowai Oranga: New Zealand’s Māori Health Strategy</a:t>
            </a:r>
            <a:endParaRPr lang="en-US" sz="2000" dirty="0">
              <a:hlinkClick r:id="rId10"/>
            </a:endParaRPr>
          </a:p>
          <a:p>
            <a:pPr marL="457200" lvl="1" indent="0">
              <a:buNone/>
            </a:pPr>
            <a:r>
              <a:rPr lang="en-US" sz="2000" dirty="0">
                <a:hlinkClick r:id="rId10"/>
              </a:rPr>
              <a:t>Whakamaua: Māori Health Action Plan 2020-2025</a:t>
            </a:r>
            <a:endParaRPr lang="en-US" sz="2000" dirty="0"/>
          </a:p>
          <a:p>
            <a:pPr marL="457200" lvl="1" indent="0">
              <a:buNone/>
            </a:pPr>
            <a:r>
              <a:rPr lang="en-US" sz="2000" dirty="0">
                <a:hlinkClick r:id="rId11"/>
              </a:rPr>
              <a:t>Whāia te Ao </a:t>
            </a:r>
            <a:r>
              <a:rPr lang="en-US" sz="2000" dirty="0" err="1">
                <a:hlinkClick r:id="rId11"/>
              </a:rPr>
              <a:t>Mārama</a:t>
            </a:r>
            <a:r>
              <a:rPr lang="en-US" sz="2000" dirty="0">
                <a:hlinkClick r:id="rId11"/>
              </a:rPr>
              <a:t> 2018 to 2022: the Māori Disability Action Plan </a:t>
            </a:r>
            <a:endParaRPr lang="en-US" dirty="0"/>
          </a:p>
          <a:p>
            <a:r>
              <a:rPr lang="en-US" sz="2400" dirty="0"/>
              <a:t>Māori Health review </a:t>
            </a:r>
            <a:r>
              <a:rPr lang="en-US" sz="2400" dirty="0">
                <a:solidFill>
                  <a:srgbClr val="00853F"/>
                </a:solidFill>
                <a:hlinkClick r:id="rId12"/>
              </a:rPr>
              <a:t>Link</a:t>
            </a:r>
            <a:endParaRPr lang="en-US" sz="2400" dirty="0">
              <a:solidFill>
                <a:srgbClr val="00853F"/>
              </a:solidFill>
            </a:endParaRPr>
          </a:p>
          <a:p>
            <a:r>
              <a:rPr lang="en-US" sz="2400" dirty="0"/>
              <a:t>A Framework for Health Literacy </a:t>
            </a:r>
            <a:r>
              <a:rPr lang="en-US" sz="2400" dirty="0">
                <a:solidFill>
                  <a:srgbClr val="00853F"/>
                </a:solidFill>
                <a:hlinkClick r:id="rId13"/>
              </a:rPr>
              <a:t>Link</a:t>
            </a:r>
            <a:endParaRPr lang="en-US" sz="2400" dirty="0">
              <a:solidFill>
                <a:srgbClr val="00853F"/>
              </a:solidFill>
            </a:endParaRPr>
          </a:p>
          <a:p>
            <a:r>
              <a:rPr lang="en-US" sz="2400" dirty="0"/>
              <a:t>Regional reference for </a:t>
            </a:r>
            <a:r>
              <a:rPr lang="en-NZ" sz="2400" dirty="0"/>
              <a:t>mana whenua: </a:t>
            </a:r>
            <a:r>
              <a:rPr lang="en-NZ" sz="2400" dirty="0">
                <a:solidFill>
                  <a:srgbClr val="00853F"/>
                </a:solidFill>
                <a:hlinkClick r:id="rId14"/>
              </a:rPr>
              <a:t>Māori maps. </a:t>
            </a:r>
            <a:endParaRPr lang="en-NZ" sz="2400" dirty="0">
              <a:solidFill>
                <a:srgbClr val="00853F"/>
              </a:solidFill>
            </a:endParaRPr>
          </a:p>
          <a:p>
            <a:endParaRPr lang="en-US" sz="2400" dirty="0">
              <a:solidFill>
                <a:srgbClr val="00853F"/>
              </a:solidFill>
            </a:endParaRPr>
          </a:p>
          <a:p>
            <a:pPr marL="457200" lvl="1" indent="0">
              <a:buNone/>
            </a:pPr>
            <a:endParaRPr lang="en-US" dirty="0"/>
          </a:p>
          <a:p>
            <a:pPr marL="0" indent="0">
              <a:buNone/>
            </a:pPr>
            <a:endParaRPr lang="en-US" dirty="0"/>
          </a:p>
          <a:p>
            <a:endParaRPr lang="en-NZ" dirty="0"/>
          </a:p>
        </p:txBody>
      </p:sp>
      <p:sp>
        <p:nvSpPr>
          <p:cNvPr id="4" name="Content Placeholder 2">
            <a:extLst>
              <a:ext uri="{FF2B5EF4-FFF2-40B4-BE49-F238E27FC236}">
                <a16:creationId xmlns:a16="http://schemas.microsoft.com/office/drawing/2014/main" id="{7D7C051C-8EAA-4A66-B18D-165E0D49D750}"/>
              </a:ext>
            </a:extLst>
          </p:cNvPr>
          <p:cNvSpPr txBox="1">
            <a:spLocks/>
          </p:cNvSpPr>
          <p:nvPr/>
        </p:nvSpPr>
        <p:spPr>
          <a:xfrm>
            <a:off x="8173039" y="1710358"/>
            <a:ext cx="3838281" cy="3823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endParaRPr lang="en-NZ" dirty="0"/>
          </a:p>
        </p:txBody>
      </p:sp>
      <p:pic>
        <p:nvPicPr>
          <p:cNvPr id="5" name="Audio 4">
            <a:hlinkClick r:id="" action="ppaction://media"/>
            <a:extLst>
              <a:ext uri="{FF2B5EF4-FFF2-40B4-BE49-F238E27FC236}">
                <a16:creationId xmlns:a16="http://schemas.microsoft.com/office/drawing/2014/main" id="{56124FD6-08CD-4DB9-AC01-E1E8420AA89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38177114"/>
      </p:ext>
    </p:extLst>
  </p:cSld>
  <p:clrMapOvr>
    <a:masterClrMapping/>
  </p:clrMapOvr>
  <mc:AlternateContent xmlns:mc="http://schemas.openxmlformats.org/markup-compatibility/2006" xmlns:p14="http://schemas.microsoft.com/office/powerpoint/2010/main">
    <mc:Choice Requires="p14">
      <p:transition spd="slow" p14:dur="2000" advTm="6561"/>
    </mc:Choice>
    <mc:Fallback xmlns="">
      <p:transition spd="slow" advTm="6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0335-CC14-4202-97C7-6DCCCBB6E47B}"/>
              </a:ext>
            </a:extLst>
          </p:cNvPr>
          <p:cNvSpPr>
            <a:spLocks noGrp="1"/>
          </p:cNvSpPr>
          <p:nvPr>
            <p:ph type="title"/>
          </p:nvPr>
        </p:nvSpPr>
        <p:spPr>
          <a:xfrm>
            <a:off x="1001598" y="531460"/>
            <a:ext cx="10515600" cy="1074060"/>
          </a:xfrm>
        </p:spPr>
        <p:txBody>
          <a:bodyPr/>
          <a:lstStyle/>
          <a:p>
            <a:r>
              <a:rPr lang="en-NZ" sz="3200" dirty="0" err="1"/>
              <a:t>Pātai</a:t>
            </a:r>
            <a:r>
              <a:rPr lang="en-NZ" sz="3200" dirty="0"/>
              <a:t>? Questions?</a:t>
            </a:r>
            <a:r>
              <a:rPr lang="en-NZ" dirty="0"/>
              <a:t>	</a:t>
            </a:r>
          </a:p>
        </p:txBody>
      </p:sp>
      <p:sp>
        <p:nvSpPr>
          <p:cNvPr id="3" name="Title 1">
            <a:extLst>
              <a:ext uri="{FF2B5EF4-FFF2-40B4-BE49-F238E27FC236}">
                <a16:creationId xmlns:a16="http://schemas.microsoft.com/office/drawing/2014/main" id="{667DE1B9-DC32-493A-B154-27EBA71DD95A}"/>
              </a:ext>
            </a:extLst>
          </p:cNvPr>
          <p:cNvSpPr txBox="1">
            <a:spLocks/>
          </p:cNvSpPr>
          <p:nvPr/>
        </p:nvSpPr>
        <p:spPr>
          <a:xfrm>
            <a:off x="555396" y="2437245"/>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dirty="0"/>
              <a:t>	</a:t>
            </a:r>
          </a:p>
        </p:txBody>
      </p:sp>
      <p:sp>
        <p:nvSpPr>
          <p:cNvPr id="6" name="TextBox 5">
            <a:extLst>
              <a:ext uri="{FF2B5EF4-FFF2-40B4-BE49-F238E27FC236}">
                <a16:creationId xmlns:a16="http://schemas.microsoft.com/office/drawing/2014/main" id="{3C49304B-0DA4-454E-BC47-FFB0742875DC}"/>
              </a:ext>
            </a:extLst>
          </p:cNvPr>
          <p:cNvSpPr txBox="1"/>
          <p:nvPr/>
        </p:nvSpPr>
        <p:spPr>
          <a:xfrm>
            <a:off x="935610" y="2598003"/>
            <a:ext cx="6094428" cy="830997"/>
          </a:xfrm>
          <a:prstGeom prst="rect">
            <a:avLst/>
          </a:prstGeom>
          <a:noFill/>
        </p:spPr>
        <p:txBody>
          <a:bodyPr wrap="square">
            <a:spAutoFit/>
          </a:bodyPr>
          <a:lstStyle/>
          <a:p>
            <a:r>
              <a:rPr lang="en-NZ" sz="2400" dirty="0"/>
              <a:t>Please direct any questions or queries to </a:t>
            </a:r>
            <a:r>
              <a:rPr lang="en-NZ" sz="2400" b="0" i="0" u="sng" dirty="0">
                <a:solidFill>
                  <a:srgbClr val="002839"/>
                </a:solidFill>
                <a:effectLst/>
                <a:latin typeface="Arial" panose="020B0604020202020204" pitchFamily="34" charset="0"/>
                <a:hlinkClick r:id="rId5"/>
              </a:rPr>
              <a:t>certification@health.govt.nz</a:t>
            </a:r>
            <a:r>
              <a:rPr lang="en-NZ" sz="2400" dirty="0"/>
              <a:t> </a:t>
            </a:r>
            <a:endParaRPr lang="en-NZ" sz="2000" i="1" dirty="0"/>
          </a:p>
        </p:txBody>
      </p:sp>
      <p:pic>
        <p:nvPicPr>
          <p:cNvPr id="5" name="Audio 4">
            <a:hlinkClick r:id="" action="ppaction://media"/>
            <a:extLst>
              <a:ext uri="{FF2B5EF4-FFF2-40B4-BE49-F238E27FC236}">
                <a16:creationId xmlns:a16="http://schemas.microsoft.com/office/drawing/2014/main" id="{265CE9AD-200D-4313-991A-9A085E0BD5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67427530"/>
      </p:ext>
    </p:extLst>
  </p:cSld>
  <p:clrMapOvr>
    <a:masterClrMapping/>
  </p:clrMapOvr>
  <mc:AlternateContent xmlns:mc="http://schemas.openxmlformats.org/markup-compatibility/2006" xmlns:p14="http://schemas.microsoft.com/office/powerpoint/2010/main">
    <mc:Choice Requires="p14">
      <p:transition spd="slow" p14:dur="2000" advTm="15363"/>
    </mc:Choice>
    <mc:Fallback xmlns="">
      <p:transition spd="slow" advTm="1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5684-AB80-47DA-9395-3A63B8594890}"/>
              </a:ext>
            </a:extLst>
          </p:cNvPr>
          <p:cNvSpPr>
            <a:spLocks noGrp="1"/>
          </p:cNvSpPr>
          <p:nvPr>
            <p:ph type="title"/>
          </p:nvPr>
        </p:nvSpPr>
        <p:spPr>
          <a:xfrm>
            <a:off x="838200" y="1695163"/>
            <a:ext cx="10515600" cy="1074060"/>
          </a:xfrm>
        </p:spPr>
        <p:txBody>
          <a:bodyPr>
            <a:normAutofit fontScale="90000"/>
          </a:bodyPr>
          <a:lstStyle/>
          <a:p>
            <a:br>
              <a:rPr lang="en-NZ" dirty="0"/>
            </a:br>
            <a:br>
              <a:rPr lang="en-NZ" dirty="0"/>
            </a:br>
            <a:r>
              <a:rPr lang="en-NZ" dirty="0"/>
              <a:t>Nau mai, haere mai - Welcome</a:t>
            </a:r>
          </a:p>
        </p:txBody>
      </p:sp>
      <p:pic>
        <p:nvPicPr>
          <p:cNvPr id="4" name="Audio 3">
            <a:hlinkClick r:id="" action="ppaction://media"/>
            <a:extLst>
              <a:ext uri="{FF2B5EF4-FFF2-40B4-BE49-F238E27FC236}">
                <a16:creationId xmlns:a16="http://schemas.microsoft.com/office/drawing/2014/main" id="{5084EBB6-07BE-46C5-9D60-81DD258FED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2205158"/>
      </p:ext>
    </p:extLst>
  </p:cSld>
  <p:clrMapOvr>
    <a:masterClrMapping/>
  </p:clrMapOvr>
  <mc:AlternateContent xmlns:mc="http://schemas.openxmlformats.org/markup-compatibility/2006" xmlns:p14="http://schemas.microsoft.com/office/powerpoint/2010/main">
    <mc:Choice Requires="p14">
      <p:transition spd="slow" p14:dur="2000" advTm="11958"/>
    </mc:Choice>
    <mc:Fallback xmlns="">
      <p:transition spd="slow" advTm="1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9C4C-5BBF-47A3-AD8E-6BD3EC707A34}"/>
              </a:ext>
            </a:extLst>
          </p:cNvPr>
          <p:cNvSpPr>
            <a:spLocks noGrp="1"/>
          </p:cNvSpPr>
          <p:nvPr>
            <p:ph type="title"/>
          </p:nvPr>
        </p:nvSpPr>
        <p:spPr>
          <a:xfrm>
            <a:off x="592219" y="4203691"/>
            <a:ext cx="10515600" cy="1074060"/>
          </a:xfrm>
        </p:spPr>
        <p:txBody>
          <a:bodyPr/>
          <a:lstStyle/>
          <a:p>
            <a:r>
              <a:rPr lang="en-NZ" dirty="0"/>
              <a:t>Ngā Mihi Nui</a:t>
            </a:r>
          </a:p>
        </p:txBody>
      </p:sp>
      <p:pic>
        <p:nvPicPr>
          <p:cNvPr id="3" name="Audio 2">
            <a:hlinkClick r:id="" action="ppaction://media"/>
            <a:extLst>
              <a:ext uri="{FF2B5EF4-FFF2-40B4-BE49-F238E27FC236}">
                <a16:creationId xmlns:a16="http://schemas.microsoft.com/office/drawing/2014/main" id="{91A566A2-F72D-4ECB-BF34-ED29E92956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1986645"/>
      </p:ext>
    </p:extLst>
  </p:cSld>
  <p:clrMapOvr>
    <a:masterClrMapping/>
  </p:clrMapOvr>
  <mc:AlternateContent xmlns:mc="http://schemas.openxmlformats.org/markup-compatibility/2006" xmlns:p14="http://schemas.microsoft.com/office/powerpoint/2010/main">
    <mc:Choice Requires="p14">
      <p:transition spd="slow" p14:dur="2000" advTm="5309"/>
    </mc:Choice>
    <mc:Fallback xmlns="">
      <p:transition spd="slow" advTm="5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7" name="Audio 6">
            <a:hlinkClick r:id="" action="ppaction://media"/>
            <a:extLst>
              <a:ext uri="{FF2B5EF4-FFF2-40B4-BE49-F238E27FC236}">
                <a16:creationId xmlns:a16="http://schemas.microsoft.com/office/drawing/2014/main" id="{9D748660-3A6C-4D92-8B40-A9BCA4519C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4203307"/>
      </p:ext>
    </p:extLst>
  </p:cSld>
  <p:clrMapOvr>
    <a:masterClrMapping/>
  </p:clrMapOvr>
  <mc:AlternateContent xmlns:mc="http://schemas.openxmlformats.org/markup-compatibility/2006" xmlns:p14="http://schemas.microsoft.com/office/powerpoint/2010/main">
    <mc:Choice Requires="p14">
      <p:transition spd="slow" p14:dur="2000" advTm="34788"/>
    </mc:Choice>
    <mc:Fallback xmlns="">
      <p:transition spd="slow" advTm="3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F664-3850-4307-9061-3C17CC9EF2BF}"/>
              </a:ext>
            </a:extLst>
          </p:cNvPr>
          <p:cNvSpPr>
            <a:spLocks noGrp="1"/>
          </p:cNvSpPr>
          <p:nvPr>
            <p:ph type="title"/>
          </p:nvPr>
        </p:nvSpPr>
        <p:spPr>
          <a:xfrm>
            <a:off x="842902" y="657358"/>
            <a:ext cx="6411012" cy="1425966"/>
          </a:xfrm>
        </p:spPr>
        <p:txBody>
          <a:bodyPr>
            <a:noAutofit/>
          </a:bodyPr>
          <a:lstStyle/>
          <a:p>
            <a:r>
              <a:rPr lang="en-NZ" sz="3200" dirty="0"/>
              <a:t>How we are communicating</a:t>
            </a:r>
            <a:br>
              <a:rPr lang="en-NZ" sz="3200" dirty="0"/>
            </a:br>
            <a:br>
              <a:rPr lang="en-NZ" sz="3200" dirty="0"/>
            </a:br>
            <a:r>
              <a:rPr lang="en-NZ" sz="3200" dirty="0"/>
              <a:t>You spoke, we listened </a:t>
            </a:r>
          </a:p>
        </p:txBody>
      </p:sp>
      <p:sp>
        <p:nvSpPr>
          <p:cNvPr id="3" name="Content Placeholder 2">
            <a:extLst>
              <a:ext uri="{FF2B5EF4-FFF2-40B4-BE49-F238E27FC236}">
                <a16:creationId xmlns:a16="http://schemas.microsoft.com/office/drawing/2014/main" id="{903C5BB3-C694-4413-AF9F-F03EFADFCBE6}"/>
              </a:ext>
            </a:extLst>
          </p:cNvPr>
          <p:cNvSpPr>
            <a:spLocks noGrp="1"/>
          </p:cNvSpPr>
          <p:nvPr>
            <p:ph idx="1"/>
          </p:nvPr>
        </p:nvSpPr>
        <p:spPr>
          <a:xfrm>
            <a:off x="732270" y="1998482"/>
            <a:ext cx="7478475" cy="3714161"/>
          </a:xfrm>
        </p:spPr>
        <p:txBody>
          <a:bodyPr/>
          <a:lstStyle/>
          <a:p>
            <a:endParaRPr lang="en-NZ" dirty="0"/>
          </a:p>
          <a:p>
            <a:r>
              <a:rPr lang="en-NZ" dirty="0"/>
              <a:t>Based on sector feedback, the updated Ngā Paerewa Health and disability services standard (NZS 8134:2021) implementation sessions have been pre-recorded </a:t>
            </a:r>
          </a:p>
          <a:p>
            <a:endParaRPr lang="en-NZ" dirty="0"/>
          </a:p>
          <a:p>
            <a:r>
              <a:rPr lang="en-NZ" dirty="0"/>
              <a:t>Please direct any questions or queries to </a:t>
            </a:r>
            <a:r>
              <a:rPr lang="en-NZ" b="0" i="0" u="sng" dirty="0">
                <a:solidFill>
                  <a:srgbClr val="002839"/>
                </a:solidFill>
                <a:effectLst/>
                <a:latin typeface="Arial" panose="020B0604020202020204" pitchFamily="34" charset="0"/>
                <a:hlinkClick r:id="rId5"/>
              </a:rPr>
              <a:t>certification@health.govt.nz</a:t>
            </a:r>
            <a:r>
              <a:rPr lang="en-NZ" dirty="0"/>
              <a:t> </a:t>
            </a:r>
            <a:endParaRPr lang="en-NZ" sz="2200" i="1" dirty="0"/>
          </a:p>
          <a:p>
            <a:endParaRPr lang="en-NZ" dirty="0"/>
          </a:p>
        </p:txBody>
      </p:sp>
      <p:pic>
        <p:nvPicPr>
          <p:cNvPr id="4" name="Picture 3">
            <a:extLst>
              <a:ext uri="{FF2B5EF4-FFF2-40B4-BE49-F238E27FC236}">
                <a16:creationId xmlns:a16="http://schemas.microsoft.com/office/drawing/2014/main" id="{CB33AF4B-E823-4906-8AD1-99B03DD256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07031" y="1234910"/>
            <a:ext cx="2939197" cy="4165393"/>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D02E2FFE-C28E-412C-808C-97A4177EF7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85912275"/>
      </p:ext>
    </p:extLst>
  </p:cSld>
  <p:clrMapOvr>
    <a:masterClrMapping/>
  </p:clrMapOvr>
  <mc:AlternateContent xmlns:mc="http://schemas.openxmlformats.org/markup-compatibility/2006" xmlns:p14="http://schemas.microsoft.com/office/powerpoint/2010/main">
    <mc:Choice Requires="p14">
      <p:transition spd="slow" p14:dur="2000" advTm="15909"/>
    </mc:Choice>
    <mc:Fallback xmlns="">
      <p:transition spd="slow" advTm="15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A6DF-0196-4D1B-BBD2-2E0F1D60B92E}"/>
              </a:ext>
            </a:extLst>
          </p:cNvPr>
          <p:cNvSpPr>
            <a:spLocks noGrp="1"/>
          </p:cNvSpPr>
          <p:nvPr>
            <p:ph type="title"/>
          </p:nvPr>
        </p:nvSpPr>
        <p:spPr>
          <a:xfrm>
            <a:off x="452486" y="570917"/>
            <a:ext cx="10901314" cy="1074060"/>
          </a:xfrm>
        </p:spPr>
        <p:txBody>
          <a:bodyPr>
            <a:normAutofit/>
          </a:bodyPr>
          <a:lstStyle/>
          <a:p>
            <a:r>
              <a:rPr lang="en-NZ" sz="3200" dirty="0"/>
              <a:t>Focus for this session</a:t>
            </a:r>
          </a:p>
        </p:txBody>
      </p:sp>
      <p:sp>
        <p:nvSpPr>
          <p:cNvPr id="3" name="Content Placeholder 2">
            <a:extLst>
              <a:ext uri="{FF2B5EF4-FFF2-40B4-BE49-F238E27FC236}">
                <a16:creationId xmlns:a16="http://schemas.microsoft.com/office/drawing/2014/main" id="{F284B648-9E29-474C-807F-7B61F984796F}"/>
              </a:ext>
            </a:extLst>
          </p:cNvPr>
          <p:cNvSpPr>
            <a:spLocks noGrp="1"/>
          </p:cNvSpPr>
          <p:nvPr>
            <p:ph idx="1"/>
          </p:nvPr>
        </p:nvSpPr>
        <p:spPr>
          <a:xfrm>
            <a:off x="746288" y="1644977"/>
            <a:ext cx="7635712" cy="4242827"/>
          </a:xfrm>
        </p:spPr>
        <p:txBody>
          <a:bodyPr/>
          <a:lstStyle/>
          <a:p>
            <a:r>
              <a:rPr lang="en-NZ" dirty="0"/>
              <a:t>Overview – The journey</a:t>
            </a:r>
          </a:p>
          <a:p>
            <a:r>
              <a:rPr lang="en-NZ" dirty="0"/>
              <a:t>Principles based approach, Te </a:t>
            </a:r>
            <a:r>
              <a:rPr lang="en-NZ" dirty="0" err="1"/>
              <a:t>Tiriti</a:t>
            </a:r>
            <a:r>
              <a:rPr lang="en-NZ" dirty="0"/>
              <a:t> o Waitangi</a:t>
            </a:r>
          </a:p>
          <a:p>
            <a:r>
              <a:rPr lang="en-NZ" dirty="0"/>
              <a:t>What has changed? </a:t>
            </a:r>
          </a:p>
          <a:p>
            <a:pPr lvl="1">
              <a:buFont typeface="Courier New" panose="02070309020205020404" pitchFamily="49" charset="0"/>
              <a:buChar char="o"/>
            </a:pPr>
            <a:r>
              <a:rPr lang="en-NZ" dirty="0"/>
              <a:t>Sector specific guidance</a:t>
            </a:r>
          </a:p>
          <a:p>
            <a:pPr lvl="1">
              <a:buFont typeface="Courier New" panose="02070309020205020404" pitchFamily="49" charset="0"/>
              <a:buChar char="o"/>
            </a:pPr>
            <a:r>
              <a:rPr lang="en-NZ" dirty="0"/>
              <a:t>Standards summary  </a:t>
            </a:r>
          </a:p>
          <a:p>
            <a:r>
              <a:rPr lang="en-NZ" dirty="0"/>
              <a:t>How will these changes influence auditing? </a:t>
            </a:r>
            <a:endParaRPr lang="en-NZ" dirty="0">
              <a:solidFill>
                <a:srgbClr val="FF0000"/>
              </a:solidFill>
            </a:endParaRPr>
          </a:p>
          <a:p>
            <a:r>
              <a:rPr lang="en-NZ" dirty="0"/>
              <a:t>Links to resources and templates</a:t>
            </a:r>
          </a:p>
          <a:p>
            <a:r>
              <a:rPr lang="en-NZ" dirty="0"/>
              <a:t>Next steps</a:t>
            </a:r>
          </a:p>
          <a:p>
            <a:pPr marL="0" indent="0">
              <a:buNone/>
            </a:pPr>
            <a:r>
              <a:rPr lang="en-NZ" dirty="0"/>
              <a:t>	</a:t>
            </a:r>
          </a:p>
        </p:txBody>
      </p:sp>
      <p:sp>
        <p:nvSpPr>
          <p:cNvPr id="5" name="Content Placeholder 3">
            <a:extLst>
              <a:ext uri="{FF2B5EF4-FFF2-40B4-BE49-F238E27FC236}">
                <a16:creationId xmlns:a16="http://schemas.microsoft.com/office/drawing/2014/main" id="{51E1CB91-D14B-43C2-AB97-024578F24FCD}"/>
              </a:ext>
            </a:extLst>
          </p:cNvPr>
          <p:cNvSpPr txBox="1">
            <a:spLocks/>
          </p:cNvSpPr>
          <p:nvPr/>
        </p:nvSpPr>
        <p:spPr>
          <a:xfrm>
            <a:off x="7037654" y="4888563"/>
            <a:ext cx="3163719" cy="1036206"/>
          </a:xfrm>
          <a:prstGeom prst="rect">
            <a:avLst/>
          </a:prstGeom>
        </p:spPr>
        <p:txBody>
          <a:bodyPr anchor="b" anchorCtr="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Maria Clarke</a:t>
            </a:r>
          </a:p>
          <a:p>
            <a:r>
              <a:rPr lang="en-NZ" dirty="0"/>
              <a:t>Te Apārangi</a:t>
            </a:r>
          </a:p>
          <a:p>
            <a:endParaRPr lang="en-NZ" dirty="0"/>
          </a:p>
        </p:txBody>
      </p:sp>
      <p:pic>
        <p:nvPicPr>
          <p:cNvPr id="9" name="Picture 8">
            <a:extLst>
              <a:ext uri="{FF2B5EF4-FFF2-40B4-BE49-F238E27FC236}">
                <a16:creationId xmlns:a16="http://schemas.microsoft.com/office/drawing/2014/main" id="{6642CA5E-B57E-4B60-B832-96D841A5D8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75801" y="1258072"/>
            <a:ext cx="3063712" cy="4341855"/>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7DA54911-A7C7-4FC3-BCEA-6B607D8742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8583752"/>
      </p:ext>
    </p:extLst>
  </p:cSld>
  <p:clrMapOvr>
    <a:masterClrMapping/>
  </p:clrMapOvr>
  <mc:AlternateContent xmlns:mc="http://schemas.openxmlformats.org/markup-compatibility/2006" xmlns:p14="http://schemas.microsoft.com/office/powerpoint/2010/main">
    <mc:Choice Requires="p14">
      <p:transition spd="slow" p14:dur="2000" advTm="18797"/>
    </mc:Choice>
    <mc:Fallback xmlns="">
      <p:transition spd="slow" advTm="18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E844-583C-4A88-BF01-339AEA8F6683}"/>
              </a:ext>
            </a:extLst>
          </p:cNvPr>
          <p:cNvSpPr>
            <a:spLocks noGrp="1"/>
          </p:cNvSpPr>
          <p:nvPr>
            <p:ph type="title"/>
          </p:nvPr>
        </p:nvSpPr>
        <p:spPr/>
        <p:txBody>
          <a:bodyPr/>
          <a:lstStyle/>
          <a:p>
            <a:r>
              <a:rPr lang="en-NZ" dirty="0"/>
              <a:t>Overview - The Journey</a:t>
            </a:r>
          </a:p>
        </p:txBody>
      </p:sp>
      <p:sp>
        <p:nvSpPr>
          <p:cNvPr id="3" name="Content Placeholder 2">
            <a:extLst>
              <a:ext uri="{FF2B5EF4-FFF2-40B4-BE49-F238E27FC236}">
                <a16:creationId xmlns:a16="http://schemas.microsoft.com/office/drawing/2014/main" id="{B0064C3A-C62C-4D74-94D8-D1AAD0215000}"/>
              </a:ext>
            </a:extLst>
          </p:cNvPr>
          <p:cNvSpPr>
            <a:spLocks noGrp="1"/>
          </p:cNvSpPr>
          <p:nvPr>
            <p:ph idx="1"/>
          </p:nvPr>
        </p:nvSpPr>
        <p:spPr>
          <a:xfrm>
            <a:off x="940694" y="1439187"/>
            <a:ext cx="10310611" cy="3679376"/>
          </a:xfrm>
        </p:spPr>
        <p:txBody>
          <a:bodyPr/>
          <a:lstStyle/>
          <a:p>
            <a:pPr>
              <a:lnSpc>
                <a:spcPct val="100000"/>
              </a:lnSpc>
            </a:pPr>
            <a:r>
              <a:rPr lang="en-NZ" dirty="0"/>
              <a:t>Review and Development was undertaken in partnership with Standards NZ and Te Apārangi </a:t>
            </a:r>
          </a:p>
          <a:p>
            <a:pPr>
              <a:lnSpc>
                <a:spcPct val="100000"/>
              </a:lnSpc>
            </a:pPr>
            <a:r>
              <a:rPr lang="en-NZ" dirty="0"/>
              <a:t>Developed by the sector for the sector</a:t>
            </a:r>
          </a:p>
          <a:p>
            <a:pPr>
              <a:lnSpc>
                <a:spcPct val="100000"/>
              </a:lnSpc>
            </a:pPr>
            <a:r>
              <a:rPr lang="en-NZ" dirty="0"/>
              <a:t>Involved over 300 representatives from the sector</a:t>
            </a:r>
          </a:p>
          <a:p>
            <a:pPr>
              <a:lnSpc>
                <a:spcPct val="100000"/>
              </a:lnSpc>
            </a:pPr>
            <a:r>
              <a:rPr lang="en-NZ" dirty="0"/>
              <a:t>Principles based approach</a:t>
            </a:r>
          </a:p>
          <a:p>
            <a:pPr>
              <a:lnSpc>
                <a:spcPct val="100000"/>
              </a:lnSpc>
            </a:pPr>
            <a:r>
              <a:rPr lang="en-NZ" dirty="0"/>
              <a:t>Approved by Minister Andrew Little 24 June 2021 and will come into effect 28 February 2022</a:t>
            </a:r>
          </a:p>
          <a:p>
            <a:endParaRPr lang="en-NZ" dirty="0"/>
          </a:p>
        </p:txBody>
      </p:sp>
      <p:sp>
        <p:nvSpPr>
          <p:cNvPr id="4" name="Content Placeholder 2">
            <a:extLst>
              <a:ext uri="{FF2B5EF4-FFF2-40B4-BE49-F238E27FC236}">
                <a16:creationId xmlns:a16="http://schemas.microsoft.com/office/drawing/2014/main" id="{5FC7F8E8-C536-40F6-AD28-F267C4945B38}"/>
              </a:ext>
            </a:extLst>
          </p:cNvPr>
          <p:cNvSpPr txBox="1">
            <a:spLocks/>
          </p:cNvSpPr>
          <p:nvPr/>
        </p:nvSpPr>
        <p:spPr>
          <a:xfrm>
            <a:off x="463639" y="5254582"/>
            <a:ext cx="10890161" cy="1441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NZ" sz="2200" dirty="0">
                <a:hlinkClick r:id="rId5"/>
              </a:rPr>
              <a:t>Dr Ashley Bloomfield introduces Ngā Paerewa the 2021 Health and Disability Standard </a:t>
            </a:r>
            <a:endParaRPr lang="en-NZ" sz="2200" dirty="0">
              <a:sym typeface="Wingdings" panose="05000000000000000000" pitchFamily="2" charset="2"/>
            </a:endParaRPr>
          </a:p>
          <a:p>
            <a:endParaRPr lang="en-NZ" dirty="0"/>
          </a:p>
        </p:txBody>
      </p:sp>
      <p:pic>
        <p:nvPicPr>
          <p:cNvPr id="6" name="Audio 5">
            <a:hlinkClick r:id="" action="ppaction://media"/>
            <a:extLst>
              <a:ext uri="{FF2B5EF4-FFF2-40B4-BE49-F238E27FC236}">
                <a16:creationId xmlns:a16="http://schemas.microsoft.com/office/drawing/2014/main" id="{B833C103-90A3-4E6D-B3F9-AB32361694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588749"/>
      </p:ext>
    </p:extLst>
  </p:cSld>
  <p:clrMapOvr>
    <a:masterClrMapping/>
  </p:clrMapOvr>
  <mc:AlternateContent xmlns:mc="http://schemas.openxmlformats.org/markup-compatibility/2006" xmlns:p14="http://schemas.microsoft.com/office/powerpoint/2010/main">
    <mc:Choice Requires="p14">
      <p:transition spd="slow" p14:dur="2000" advTm="97856"/>
    </mc:Choice>
    <mc:Fallback xmlns="">
      <p:transition spd="slow" advTm="97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050B-00F8-4EB6-A48C-A2381E18E30B}"/>
              </a:ext>
            </a:extLst>
          </p:cNvPr>
          <p:cNvSpPr>
            <a:spLocks noGrp="1"/>
          </p:cNvSpPr>
          <p:nvPr>
            <p:ph type="title"/>
          </p:nvPr>
        </p:nvSpPr>
        <p:spPr/>
        <p:txBody>
          <a:bodyPr/>
          <a:lstStyle/>
          <a:p>
            <a:r>
              <a:rPr lang="en-NZ" dirty="0"/>
              <a:t>Ngā Paerewa Reference Documents</a:t>
            </a:r>
          </a:p>
        </p:txBody>
      </p:sp>
      <p:sp>
        <p:nvSpPr>
          <p:cNvPr id="3" name="Content Placeholder 2">
            <a:extLst>
              <a:ext uri="{FF2B5EF4-FFF2-40B4-BE49-F238E27FC236}">
                <a16:creationId xmlns:a16="http://schemas.microsoft.com/office/drawing/2014/main" id="{00C8A296-4FAB-4935-BF25-EE46A6772BDC}"/>
              </a:ext>
            </a:extLst>
          </p:cNvPr>
          <p:cNvSpPr>
            <a:spLocks noGrp="1"/>
          </p:cNvSpPr>
          <p:nvPr>
            <p:ph idx="1"/>
          </p:nvPr>
        </p:nvSpPr>
        <p:spPr>
          <a:xfrm>
            <a:off x="1295400" y="1295400"/>
            <a:ext cx="10058400" cy="4588565"/>
          </a:xfrm>
        </p:spPr>
        <p:txBody>
          <a:bodyPr/>
          <a:lstStyle/>
          <a:p>
            <a:pPr marL="0" indent="0">
              <a:buNone/>
            </a:pPr>
            <a:endParaRPr lang="en-NZ" sz="2400" dirty="0"/>
          </a:p>
          <a:p>
            <a:r>
              <a:rPr lang="en-NZ" dirty="0">
                <a:hlinkClick r:id="rId5"/>
              </a:rPr>
              <a:t>Standards Mapping Analysis 2021</a:t>
            </a:r>
            <a:r>
              <a:rPr lang="en-NZ" dirty="0"/>
              <a:t> listed on Manatū Haurora Ministry of Health Website</a:t>
            </a:r>
          </a:p>
          <a:p>
            <a:r>
              <a:rPr lang="en-NZ" dirty="0">
                <a:hlinkClick r:id="rId6"/>
              </a:rPr>
              <a:t>Ngā Paerewa Health and disability services standard NZS8134:2021 </a:t>
            </a:r>
            <a:r>
              <a:rPr lang="en-NZ" dirty="0"/>
              <a:t>listed on Standards New Zealand Website</a:t>
            </a:r>
          </a:p>
          <a:p>
            <a:r>
              <a:rPr lang="en-NZ" dirty="0">
                <a:hlinkClick r:id="rId7"/>
              </a:rPr>
              <a:t>Designated Auditing Agency Handbook </a:t>
            </a:r>
            <a:r>
              <a:rPr lang="en-NZ" dirty="0"/>
              <a:t>listed on Manatū Hauora Ministry of Health Website</a:t>
            </a:r>
          </a:p>
        </p:txBody>
      </p:sp>
      <p:pic>
        <p:nvPicPr>
          <p:cNvPr id="8" name="Audio 7">
            <a:hlinkClick r:id="" action="ppaction://media"/>
            <a:extLst>
              <a:ext uri="{FF2B5EF4-FFF2-40B4-BE49-F238E27FC236}">
                <a16:creationId xmlns:a16="http://schemas.microsoft.com/office/drawing/2014/main" id="{93941248-6F54-4962-A51E-1898437C88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1767673"/>
      </p:ext>
    </p:extLst>
  </p:cSld>
  <p:clrMapOvr>
    <a:masterClrMapping/>
  </p:clrMapOvr>
  <mc:AlternateContent xmlns:mc="http://schemas.openxmlformats.org/markup-compatibility/2006" xmlns:p14="http://schemas.microsoft.com/office/powerpoint/2010/main">
    <mc:Choice Requires="p14">
      <p:transition spd="slow" p14:dur="2000" advTm="7745"/>
    </mc:Choice>
    <mc:Fallback xmlns="">
      <p:transition spd="slow" advTm="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E811-C6D3-4471-A546-DC3F8FF2CCFE}"/>
              </a:ext>
            </a:extLst>
          </p:cNvPr>
          <p:cNvSpPr>
            <a:spLocks noGrp="1"/>
          </p:cNvSpPr>
          <p:nvPr>
            <p:ph type="title"/>
          </p:nvPr>
        </p:nvSpPr>
        <p:spPr>
          <a:xfrm>
            <a:off x="914400" y="738665"/>
            <a:ext cx="10515600" cy="1074060"/>
          </a:xfrm>
        </p:spPr>
        <p:txBody>
          <a:bodyPr/>
          <a:lstStyle/>
          <a:p>
            <a:r>
              <a:rPr lang="en-NZ" dirty="0"/>
              <a:t>Updated Ngā Paerewa Health and Disability Services Standards updated NZS 8134:2021</a:t>
            </a:r>
          </a:p>
        </p:txBody>
      </p:sp>
      <p:pic>
        <p:nvPicPr>
          <p:cNvPr id="5" name="Content Placeholder 4">
            <a:extLst>
              <a:ext uri="{FF2B5EF4-FFF2-40B4-BE49-F238E27FC236}">
                <a16:creationId xmlns:a16="http://schemas.microsoft.com/office/drawing/2014/main" id="{A5188D0E-C274-43D3-98CB-14DFB4D71711}"/>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1046257" y="1815323"/>
            <a:ext cx="10383743" cy="2634129"/>
          </a:xfrm>
          <a:prstGeom prst="rect">
            <a:avLst/>
          </a:prstGeom>
        </p:spPr>
      </p:pic>
      <p:sp>
        <p:nvSpPr>
          <p:cNvPr id="7" name="Title 1">
            <a:extLst>
              <a:ext uri="{FF2B5EF4-FFF2-40B4-BE49-F238E27FC236}">
                <a16:creationId xmlns:a16="http://schemas.microsoft.com/office/drawing/2014/main" id="{947A4613-D2A0-4F55-B525-8B3853CF0674}"/>
              </a:ext>
            </a:extLst>
          </p:cNvPr>
          <p:cNvSpPr txBox="1">
            <a:spLocks/>
          </p:cNvSpPr>
          <p:nvPr/>
        </p:nvSpPr>
        <p:spPr>
          <a:xfrm>
            <a:off x="914400" y="4449452"/>
            <a:ext cx="10743595" cy="1542685"/>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Te </a:t>
            </a:r>
            <a:r>
              <a:rPr lang="en-NZ" sz="2400" b="0" dirty="0" err="1">
                <a:solidFill>
                  <a:schemeClr val="tx1"/>
                </a:solidFill>
                <a:ea typeface="+mn-ea"/>
                <a:sym typeface="Wingdings" panose="05000000000000000000" pitchFamily="2" charset="2"/>
              </a:rPr>
              <a:t>Tiriti</a:t>
            </a:r>
            <a:r>
              <a:rPr lang="en-NZ" sz="2400" b="0" dirty="0">
                <a:solidFill>
                  <a:schemeClr val="tx1"/>
                </a:solidFill>
                <a:ea typeface="+mn-ea"/>
                <a:sym typeface="Wingdings" panose="05000000000000000000" pitchFamily="2" charset="2"/>
              </a:rPr>
              <a:t> guidance has been added throughout the entire standard</a:t>
            </a:r>
          </a:p>
          <a:p>
            <a:endParaRPr lang="en-NZ" sz="2400" b="0" dirty="0">
              <a:solidFill>
                <a:schemeClr val="tx1"/>
              </a:solidFill>
              <a:ea typeface="+mn-ea"/>
              <a:sym typeface="Wingdings" panose="05000000000000000000" pitchFamily="2" charset="2"/>
            </a:endParaRPr>
          </a:p>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Sector Guidance has been produced to support the implementation of </a:t>
            </a:r>
          </a:p>
          <a:p>
            <a:r>
              <a:rPr lang="en-NZ" sz="2400" b="0" dirty="0">
                <a:solidFill>
                  <a:schemeClr val="tx1"/>
                </a:solidFill>
                <a:ea typeface="+mn-ea"/>
                <a:sym typeface="Wingdings" panose="05000000000000000000" pitchFamily="2" charset="2"/>
              </a:rPr>
              <a:t>     NZS 8134:2021</a:t>
            </a:r>
          </a:p>
        </p:txBody>
      </p:sp>
      <p:sp>
        <p:nvSpPr>
          <p:cNvPr id="3" name="Oval 2">
            <a:extLst>
              <a:ext uri="{FF2B5EF4-FFF2-40B4-BE49-F238E27FC236}">
                <a16:creationId xmlns:a16="http://schemas.microsoft.com/office/drawing/2014/main" id="{FBA58565-3FAD-4029-925C-6FA72C5E1AFB}"/>
              </a:ext>
            </a:extLst>
          </p:cNvPr>
          <p:cNvSpPr/>
          <p:nvPr/>
        </p:nvSpPr>
        <p:spPr>
          <a:xfrm>
            <a:off x="3078051" y="1609859"/>
            <a:ext cx="1133341" cy="263412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Audio 7">
            <a:hlinkClick r:id="" action="ppaction://media"/>
            <a:extLst>
              <a:ext uri="{FF2B5EF4-FFF2-40B4-BE49-F238E27FC236}">
                <a16:creationId xmlns:a16="http://schemas.microsoft.com/office/drawing/2014/main" id="{5AC6CB65-D1D4-48CC-A7ED-640CEE4A2E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22702434"/>
      </p:ext>
    </p:extLst>
  </p:cSld>
  <p:clrMapOvr>
    <a:masterClrMapping/>
  </p:clrMapOvr>
  <mc:AlternateContent xmlns:mc="http://schemas.openxmlformats.org/markup-compatibility/2006" xmlns:p14="http://schemas.microsoft.com/office/powerpoint/2010/main">
    <mc:Choice Requires="p14">
      <p:transition spd="slow" p14:dur="2000" advTm="154895"/>
    </mc:Choice>
    <mc:Fallback xmlns="">
      <p:transition spd="slow" advTm="154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DB913"/>
      </a:accent1>
      <a:accent2>
        <a:srgbClr val="F04E30"/>
      </a:accent2>
      <a:accent3>
        <a:srgbClr val="EE3D96"/>
      </a:accent3>
      <a:accent4>
        <a:srgbClr val="213463"/>
      </a:accent4>
      <a:accent5>
        <a:srgbClr val="0072BC"/>
      </a:accent5>
      <a:accent6>
        <a:srgbClr val="77A02E"/>
      </a:accent6>
      <a:hlink>
        <a:srgbClr val="712C86"/>
      </a:hlink>
      <a:folHlink>
        <a:srgbClr val="4A273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ormAutofit/>
      </a:bodyPr>
      <a:lstStyle>
        <a:defPPr algn="l">
          <a:lnSpc>
            <a:spcPct val="150000"/>
          </a:lnSpc>
          <a:spcBef>
            <a:spcPts val="0"/>
          </a:spcBef>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4F869651CBED4AB058FE7F9F3ED0A7" ma:contentTypeVersion="12" ma:contentTypeDescription="Create a new document." ma:contentTypeScope="" ma:versionID="4d2278145f69b04a6aa354373f576254">
  <xsd:schema xmlns:xsd="http://www.w3.org/2001/XMLSchema" xmlns:xs="http://www.w3.org/2001/XMLSchema" xmlns:p="http://schemas.microsoft.com/office/2006/metadata/properties" xmlns:ns3="4aea5d07-0eb0-44bf-96eb-22637babf967" xmlns:ns4="2ffa5dc2-4451-4ee2-b115-33f870a805e6" targetNamespace="http://schemas.microsoft.com/office/2006/metadata/properties" ma:root="true" ma:fieldsID="4d505c652c9c26ea470dd0569b63a41f" ns3:_="" ns4:_="">
    <xsd:import namespace="4aea5d07-0eb0-44bf-96eb-22637babf967"/>
    <xsd:import namespace="2ffa5dc2-4451-4ee2-b115-33f870a805e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ea5d07-0eb0-44bf-96eb-22637babf9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fa5dc2-4451-4ee2-b115-33f870a805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843166-BE1C-42DD-ACE0-B1452D04D5A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8DB7E2-2B04-4E1A-BA92-D54872DEB6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ea5d07-0eb0-44bf-96eb-22637babf967"/>
    <ds:schemaRef ds:uri="2ffa5dc2-4451-4ee2-b115-33f870a805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D725B9-3A9D-43E0-826C-182FB51B89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4073</TotalTime>
  <Words>5425</Words>
  <Application>Microsoft Office PowerPoint</Application>
  <PresentationFormat>Widescreen</PresentationFormat>
  <Paragraphs>532</Paragraphs>
  <Slides>41</Slides>
  <Notes>40</Notes>
  <HiddenSlides>0</HiddenSlides>
  <MMClips>41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Calibri</vt:lpstr>
      <vt:lpstr>Calibri Light</vt:lpstr>
      <vt:lpstr>Courier New</vt:lpstr>
      <vt:lpstr>Georgia</vt:lpstr>
      <vt:lpstr>Segoe UI</vt:lpstr>
      <vt:lpstr>Segoe UI Semibold</vt:lpstr>
      <vt:lpstr>SegoeUI</vt:lpstr>
      <vt:lpstr>SegoeUI-Italic</vt:lpstr>
      <vt:lpstr>1_Office Theme</vt:lpstr>
      <vt:lpstr>NZS 8134:2021 Ngā Paerewa Health and Disability Services Standard</vt:lpstr>
      <vt:lpstr>Manatū Hauora Ministry of Health karakia</vt:lpstr>
      <vt:lpstr>Whakataukī </vt:lpstr>
      <vt:lpstr>  Nau mai, haere mai - Welcome</vt:lpstr>
      <vt:lpstr>How we are communicating  You spoke, we listened </vt:lpstr>
      <vt:lpstr>Focus for this session</vt:lpstr>
      <vt:lpstr>Overview - The Journey</vt:lpstr>
      <vt:lpstr>Ngā Paerewa Reference Documents</vt:lpstr>
      <vt:lpstr>Updated Ngā Paerewa Health and Disability Services Standards updated NZS 8134:2021</vt:lpstr>
      <vt:lpstr>Sector Guidance </vt:lpstr>
      <vt:lpstr>How do the Standards Apply to Fertility Services?</vt:lpstr>
      <vt:lpstr>Te Tiriti o Waitangi - Principles based approach</vt:lpstr>
      <vt:lpstr>One of the key things the 2021 standard is asking for is greater evidence that service providers are developing/strengthening and maintaining relationships with Māori</vt:lpstr>
      <vt:lpstr>2.3 Whakahaerenga Ratonga Service Management</vt:lpstr>
      <vt:lpstr>Ngā Paerewa NZS8134:2021 and the Auditing Process</vt:lpstr>
      <vt:lpstr>Ngā Paerewa NZS8134:2021 Auditing types and purpose</vt:lpstr>
      <vt:lpstr>Surveillance Audit criteria for Ngā Paerewa</vt:lpstr>
      <vt:lpstr>What does this mean for service providers?</vt:lpstr>
      <vt:lpstr>Implementation Transition</vt:lpstr>
      <vt:lpstr>Transitioning to new and partially mapped criteria </vt:lpstr>
      <vt:lpstr>Changes to the Standards Mapped</vt:lpstr>
      <vt:lpstr>Assisted Reproductive Technology Services Summary </vt:lpstr>
      <vt:lpstr>NZS 8134:2021 Section 1: Ō TĀTOU MOTIKA | OUR RIGHTS</vt:lpstr>
      <vt:lpstr>Section 1: Ō TĀTOU MOTIKA | OUR RIGHTS</vt:lpstr>
      <vt:lpstr>NZS 8134:2021 Section 2: HUNGA MAHI ME TE HANGANGA | WORKFORCE AND STRUCTURE</vt:lpstr>
      <vt:lpstr>Section 2: HUNGA MAHI ME TE HANGANGA | WORKFORCE AND STRUCTURE</vt:lpstr>
      <vt:lpstr>NZS 8134:2021 Section 3: NGĀ HUARAHI KI TE ORANGA | PATHWAYS TO WELLBEING</vt:lpstr>
      <vt:lpstr>Section 3: NGĀ HUARAHI KI TE ORANGA | PATHWAYS TO WELLBEING</vt:lpstr>
      <vt:lpstr>NZS 8134:2021 Section 4: TE ARO KI TE TANGATA ME TE TAIAO HAUMARU | PERSON-CENTRED AND SAFE ENVIRONMENT</vt:lpstr>
      <vt:lpstr>Section 4: TE ARO KI TE TANGATA ME TE TAIAO HAUMARU | PERSON-CENTRED AND SAFE ENVIRONMENT</vt:lpstr>
      <vt:lpstr>NZS 8134:2021 Section 5: TE KAUPARE POKENGA ME TE KAITIAKITANGA PATU HUAKITA | INFECTION PREVENTION AND ANTIMOCROBIAL STEWARDSHIP</vt:lpstr>
      <vt:lpstr>Section 5: TE KAUPARE POKENGA ME TE KAITIAKITANGA PATU HUAKITA | INFECTION PREVENTION AND ANTIMOCROBIAL STEWARDSHIP</vt:lpstr>
      <vt:lpstr>Section 5: TE KAUPARE POKENGA ME TE KAITIAKITANGA PATU HUAKITA | INFECTION PREVENTION AND ANTIMOCROBIAL STEWARDSHIP</vt:lpstr>
      <vt:lpstr>NZS 8134:2021 Section 6: HERE TARATAHI | RESTRAINT  AND SECLUSION</vt:lpstr>
      <vt:lpstr>Section 6: HERE TARATAHI | RESTRAINT AND SECLUSION</vt:lpstr>
      <vt:lpstr>Key points reviewed </vt:lpstr>
      <vt:lpstr>The journey continues: He waka eke noa A canoe which we are all in with no exception</vt:lpstr>
      <vt:lpstr>Links to resources and templates </vt:lpstr>
      <vt:lpstr>Pātai? Questions? </vt:lpstr>
      <vt:lpstr>Ngā Mihi Nui</vt:lpstr>
      <vt:lpstr>Manatū Hauora Ministry of Health karakia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Ngā Paerewa Health and disability services standard 2021</dc:title>
  <dc:creator>Jade Cincotta</dc:creator>
  <cp:lastModifiedBy>Jared Wilkinson</cp:lastModifiedBy>
  <cp:revision>102</cp:revision>
  <dcterms:created xsi:type="dcterms:W3CDTF">2021-07-20T23:27:42Z</dcterms:created>
  <dcterms:modified xsi:type="dcterms:W3CDTF">2021-11-23T21:50:14Z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0x010100FA4F869651CBED4AB058FE7F9F3ED0A7</vt:lpwstr>
  </property>
</Properties>
</file>