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5"/>
  </p:notesMasterIdLst>
  <p:handoutMasterIdLst>
    <p:handoutMasterId r:id="rId46"/>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5" r:id="rId18"/>
    <p:sldId id="1147" r:id="rId19"/>
    <p:sldId id="1148" r:id="rId20"/>
    <p:sldId id="1149" r:id="rId21"/>
    <p:sldId id="1150" r:id="rId22"/>
    <p:sldId id="1134" r:id="rId23"/>
    <p:sldId id="1136" r:id="rId24"/>
    <p:sldId id="1135" r:id="rId25"/>
    <p:sldId id="1137" r:id="rId26"/>
    <p:sldId id="1152" r:id="rId27"/>
    <p:sldId id="1139" r:id="rId28"/>
    <p:sldId id="1154" r:id="rId29"/>
    <p:sldId id="1140" r:id="rId30"/>
    <p:sldId id="1156" r:id="rId31"/>
    <p:sldId id="1164" r:id="rId32"/>
    <p:sldId id="1141" r:id="rId33"/>
    <p:sldId id="1158" r:id="rId34"/>
    <p:sldId id="1142" r:id="rId35"/>
    <p:sldId id="1160" r:id="rId36"/>
    <p:sldId id="1144" r:id="rId37"/>
    <p:sldId id="1162" r:id="rId38"/>
    <p:sldId id="1067" r:id="rId39"/>
    <p:sldId id="1151" r:id="rId40"/>
    <p:sldId id="1115" r:id="rId41"/>
    <p:sldId id="1085" r:id="rId42"/>
    <p:sldId id="1096" r:id="rId43"/>
    <p:sldId id="10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5"/>
            <p14:sldId id="1147"/>
            <p14:sldId id="1148"/>
            <p14:sldId id="1149"/>
            <p14:sldId id="1150"/>
            <p14:sldId id="1134"/>
            <p14:sldId id="1136"/>
            <p14:sldId id="1135"/>
            <p14:sldId id="1137"/>
            <p14:sldId id="1152"/>
            <p14:sldId id="1139"/>
            <p14:sldId id="1154"/>
            <p14:sldId id="1140"/>
            <p14:sldId id="1156"/>
            <p14:sldId id="1164"/>
            <p14:sldId id="1141"/>
            <p14:sldId id="1158"/>
            <p14:sldId id="1142"/>
            <p14:sldId id="1160"/>
            <p14:sldId id="1144"/>
            <p14:sldId id="1162"/>
            <p14:sldId id="1067"/>
            <p14:sldId id="1151"/>
            <p14:sldId id="1115"/>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384973"/>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95708-B7E9-4892-86F1-AB380DC69A95}" v="112" dt="2021-10-14T03:56:38.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65335" autoAdjust="0"/>
  </p:normalViewPr>
  <p:slideViewPr>
    <p:cSldViewPr snapToGrid="0">
      <p:cViewPr varScale="1">
        <p:scale>
          <a:sx n="75" d="100"/>
          <a:sy n="75" d="100"/>
        </p:scale>
        <p:origin x="1890" y="72"/>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400" dirty="0"/>
            <a:t>Hospice</a:t>
          </a:r>
        </a:p>
        <a:p>
          <a:pPr>
            <a:spcAft>
              <a:spcPts val="0"/>
            </a:spcAft>
          </a:pPr>
          <a:r>
            <a:rPr lang="en-NZ" sz="14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rgbClr val="00853F"/>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57130" custScaleY="161216"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Hospice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Hospice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b="0" dirty="0">
              <a:solidFill>
                <a:schemeClr val="tx1"/>
              </a:solidFill>
            </a:rPr>
            <a:t>3.7 Electroconvulsive Therapy </a:t>
          </a:r>
        </a:p>
        <a:p>
          <a:pPr>
            <a:spcAft>
              <a:spcPts val="0"/>
            </a:spcAft>
          </a:pPr>
          <a:endParaRPr lang="en-NZ" sz="1100" b="0" dirty="0">
            <a:solidFill>
              <a:schemeClr val="tx1"/>
            </a:solidFill>
          </a:endParaRP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9324" custScaleY="144233"/>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0804" custScaleY="107455">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Hospice</a:t>
          </a:r>
        </a:p>
        <a:p>
          <a:pPr>
            <a:spcAft>
              <a:spcPts val="0"/>
            </a:spcAft>
          </a:pPr>
          <a:r>
            <a:rPr lang="en-NZ" sz="18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4.1 </a:t>
          </a:r>
        </a:p>
        <a:p>
          <a:pPr>
            <a:spcAft>
              <a:spcPts val="0"/>
            </a:spcAft>
          </a:pPr>
          <a:r>
            <a:rPr lang="en-NZ" sz="1800" dirty="0">
              <a:solidFill>
                <a:schemeClr val="bg1"/>
              </a:solidFill>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37185" custScaleY="140497"/>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Hospice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5.3 </a:t>
          </a:r>
        </a:p>
        <a:p>
          <a:pPr>
            <a:spcAft>
              <a:spcPts val="0"/>
            </a:spcAft>
          </a:pPr>
          <a:r>
            <a:rPr lang="en-NZ" sz="1600" dirty="0">
              <a:solidFill>
                <a:schemeClr val="bg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9532" custScaleY="142481"/>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7187" custRadScaleInc="-9200">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3503" custRadScaleInc="10002">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Hospice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accent6"/>
        </a:solidFill>
      </dgm:spPr>
      <dgm:t>
        <a:bodyPr/>
        <a:lstStyle/>
        <a:p>
          <a:pPr>
            <a:spcAft>
              <a:spcPts val="0"/>
            </a:spcAft>
          </a:pPr>
          <a:r>
            <a:rPr lang="en-NZ" sz="1800" dirty="0">
              <a:solidFill>
                <a:schemeClr val="bg1"/>
              </a:solidFill>
            </a:rPr>
            <a:t>6.1 </a:t>
          </a:r>
        </a:p>
        <a:p>
          <a:pPr>
            <a:spcAft>
              <a:spcPts val="0"/>
            </a:spcAft>
          </a:pPr>
          <a:r>
            <a:rPr lang="en-NZ" sz="1800" dirty="0">
              <a:solidFill>
                <a:schemeClr val="bg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bg1"/>
              </a:solidFill>
            </a:rPr>
            <a:t>6.2 </a:t>
          </a:r>
        </a:p>
        <a:p>
          <a:pPr>
            <a:spcAft>
              <a:spcPts val="0"/>
            </a:spcAft>
          </a:pPr>
          <a:r>
            <a:rPr lang="en-NZ" sz="1800" kern="1200" dirty="0">
              <a:solidFill>
                <a:schemeClr val="bg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800" dirty="0">
              <a:solidFill>
                <a:schemeClr val="bg1"/>
              </a:solidFill>
            </a:rPr>
            <a:t>6.3 </a:t>
          </a:r>
        </a:p>
        <a:p>
          <a:pPr>
            <a:spcAft>
              <a:spcPts val="0"/>
            </a:spcAft>
          </a:pPr>
          <a:r>
            <a:rPr lang="en-NZ" sz="1800" dirty="0">
              <a:solidFill>
                <a:schemeClr val="bg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8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6998" custScaleY="128444"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15099" y="1777284"/>
          <a:ext cx="1485385" cy="152401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Hospice</a:t>
          </a:r>
        </a:p>
        <a:p>
          <a:pPr marL="0" lvl="0" indent="0" algn="ctr" defTabSz="622300">
            <a:lnSpc>
              <a:spcPct val="90000"/>
            </a:lnSpc>
            <a:spcBef>
              <a:spcPct val="0"/>
            </a:spcBef>
            <a:spcAft>
              <a:spcPts val="0"/>
            </a:spcAft>
            <a:buNone/>
          </a:pPr>
          <a:r>
            <a:rPr lang="en-NZ" sz="1400" kern="1200" dirty="0"/>
            <a:t>services</a:t>
          </a:r>
        </a:p>
      </dsp:txBody>
      <dsp:txXfrm>
        <a:off x="4732629" y="2000470"/>
        <a:ext cx="1050325" cy="1077639"/>
      </dsp:txXfrm>
    </dsp:sp>
    <dsp:sp modelId="{98845B3C-C158-43EA-8987-E8C3236DAE2C}">
      <dsp:nvSpPr>
        <dsp:cNvPr id="0" name=""/>
        <dsp:cNvSpPr/>
      </dsp:nvSpPr>
      <dsp:spPr>
        <a:xfrm rot="16155054">
          <a:off x="5101104" y="1302500"/>
          <a:ext cx="28659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4655" y="1430532"/>
        <a:ext cx="200614"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737771" y="1464899"/>
          <a:ext cx="36221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59033" y="1593055"/>
        <a:ext cx="253548"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144195" y="2041700"/>
          <a:ext cx="43074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6227" y="2142719"/>
        <a:ext cx="30317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123653" y="2692682"/>
          <a:ext cx="43693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27003" y="2757329"/>
        <a:ext cx="30936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59358" y="3212161"/>
          <a:ext cx="41559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82722" y="3248556"/>
        <a:ext cx="290915"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44105" y="3296757"/>
          <a:ext cx="22738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78212" y="3347697"/>
        <a:ext cx="159169"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77058" y="3227031"/>
          <a:ext cx="40645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74683" y="3263362"/>
        <a:ext cx="284516" cy="255140"/>
      </dsp:txXfrm>
    </dsp:sp>
    <dsp:sp modelId="{6243417F-9D1C-4551-B241-C2EE94EAA473}">
      <dsp:nvSpPr>
        <dsp:cNvPr id="0" name=""/>
        <dsp:cNvSpPr/>
      </dsp:nvSpPr>
      <dsp:spPr>
        <a:xfrm>
          <a:off x="3421399" y="3634691"/>
          <a:ext cx="1145651" cy="116757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41957" y="2693979"/>
          <a:ext cx="37788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2010" y="2759936"/>
        <a:ext cx="264517"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77878" y="2012054"/>
          <a:ext cx="34165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78052" y="2112355"/>
        <a:ext cx="239160"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48445" y="1449327"/>
          <a:ext cx="3558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33012" y="1577704"/>
        <a:ext cx="24912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Hospice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29979" y="1848873"/>
          <a:ext cx="1472440" cy="152432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Hospice services</a:t>
          </a:r>
        </a:p>
      </dsp:txBody>
      <dsp:txXfrm>
        <a:off x="4745613" y="2072104"/>
        <a:ext cx="1041172" cy="1077858"/>
      </dsp:txXfrm>
    </dsp:sp>
    <dsp:sp modelId="{98845B3C-C158-43EA-8987-E8C3236DAE2C}">
      <dsp:nvSpPr>
        <dsp:cNvPr id="0" name=""/>
        <dsp:cNvSpPr/>
      </dsp:nvSpPr>
      <dsp:spPr>
        <a:xfrm rot="16057413">
          <a:off x="5100990" y="1397289"/>
          <a:ext cx="24836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9790" y="1524593"/>
        <a:ext cx="173856" cy="270242"/>
      </dsp:txXfrm>
    </dsp:sp>
    <dsp:sp modelId="{3AAB2817-A041-45BB-9CC8-9AF52AC6E859}">
      <dsp:nvSpPr>
        <dsp:cNvPr id="0" name=""/>
        <dsp:cNvSpPr/>
      </dsp:nvSpPr>
      <dsp:spPr>
        <a:xfrm>
          <a:off x="4536091"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27242" y="293167"/>
        <a:ext cx="922958" cy="901923"/>
      </dsp:txXfrm>
    </dsp:sp>
    <dsp:sp modelId="{88BBC66D-DFCC-4154-B8A7-B236E8B9C1C0}">
      <dsp:nvSpPr>
        <dsp:cNvPr id="0" name=""/>
        <dsp:cNvSpPr/>
      </dsp:nvSpPr>
      <dsp:spPr>
        <a:xfrm rot="18835578">
          <a:off x="5828145" y="1640315"/>
          <a:ext cx="31227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42491" y="1764133"/>
        <a:ext cx="218595" cy="270242"/>
      </dsp:txXfrm>
    </dsp:sp>
    <dsp:sp modelId="{460AD6C1-1116-48A2-A4BC-39DE925257AE}">
      <dsp:nvSpPr>
        <dsp:cNvPr id="0" name=""/>
        <dsp:cNvSpPr/>
      </dsp:nvSpPr>
      <dsp:spPr>
        <a:xfrm>
          <a:off x="5994628"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89079" y="689789"/>
        <a:ext cx="938891" cy="951462"/>
      </dsp:txXfrm>
    </dsp:sp>
    <dsp:sp modelId="{DBF0A7A3-B915-4A75-9B2E-439A3A1F793E}">
      <dsp:nvSpPr>
        <dsp:cNvPr id="0" name=""/>
        <dsp:cNvSpPr/>
      </dsp:nvSpPr>
      <dsp:spPr>
        <a:xfrm rot="197060">
          <a:off x="6145838" y="2446337"/>
          <a:ext cx="34949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5924" y="2533415"/>
        <a:ext cx="244646" cy="270242"/>
      </dsp:txXfrm>
    </dsp:sp>
    <dsp:sp modelId="{484E8DC5-4349-4168-8B0F-A8A8DF3122C2}">
      <dsp:nvSpPr>
        <dsp:cNvPr id="0" name=""/>
        <dsp:cNvSpPr/>
      </dsp:nvSpPr>
      <dsp:spPr>
        <a:xfrm>
          <a:off x="6658646" y="2060620"/>
          <a:ext cx="1287460" cy="133451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847190" y="2256056"/>
        <a:ext cx="910372" cy="943646"/>
      </dsp:txXfrm>
    </dsp:sp>
    <dsp:sp modelId="{427DC9FC-0BE6-485A-BBB2-86F1AFB66A1C}">
      <dsp:nvSpPr>
        <dsp:cNvPr id="0" name=""/>
        <dsp:cNvSpPr/>
      </dsp:nvSpPr>
      <dsp:spPr>
        <a:xfrm rot="2667357">
          <a:off x="5845309" y="3097404"/>
          <a:ext cx="29221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57854" y="3156787"/>
        <a:ext cx="204548" cy="270242"/>
      </dsp:txXfrm>
    </dsp:sp>
    <dsp:sp modelId="{D160EF03-C4AF-4179-B2B8-A6E20760E0FC}">
      <dsp:nvSpPr>
        <dsp:cNvPr id="0" name=""/>
        <dsp:cNvSpPr/>
      </dsp:nvSpPr>
      <dsp:spPr>
        <a:xfrm>
          <a:off x="5982170" y="3319287"/>
          <a:ext cx="1432842" cy="139438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2005" y="3523489"/>
        <a:ext cx="1013172" cy="985976"/>
      </dsp:txXfrm>
    </dsp:sp>
    <dsp:sp modelId="{84B49B5E-2C46-4DE7-A9A2-3C05BF9A3722}">
      <dsp:nvSpPr>
        <dsp:cNvPr id="0" name=""/>
        <dsp:cNvSpPr/>
      </dsp:nvSpPr>
      <dsp:spPr>
        <a:xfrm rot="5315039">
          <a:off x="5134020" y="3437127"/>
          <a:ext cx="31633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80297" y="3479773"/>
        <a:ext cx="221432" cy="270242"/>
      </dsp:txXfrm>
    </dsp:sp>
    <dsp:sp modelId="{195C0288-F911-4F9E-9FB6-3A9BF9432E20}">
      <dsp:nvSpPr>
        <dsp:cNvPr id="0" name=""/>
        <dsp:cNvSpPr/>
      </dsp:nvSpPr>
      <dsp:spPr>
        <a:xfrm>
          <a:off x="4633176"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33272" y="4165734"/>
        <a:ext cx="966147" cy="947904"/>
      </dsp:txXfrm>
    </dsp:sp>
    <dsp:sp modelId="{35371A06-01F5-4216-A0A2-28482C228F03}">
      <dsp:nvSpPr>
        <dsp:cNvPr id="0" name=""/>
        <dsp:cNvSpPr/>
      </dsp:nvSpPr>
      <dsp:spPr>
        <a:xfrm rot="8100000">
          <a:off x="4361291" y="3127109"/>
          <a:ext cx="32725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45090" y="3182479"/>
        <a:ext cx="229081" cy="270242"/>
      </dsp:txXfrm>
    </dsp:sp>
    <dsp:sp modelId="{DD85451D-35F3-4C67-9FD9-818388763ADC}">
      <dsp:nvSpPr>
        <dsp:cNvPr id="0" name=""/>
        <dsp:cNvSpPr/>
      </dsp:nvSpPr>
      <dsp:spPr>
        <a:xfrm>
          <a:off x="3164984"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0268" y="3580227"/>
        <a:ext cx="942912" cy="930562"/>
      </dsp:txXfrm>
    </dsp:sp>
    <dsp:sp modelId="{369F0309-A924-446F-81B8-23BAFCFC1F88}">
      <dsp:nvSpPr>
        <dsp:cNvPr id="0" name=""/>
        <dsp:cNvSpPr/>
      </dsp:nvSpPr>
      <dsp:spPr>
        <a:xfrm rot="10800000">
          <a:off x="4100585" y="2385831"/>
          <a:ext cx="245840"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174337" y="2475912"/>
        <a:ext cx="172088" cy="270242"/>
      </dsp:txXfrm>
    </dsp:sp>
    <dsp:sp modelId="{FA5AEA26-C378-4337-A62B-2BC51BB70170}">
      <dsp:nvSpPr>
        <dsp:cNvPr id="0" name=""/>
        <dsp:cNvSpPr/>
      </dsp:nvSpPr>
      <dsp:spPr>
        <a:xfrm>
          <a:off x="2577017" y="1970469"/>
          <a:ext cx="1321057" cy="128112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b="0" kern="1200" dirty="0">
              <a:solidFill>
                <a:schemeClr val="tx1"/>
              </a:solidFill>
            </a:rPr>
            <a:t>3.7 Electroconvulsive Therapy </a:t>
          </a:r>
        </a:p>
        <a:p>
          <a:pPr marL="0" lvl="0" indent="0" algn="ctr" defTabSz="444500">
            <a:lnSpc>
              <a:spcPct val="90000"/>
            </a:lnSpc>
            <a:spcBef>
              <a:spcPct val="0"/>
            </a:spcBef>
            <a:spcAft>
              <a:spcPts val="0"/>
            </a:spcAft>
            <a:buNone/>
          </a:pPr>
          <a:endParaRPr lang="en-NZ" sz="1100" b="0" kern="1200" dirty="0">
            <a:solidFill>
              <a:schemeClr val="tx1"/>
            </a:solidFill>
          </a:endParaRPr>
        </a:p>
      </dsp:txBody>
      <dsp:txXfrm>
        <a:off x="2770481" y="2158086"/>
        <a:ext cx="934129" cy="905895"/>
      </dsp:txXfrm>
    </dsp:sp>
    <dsp:sp modelId="{716B021A-29D3-4B79-B296-96926B06EB78}">
      <dsp:nvSpPr>
        <dsp:cNvPr id="0" name=""/>
        <dsp:cNvSpPr/>
      </dsp:nvSpPr>
      <dsp:spPr>
        <a:xfrm rot="13582823">
          <a:off x="4411714" y="1641655"/>
          <a:ext cx="28597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84202" y="1762790"/>
        <a:ext cx="200180" cy="270242"/>
      </dsp:txXfrm>
    </dsp:sp>
    <dsp:sp modelId="{98F8939F-3B3A-4924-9DB4-459B30A8887C}">
      <dsp:nvSpPr>
        <dsp:cNvPr id="0" name=""/>
        <dsp:cNvSpPr/>
      </dsp:nvSpPr>
      <dsp:spPr>
        <a:xfrm>
          <a:off x="3100568"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295859"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23197" y="1455315"/>
          <a:ext cx="1791236" cy="183448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t>Hospice</a:t>
          </a:r>
        </a:p>
        <a:p>
          <a:pPr marL="0" lvl="0" indent="0" algn="ctr" defTabSz="800100">
            <a:lnSpc>
              <a:spcPct val="90000"/>
            </a:lnSpc>
            <a:spcBef>
              <a:spcPct val="0"/>
            </a:spcBef>
            <a:spcAft>
              <a:spcPts val="0"/>
            </a:spcAft>
            <a:buNone/>
          </a:pPr>
          <a:r>
            <a:rPr lang="en-NZ" sz="1800" kern="1200" dirty="0"/>
            <a:t>services</a:t>
          </a:r>
        </a:p>
      </dsp:txBody>
      <dsp:txXfrm>
        <a:off x="4485517" y="1723969"/>
        <a:ext cx="1266596" cy="1297173"/>
      </dsp:txXfrm>
    </dsp:sp>
    <dsp:sp modelId="{25914C64-70EF-4DB6-AE1B-1BE69B190783}">
      <dsp:nvSpPr>
        <dsp:cNvPr id="0" name=""/>
        <dsp:cNvSpPr/>
      </dsp:nvSpPr>
      <dsp:spPr>
        <a:xfrm rot="10815444">
          <a:off x="3695153" y="2355867"/>
          <a:ext cx="528054" cy="22957"/>
        </a:xfrm>
        <a:custGeom>
          <a:avLst/>
          <a:gdLst/>
          <a:ahLst/>
          <a:cxnLst/>
          <a:rect l="0" t="0" r="0" b="0"/>
          <a:pathLst>
            <a:path>
              <a:moveTo>
                <a:pt x="0" y="11478"/>
              </a:moveTo>
              <a:lnTo>
                <a:pt x="528054"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45979" y="2354145"/>
        <a:ext cx="26402" cy="26402"/>
      </dsp:txXfrm>
    </dsp:sp>
    <dsp:sp modelId="{AB2FD641-F252-4EE4-BE8B-FC06E17EC421}">
      <dsp:nvSpPr>
        <dsp:cNvPr id="0" name=""/>
        <dsp:cNvSpPr/>
      </dsp:nvSpPr>
      <dsp:spPr>
        <a:xfrm>
          <a:off x="1957593" y="1510145"/>
          <a:ext cx="1737571" cy="170422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4.1 </a:t>
          </a:r>
        </a:p>
        <a:p>
          <a:pPr marL="0" lvl="0" indent="0" algn="ctr" defTabSz="800100">
            <a:lnSpc>
              <a:spcPct val="90000"/>
            </a:lnSpc>
            <a:spcBef>
              <a:spcPct val="0"/>
            </a:spcBef>
            <a:spcAft>
              <a:spcPts val="0"/>
            </a:spcAft>
            <a:buNone/>
          </a:pPr>
          <a:r>
            <a:rPr lang="en-NZ" sz="1800" kern="1200" dirty="0">
              <a:solidFill>
                <a:schemeClr val="bg1"/>
              </a:solidFill>
            </a:rPr>
            <a:t>The Facility </a:t>
          </a:r>
        </a:p>
      </dsp:txBody>
      <dsp:txXfrm>
        <a:off x="2212054" y="1759723"/>
        <a:ext cx="1228649" cy="1205067"/>
      </dsp:txXfrm>
    </dsp:sp>
    <dsp:sp modelId="{30E07411-556D-4748-91C0-E17BCBD7452C}">
      <dsp:nvSpPr>
        <dsp:cNvPr id="0" name=""/>
        <dsp:cNvSpPr/>
      </dsp:nvSpPr>
      <dsp:spPr>
        <a:xfrm rot="21595680">
          <a:off x="6014432" y="2359725"/>
          <a:ext cx="360599" cy="22957"/>
        </a:xfrm>
        <a:custGeom>
          <a:avLst/>
          <a:gdLst/>
          <a:ahLst/>
          <a:cxnLst/>
          <a:rect l="0" t="0" r="0" b="0"/>
          <a:pathLst>
            <a:path>
              <a:moveTo>
                <a:pt x="0" y="11478"/>
              </a:moveTo>
              <a:lnTo>
                <a:pt x="360599"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85717" y="2362189"/>
        <a:ext cx="18029" cy="18029"/>
      </dsp:txXfrm>
    </dsp:sp>
    <dsp:sp modelId="{BB4661D5-8BE0-4131-BDA0-D3472F936D27}">
      <dsp:nvSpPr>
        <dsp:cNvPr id="0" name=""/>
        <dsp:cNvSpPr/>
      </dsp:nvSpPr>
      <dsp:spPr>
        <a:xfrm>
          <a:off x="6375031" y="1523508"/>
          <a:ext cx="1660312" cy="169285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287592" y="1803046"/>
          <a:ext cx="1861301" cy="177353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Hospice services</a:t>
          </a:r>
        </a:p>
      </dsp:txBody>
      <dsp:txXfrm>
        <a:off x="4560173" y="2062774"/>
        <a:ext cx="1316139" cy="1254078"/>
      </dsp:txXfrm>
    </dsp:sp>
    <dsp:sp modelId="{98845B3C-C158-43EA-8987-E8C3236DAE2C}">
      <dsp:nvSpPr>
        <dsp:cNvPr id="0" name=""/>
        <dsp:cNvSpPr/>
      </dsp:nvSpPr>
      <dsp:spPr>
        <a:xfrm rot="15971861">
          <a:off x="5120163" y="1499529"/>
          <a:ext cx="70025"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1363" y="1606549"/>
        <a:ext cx="49018" cy="289620"/>
      </dsp:txXfrm>
    </dsp:sp>
    <dsp:sp modelId="{3AAB2817-A041-45BB-9CC8-9AF52AC6E859}">
      <dsp:nvSpPr>
        <dsp:cNvPr id="0" name=""/>
        <dsp:cNvSpPr/>
      </dsp:nvSpPr>
      <dsp:spPr>
        <a:xfrm>
          <a:off x="4296151" y="50310"/>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0656" y="288215"/>
        <a:ext cx="1132293" cy="1148705"/>
      </dsp:txXfrm>
    </dsp:sp>
    <dsp:sp modelId="{88BBC66D-DFCC-4154-B8A7-B236E8B9C1C0}">
      <dsp:nvSpPr>
        <dsp:cNvPr id="0" name=""/>
        <dsp:cNvSpPr/>
      </dsp:nvSpPr>
      <dsp:spPr>
        <a:xfrm rot="20321280">
          <a:off x="6104841" y="2088557"/>
          <a:ext cx="71883"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05578" y="2189016"/>
        <a:ext cx="50318" cy="289620"/>
      </dsp:txXfrm>
    </dsp:sp>
    <dsp:sp modelId="{460AD6C1-1116-48A2-A4BC-39DE925257AE}">
      <dsp:nvSpPr>
        <dsp:cNvPr id="0" name=""/>
        <dsp:cNvSpPr/>
      </dsp:nvSpPr>
      <dsp:spPr>
        <a:xfrm>
          <a:off x="6145351" y="1120922"/>
          <a:ext cx="1746099" cy="1733208"/>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01061" y="1374744"/>
        <a:ext cx="1234679" cy="1225564"/>
      </dsp:txXfrm>
    </dsp:sp>
    <dsp:sp modelId="{DBF0A7A3-B915-4A75-9B2E-439A3A1F793E}">
      <dsp:nvSpPr>
        <dsp:cNvPr id="0" name=""/>
        <dsp:cNvSpPr/>
      </dsp:nvSpPr>
      <dsp:spPr>
        <a:xfrm rot="3456043">
          <a:off x="5699143" y="3259392"/>
          <a:ext cx="67434"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3838" y="3347392"/>
        <a:ext cx="47204" cy="289620"/>
      </dsp:txXfrm>
    </dsp:sp>
    <dsp:sp modelId="{484E8DC5-4349-4168-8B0F-A8A8DF3122C2}">
      <dsp:nvSpPr>
        <dsp:cNvPr id="0" name=""/>
        <dsp:cNvSpPr/>
      </dsp:nvSpPr>
      <dsp:spPr>
        <a:xfrm>
          <a:off x="5385037" y="3424849"/>
          <a:ext cx="1658631" cy="166925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5.3 </a:t>
          </a:r>
        </a:p>
        <a:p>
          <a:pPr marL="0" lvl="0" indent="0" algn="ctr" defTabSz="711200">
            <a:lnSpc>
              <a:spcPct val="90000"/>
            </a:lnSpc>
            <a:spcBef>
              <a:spcPct val="0"/>
            </a:spcBef>
            <a:spcAft>
              <a:spcPts val="0"/>
            </a:spcAft>
            <a:buNone/>
          </a:pPr>
          <a:r>
            <a:rPr lang="en-NZ" sz="1600" kern="1200" dirty="0">
              <a:solidFill>
                <a:schemeClr val="bg1"/>
              </a:solidFill>
            </a:rPr>
            <a:t>Antimicrobial Stewardship</a:t>
          </a:r>
        </a:p>
      </dsp:txBody>
      <dsp:txXfrm>
        <a:off x="5627938" y="3669305"/>
        <a:ext cx="1172829" cy="1180338"/>
      </dsp:txXfrm>
    </dsp:sp>
    <dsp:sp modelId="{427DC9FC-0BE6-485A-BBB2-86F1AFB66A1C}">
      <dsp:nvSpPr>
        <dsp:cNvPr id="0" name=""/>
        <dsp:cNvSpPr/>
      </dsp:nvSpPr>
      <dsp:spPr>
        <a:xfrm rot="7560000">
          <a:off x="4549161" y="3276969"/>
          <a:ext cx="134272"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81141" y="3357215"/>
        <a:ext cx="93990" cy="289620"/>
      </dsp:txXfrm>
    </dsp:sp>
    <dsp:sp modelId="{D160EF03-C4AF-4179-B2B8-A6E20760E0FC}">
      <dsp:nvSpPr>
        <dsp:cNvPr id="0" name=""/>
        <dsp:cNvSpPr/>
      </dsp:nvSpPr>
      <dsp:spPr>
        <a:xfrm>
          <a:off x="3218644" y="346321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462023" y="3707811"/>
        <a:ext cx="1175138" cy="1181022"/>
      </dsp:txXfrm>
    </dsp:sp>
    <dsp:sp modelId="{84B49B5E-2C46-4DE7-A9A2-3C05BF9A3722}">
      <dsp:nvSpPr>
        <dsp:cNvPr id="0" name=""/>
        <dsp:cNvSpPr/>
      </dsp:nvSpPr>
      <dsp:spPr>
        <a:xfrm rot="11745972">
          <a:off x="4109439" y="2157545"/>
          <a:ext cx="15680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5596" y="2260476"/>
        <a:ext cx="109766"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9779" y="1731375"/>
          <a:ext cx="1396033" cy="141192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Hospice services</a:t>
          </a:r>
        </a:p>
      </dsp:txBody>
      <dsp:txXfrm>
        <a:off x="4764223" y="1938147"/>
        <a:ext cx="987145" cy="998384"/>
      </dsp:txXfrm>
    </dsp:sp>
    <dsp:sp modelId="{98845B3C-C158-43EA-8987-E8C3236DAE2C}">
      <dsp:nvSpPr>
        <dsp:cNvPr id="0" name=""/>
        <dsp:cNvSpPr/>
      </dsp:nvSpPr>
      <dsp:spPr>
        <a:xfrm rot="16124950">
          <a:off x="5179895" y="1397270"/>
          <a:ext cx="12017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315" y="1505024"/>
        <a:ext cx="84125" cy="269194"/>
      </dsp:txXfrm>
    </dsp:sp>
    <dsp:sp modelId="{3AAB2817-A041-45BB-9CC8-9AF52AC6E859}">
      <dsp:nvSpPr>
        <dsp:cNvPr id="0" name=""/>
        <dsp:cNvSpPr/>
      </dsp:nvSpPr>
      <dsp:spPr>
        <a:xfrm>
          <a:off x="4513321" y="79725"/>
          <a:ext cx="1417115" cy="1425296"/>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6.1 </a:t>
          </a:r>
        </a:p>
        <a:p>
          <a:pPr marL="0" lvl="0" indent="0" algn="ctr" defTabSz="800100">
            <a:lnSpc>
              <a:spcPct val="90000"/>
            </a:lnSpc>
            <a:spcBef>
              <a:spcPct val="0"/>
            </a:spcBef>
            <a:spcAft>
              <a:spcPts val="0"/>
            </a:spcAft>
            <a:buNone/>
          </a:pPr>
          <a:r>
            <a:rPr lang="en-NZ" sz="1800" kern="1200" dirty="0">
              <a:solidFill>
                <a:schemeClr val="bg1"/>
              </a:solidFill>
            </a:rPr>
            <a:t>A process of restraint</a:t>
          </a:r>
        </a:p>
      </dsp:txBody>
      <dsp:txXfrm>
        <a:off x="4720853" y="288455"/>
        <a:ext cx="1002051" cy="1007836"/>
      </dsp:txXfrm>
    </dsp:sp>
    <dsp:sp modelId="{88BBC66D-DFCC-4154-B8A7-B236E8B9C1C0}">
      <dsp:nvSpPr>
        <dsp:cNvPr id="0" name=""/>
        <dsp:cNvSpPr/>
      </dsp:nvSpPr>
      <dsp:spPr>
        <a:xfrm rot="41295">
          <a:off x="6040987" y="2223652"/>
          <a:ext cx="20534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40989" y="2313014"/>
        <a:ext cx="143741" cy="269194"/>
      </dsp:txXfrm>
    </dsp:sp>
    <dsp:sp modelId="{460AD6C1-1116-48A2-A4BC-39DE925257AE}">
      <dsp:nvSpPr>
        <dsp:cNvPr id="0" name=""/>
        <dsp:cNvSpPr/>
      </dsp:nvSpPr>
      <dsp:spPr>
        <a:xfrm>
          <a:off x="6343124" y="1736652"/>
          <a:ext cx="1464118" cy="1445037"/>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6.2 </a:t>
          </a:r>
        </a:p>
        <a:p>
          <a:pPr marL="0" lvl="0" indent="0" algn="ctr" defTabSz="800100">
            <a:lnSpc>
              <a:spcPct val="90000"/>
            </a:lnSpc>
            <a:spcBef>
              <a:spcPct val="0"/>
            </a:spcBef>
            <a:spcAft>
              <a:spcPts val="0"/>
            </a:spcAft>
            <a:buNone/>
          </a:pPr>
          <a:r>
            <a:rPr lang="en-NZ" sz="1800" kern="1200" dirty="0">
              <a:solidFill>
                <a:schemeClr val="bg1"/>
              </a:solidFill>
            </a:rPr>
            <a:t>Safe restraint</a:t>
          </a:r>
        </a:p>
      </dsp:txBody>
      <dsp:txXfrm>
        <a:off x="6557539" y="1948273"/>
        <a:ext cx="1035288" cy="1021795"/>
      </dsp:txXfrm>
    </dsp:sp>
    <dsp:sp modelId="{DBF0A7A3-B915-4A75-9B2E-439A3A1F793E}">
      <dsp:nvSpPr>
        <dsp:cNvPr id="0" name=""/>
        <dsp:cNvSpPr/>
      </dsp:nvSpPr>
      <dsp:spPr>
        <a:xfrm rot="5400004">
          <a:off x="5147882" y="3120134"/>
          <a:ext cx="21982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80856" y="3176893"/>
        <a:ext cx="153876" cy="269194"/>
      </dsp:txXfrm>
    </dsp:sp>
    <dsp:sp modelId="{484E8DC5-4349-4168-8B0F-A8A8DF3122C2}">
      <dsp:nvSpPr>
        <dsp:cNvPr id="0" name=""/>
        <dsp:cNvSpPr/>
      </dsp:nvSpPr>
      <dsp:spPr>
        <a:xfrm>
          <a:off x="4570758" y="3558066"/>
          <a:ext cx="1374070" cy="136000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6.3 </a:t>
          </a:r>
        </a:p>
        <a:p>
          <a:pPr marL="0" lvl="0" indent="0" algn="ctr" defTabSz="800100">
            <a:lnSpc>
              <a:spcPct val="90000"/>
            </a:lnSpc>
            <a:spcBef>
              <a:spcPct val="0"/>
            </a:spcBef>
            <a:spcAft>
              <a:spcPts val="0"/>
            </a:spcAft>
            <a:buNone/>
          </a:pPr>
          <a:r>
            <a:rPr lang="en-NZ" sz="1800" kern="1200" dirty="0">
              <a:solidFill>
                <a:schemeClr val="bg1"/>
              </a:solidFill>
            </a:rPr>
            <a:t>Quality review of restraint</a:t>
          </a:r>
        </a:p>
      </dsp:txBody>
      <dsp:txXfrm>
        <a:off x="4771986" y="3757234"/>
        <a:ext cx="971614" cy="961667"/>
      </dsp:txXfrm>
    </dsp:sp>
    <dsp:sp modelId="{427DC9FC-0BE6-485A-BBB2-86F1AFB66A1C}">
      <dsp:nvSpPr>
        <dsp:cNvPr id="0" name=""/>
        <dsp:cNvSpPr/>
      </dsp:nvSpPr>
      <dsp:spPr>
        <a:xfrm rot="10633023">
          <a:off x="4222086" y="2257537"/>
          <a:ext cx="23938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93860" y="2345526"/>
        <a:ext cx="167571" cy="269194"/>
      </dsp:txXfrm>
    </dsp:sp>
    <dsp:sp modelId="{D160EF03-C4AF-4179-B2B8-A6E20760E0FC}">
      <dsp:nvSpPr>
        <dsp:cNvPr id="0" name=""/>
        <dsp:cNvSpPr/>
      </dsp:nvSpPr>
      <dsp:spPr>
        <a:xfrm>
          <a:off x="2687347" y="1837890"/>
          <a:ext cx="1422987" cy="1379625"/>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24/11/2021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24/11/2021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Paerewa Health and Disability Services Standard </a:t>
            </a:r>
            <a:r>
              <a:rPr lang="en-NZ" b="0" dirty="0"/>
              <a:t>Hospice services</a:t>
            </a: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66603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Tiriti). Ensuring that this standard supports health and disability service providers to honour Te Tiriti was a key aim of the most recent iteration NZS 8134.</a:t>
            </a:r>
          </a:p>
          <a:p>
            <a:endParaRPr lang="en-NZ" dirty="0"/>
          </a:p>
          <a:p>
            <a:r>
              <a:rPr lang="en-NZ" dirty="0"/>
              <a:t>Te Manatū </a:t>
            </a:r>
            <a:r>
              <a:rPr lang="en-NZ" dirty="0" err="1"/>
              <a:t>Hauroa</a:t>
            </a:r>
            <a:r>
              <a:rPr lang="en-NZ" dirty="0"/>
              <a:t> (the ministry) have partnered with Te Apārangi to create online resource sessions for </a:t>
            </a:r>
            <a:r>
              <a:rPr lang="en-NZ" dirty="0" err="1"/>
              <a:t>Te</a:t>
            </a:r>
            <a:r>
              <a:rPr lang="en-NZ" dirty="0"/>
              <a:t> </a:t>
            </a:r>
            <a:r>
              <a:rPr lang="en-NZ" dirty="0" err="1"/>
              <a:t>Tiriti</a:t>
            </a:r>
            <a:r>
              <a:rPr lang="en-NZ" dirty="0"/>
              <a:t>. An E – learning webinar to help  support the sector is due out in February 2022. </a:t>
            </a:r>
          </a:p>
          <a:p>
            <a:endParaRPr lang="en-NZ" dirty="0"/>
          </a:p>
          <a:p>
            <a:r>
              <a:rPr lang="en-NZ" dirty="0"/>
              <a:t>The principles of Te Tiriti o Waitangi, as articulated by the Courts and the Waitangi Tribunal, provide the framework for how we will meet our obligations under Te Tiriti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Motuhake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t>
            </a:r>
            <a:r>
              <a:rPr lang="en-NZ" dirty="0">
                <a:latin typeface="Calibri" panose="020F0502020204030204" pitchFamily="34" charset="0"/>
                <a:cs typeface="Calibri" panose="020F0502020204030204" pitchFamily="34" charset="0"/>
              </a:rPr>
              <a:t>ā</a:t>
            </a:r>
            <a:r>
              <a:rPr lang="en-NZ" b="0" dirty="0"/>
              <a:t>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a:t>
            </a:r>
            <a:r>
              <a:rPr lang="en-NZ" dirty="0" err="1"/>
              <a:t>wh</a:t>
            </a:r>
            <a:r>
              <a:rPr lang="en-NZ" dirty="0" err="1">
                <a:latin typeface="Segoe UI" panose="020B0502040204020203" pitchFamily="34" charset="0"/>
                <a:cs typeface="Segoe UI" panose="020B0502040204020203" pitchFamily="34" charset="0"/>
              </a:rPr>
              <a:t>ā</a:t>
            </a:r>
            <a:r>
              <a:rPr lang="en-NZ" dirty="0" err="1"/>
              <a:t>nau</a:t>
            </a:r>
            <a:r>
              <a:rPr lang="en-NZ" dirty="0"/>
              <a:t> and shared decision making with them;</a:t>
            </a:r>
          </a:p>
          <a:p>
            <a:pPr marL="0" indent="0">
              <a:buNone/>
            </a:pPr>
            <a:r>
              <a:rPr lang="en-NZ" dirty="0"/>
              <a:t>(e) Standards that increase positive life outcomes – the standards reflect the interaction between people and </a:t>
            </a:r>
            <a:r>
              <a:rPr lang="en-NZ" dirty="0" err="1"/>
              <a:t>wh</a:t>
            </a:r>
            <a:r>
              <a:rPr lang="en-NZ" dirty="0" err="1">
                <a:latin typeface="Segoe UI" panose="020B0502040204020203" pitchFamily="34" charset="0"/>
                <a:cs typeface="Segoe UI" panose="020B0502040204020203" pitchFamily="34" charset="0"/>
              </a:rPr>
              <a:t>ā</a:t>
            </a:r>
            <a:r>
              <a:rPr lang="en-NZ" dirty="0" err="1"/>
              <a:t>nau</a:t>
            </a:r>
            <a:r>
              <a:rPr lang="en-NZ" dirty="0"/>
              <a:t>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the slide, the review has provided more definition in criteria descriptions to assist strengthening and maintaining relationships with Māori, with Auditors able to look for measurable evidence as opposed to the previous standards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Bringing greater fidelity on statistics for M</a:t>
            </a:r>
            <a:r>
              <a:rPr lang="en-NZ" dirty="0">
                <a:latin typeface="Calibri" panose="020F0502020204030204" pitchFamily="34" charset="0"/>
                <a:cs typeface="Calibri" panose="020F0502020204030204" pitchFamily="34" charset="0"/>
              </a:rPr>
              <a:t>ā</a:t>
            </a:r>
            <a:r>
              <a:rPr lang="en-NZ" dirty="0"/>
              <a:t>ori health will support realising the intent of the principles by being able to monitor service delivery and assist in measuring equitable health outcomes for Māori including where any service delivery improvements are required.</a:t>
            </a:r>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24838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13</a:t>
            </a:fld>
            <a:endParaRPr lang="en-NZ" dirty="0"/>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14</a:t>
            </a:fld>
            <a:endParaRPr lang="en-NZ" dirty="0"/>
          </a:p>
        </p:txBody>
      </p:sp>
    </p:spTree>
    <p:extLst>
      <p:ext uri="{BB962C8B-B14F-4D97-AF65-F5344CB8AC3E}">
        <p14:creationId xmlns:p14="http://schemas.microsoft.com/office/powerpoint/2010/main" val="75759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250739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what does this mean for service providers?</a:t>
            </a:r>
          </a:p>
          <a:p>
            <a:endParaRPr lang="en-NZ" dirty="0"/>
          </a:p>
          <a:p>
            <a:r>
              <a:rPr lang="en-NZ" sz="1200" dirty="0"/>
              <a:t>Your decision-making should continue to be underpinned by the auditing principles</a:t>
            </a:r>
          </a:p>
          <a:p>
            <a:endParaRPr lang="en-NZ" sz="1200" dirty="0">
              <a:solidFill>
                <a:srgbClr val="00853F"/>
              </a:solidFill>
            </a:endParaRPr>
          </a:p>
          <a:p>
            <a:r>
              <a:rPr lang="en-NZ" sz="1200" dirty="0"/>
              <a:t>Continue to use your judgement to determine the intention of the criteria is being followed</a:t>
            </a:r>
          </a:p>
          <a:p>
            <a:endParaRPr lang="en-NZ" sz="1200" dirty="0"/>
          </a:p>
          <a:p>
            <a:r>
              <a:rPr lang="en-NZ" sz="1200" dirty="0"/>
              <a:t>The criteria is outlined in the Hospice Service summary of NZS8134:2021 aligned with the  sector guidance of the six sections of the Standards.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271253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1"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17</a:t>
            </a:fld>
            <a:endParaRPr lang="en-NZ" dirty="0"/>
          </a:p>
        </p:txBody>
      </p:sp>
    </p:spTree>
    <p:extLst>
      <p:ext uri="{BB962C8B-B14F-4D97-AF65-F5344CB8AC3E}">
        <p14:creationId xmlns:p14="http://schemas.microsoft.com/office/powerpoint/2010/main" val="781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(a) Mapped  - Criteria are explicit or intended in the previous standard</a:t>
            </a:r>
          </a:p>
          <a:p>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457200" lvl="1"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742950" lvl="2" indent="-285750" algn="l" defTabSz="914400" rtl="0" eaLnBrk="1" latinLnBrk="0" hangingPunct="1">
              <a:buFont typeface="Arial" panose="020B0604020202020204" pitchFamily="34" charset="0"/>
              <a:buChar char="•"/>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18</a:t>
            </a:fld>
            <a:endParaRPr lang="en-NZ" dirty="0"/>
          </a:p>
        </p:txBody>
      </p:sp>
    </p:spTree>
    <p:extLst>
      <p:ext uri="{BB962C8B-B14F-4D97-AF65-F5344CB8AC3E}">
        <p14:creationId xmlns:p14="http://schemas.microsoft.com/office/powerpoint/2010/main" val="38658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Hospice service providers indicates that 73 percent of the criteria directly map, 12 percent partially map and 15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19</a:t>
            </a:fld>
            <a:endParaRPr lang="en-NZ" dirty="0"/>
          </a:p>
        </p:txBody>
      </p:sp>
    </p:spTree>
    <p:extLst>
      <p:ext uri="{BB962C8B-B14F-4D97-AF65-F5344CB8AC3E}">
        <p14:creationId xmlns:p14="http://schemas.microsoft.com/office/powerpoint/2010/main" val="26978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1355124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to reference during the standards subsection and criteria summary</a:t>
            </a:r>
          </a:p>
        </p:txBody>
      </p:sp>
      <p:sp>
        <p:nvSpPr>
          <p:cNvPr id="4" name="Slide Number Placeholder 3"/>
          <p:cNvSpPr>
            <a:spLocks noGrp="1"/>
          </p:cNvSpPr>
          <p:nvPr>
            <p:ph type="sldNum" sz="quarter" idx="5"/>
          </p:nvPr>
        </p:nvSpPr>
        <p:spPr/>
        <p:txBody>
          <a:bodyPr/>
          <a:lstStyle/>
          <a:p>
            <a:fld id="{FF1816F6-97BA-44B2-8A94-08F9B4305433}" type="slidenum">
              <a:rPr lang="en-NZ" smtClean="0"/>
              <a:t>20</a:t>
            </a:fld>
            <a:endParaRPr lang="en-NZ" dirty="0"/>
          </a:p>
        </p:txBody>
      </p:sp>
    </p:spTree>
    <p:extLst>
      <p:ext uri="{BB962C8B-B14F-4D97-AF65-F5344CB8AC3E}">
        <p14:creationId xmlns:p14="http://schemas.microsoft.com/office/powerpoint/2010/main" val="9694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ones, 10 subsections and 56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8 subsections and 47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3/47 criteria are partially new, and 7/47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34238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dirty="0"/>
              <a:t>Of section twos </a:t>
            </a:r>
            <a:r>
              <a:rPr lang="en-NZ" sz="1200" dirty="0">
                <a:effectLst/>
                <a:latin typeface="Segoe UI" panose="020B0502040204020203" pitchFamily="34" charset="0"/>
                <a:ea typeface="Calibri" panose="020F0502020204030204" pitchFamily="34" charset="0"/>
                <a:cs typeface="Times New Roman" panose="02020603050405020304" pitchFamily="18" charset="0"/>
              </a:rPr>
              <a:t>5 subsections and 43 criteria</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All subsections and only 37/43 criteria are applicable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5/37 criteria are partially new, and 8/37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913909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threes 8 subsections and 53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5 subsections and 39/53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9/39 criteria are partially new</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1171338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and 5/39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2520070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fours 2 subsections and 15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b="0"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3320091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1/15 criteria is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3718951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5 subsections and 30 criteria of section Five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3/30 criteria are partially new, and 3/30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1807080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 subsections and 24 criteria in section six</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 subsections and 14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a:effectLst/>
                <a:latin typeface="Segoe UI" panose="020B0502040204020203" pitchFamily="34" charset="0"/>
                <a:ea typeface="Calibri" panose="020F0502020204030204" pitchFamily="34" charset="0"/>
                <a:cs typeface="Times New Roman" panose="02020603050405020304" pitchFamily="18" charset="0"/>
              </a:rPr>
              <a:t>2/14 </a:t>
            </a:r>
            <a:r>
              <a:rPr lang="en-NZ" sz="1800" dirty="0">
                <a:effectLst/>
                <a:latin typeface="Segoe UI" panose="020B0502040204020203" pitchFamily="34" charset="0"/>
                <a:ea typeface="Calibri" panose="020F0502020204030204" pitchFamily="34" charset="0"/>
                <a:cs typeface="Times New Roman" panose="02020603050405020304" pitchFamily="18" charset="0"/>
              </a:rPr>
              <a:t>are partially new and 2/14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272896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summarise the key points of this presentation,</a:t>
            </a:r>
          </a:p>
          <a:p>
            <a:endParaRPr lang="en-NZ" dirty="0"/>
          </a:p>
          <a:p>
            <a:r>
              <a:rPr lang="en-NZ" dirty="0"/>
              <a:t>We are all learning the refreshed requirements of Ngā </a:t>
            </a:r>
            <a:r>
              <a:rPr lang="en-NZ" dirty="0" err="1"/>
              <a:t>paerewa</a:t>
            </a:r>
            <a:r>
              <a:rPr lang="en-NZ" dirty="0"/>
              <a:t> Health and disability services standard </a:t>
            </a:r>
            <a:r>
              <a:rPr lang="en-NZ" b="0" u="none"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a:t>
            </a:r>
            <a:r>
              <a:rPr lang="en-NZ" b="0" u="sng" dirty="0"/>
              <a:t>. </a:t>
            </a:r>
            <a:r>
              <a:rPr lang="en-NZ" b="0" u="none"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from here? </a:t>
            </a:r>
          </a:p>
          <a:p>
            <a:endParaRPr lang="en-NZ" dirty="0"/>
          </a:p>
          <a:p>
            <a:r>
              <a:rPr lang="en-NZ" dirty="0"/>
              <a:t>Ngā Paerewa has been designed with the sector for the sector</a:t>
            </a:r>
          </a:p>
          <a:p>
            <a:r>
              <a:rPr lang="en-NZ" dirty="0"/>
              <a:t>Sector are encouraged to provide feedback </a:t>
            </a:r>
            <a:r>
              <a:rPr lang="en-NZ" sz="1200" b="0" i="0" u="sng" dirty="0">
                <a:solidFill>
                  <a:srgbClr val="002839"/>
                </a:solidFill>
                <a:effectLst/>
                <a:latin typeface="Arial" panose="020B0604020202020204" pitchFamily="34" charset="0"/>
                <a:hlinkClick r:id="rId3"/>
              </a:rPr>
              <a:t>certification@health.govt.nz</a:t>
            </a:r>
            <a:r>
              <a:rPr lang="en-NZ" sz="12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800322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slide contains a summary of the resources used in this presentation</a:t>
            </a:r>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any further resources or questions about this presentation or the standards, please contact the HealthCERT team via the </a:t>
            </a:r>
            <a:r>
              <a:rPr lang="en-NZ" sz="1200" b="0" i="0" u="sng" dirty="0">
                <a:solidFill>
                  <a:srgbClr val="002839"/>
                </a:solidFill>
                <a:effectLst/>
                <a:latin typeface="Arial" panose="020B0604020202020204" pitchFamily="34" charset="0"/>
                <a:hlinkClick r:id="rId3"/>
              </a:rPr>
              <a:t>certification@health.govt.nz</a:t>
            </a:r>
            <a:r>
              <a:rPr lang="en-NZ" sz="1200" dirty="0"/>
              <a:t>  email</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578952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–Ngā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376814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mai welcome to this presentation on New Zealand Standard 8134:2021 Ng</a:t>
            </a:r>
            <a:r>
              <a:rPr lang="en-NZ" dirty="0">
                <a:latin typeface="Segoe UI" panose="020B0502040204020203" pitchFamily="34" charset="0"/>
                <a:cs typeface="Segoe UI" panose="020B0502040204020203" pitchFamily="34" charset="0"/>
              </a:rPr>
              <a:t>ā</a:t>
            </a:r>
            <a:r>
              <a:rPr lang="en-NZ" dirty="0"/>
              <a:t> Paerewa health and disability Services</a:t>
            </a:r>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2707537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closing please join us in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r>
              <a:rPr lang="en-NZ" dirty="0"/>
              <a:t>se join us for the Manatū Hauora Ministry of Health karakia</a:t>
            </a:r>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531568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purpose of this presentation is to give Hospice services providers an overview of </a:t>
            </a:r>
            <a:r>
              <a:rPr lang="en-NZ" dirty="0" err="1"/>
              <a:t>Ngā</a:t>
            </a:r>
            <a:r>
              <a:rPr lang="en-NZ" dirty="0"/>
              <a:t> Paerewa. This includes a summary of the standards mapping and how the transition to the new and partially new standards will be initially audited. There are also links to resources and templates for your reference.</a:t>
            </a:r>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125512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brought into the review included </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as they have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 into one, which significantly reduces duplication and variation across the services:</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four standards are</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reduce care variation. The revised standard reflects the fundamental shifts towards more person-and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 and guidance has been produced to support the sector on each of the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Guidance on 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healthliteracy.co.nz/page/about-health-literacy/" TargetMode="External"/><Relationship Id="rId5" Type="http://schemas.openxmlformats.org/officeDocument/2006/relationships/hyperlink" Target="https://www.maorihealthreview.co.nz/" TargetMode="External"/><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9.png"/><Relationship Id="rId4" Type="http://schemas.openxmlformats.org/officeDocument/2006/relationships/notesSlide" Target="../notesSlides/notesSlide29.xml"/><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notesSlide" Target="../notesSlides/notesSlide31.xml"/><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9.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s://www.health.govt.nz/publication/designated-auditing-agency-handbook" TargetMode="External"/><Relationship Id="rId13"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maorihealthreview.co.nz/"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health.govt.nz/publication/whaia-te-ao-marama-2018-2022-maori-disability-action-plan"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kamaua-maori-health-action-plan-2020-2025" TargetMode="External"/><Relationship Id="rId4" Type="http://schemas.openxmlformats.org/officeDocument/2006/relationships/notesSlide" Target="../notesSlides/notesSlide37.xml"/><Relationship Id="rId9" Type="http://schemas.openxmlformats.org/officeDocument/2006/relationships/hyperlink" Target="https://www.health.govt.nz/our-work/populations/maori-health/he-korowai-oranga" TargetMode="External"/><Relationship Id="rId14" Type="http://schemas.openxmlformats.org/officeDocument/2006/relationships/hyperlink" Target="https://maorimaps.com/"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Hospice services</a:t>
            </a:r>
            <a:endParaRPr lang="en-NZ" b="1" i="1" dirty="0"/>
          </a:p>
          <a:p>
            <a:endParaRPr lang="en-NZ" i="1" dirty="0"/>
          </a:p>
        </p:txBody>
      </p:sp>
      <p:pic>
        <p:nvPicPr>
          <p:cNvPr id="5" name="Audio 4">
            <a:hlinkClick r:id="" action="ppaction://media"/>
            <a:extLst>
              <a:ext uri="{FF2B5EF4-FFF2-40B4-BE49-F238E27FC236}">
                <a16:creationId xmlns:a16="http://schemas.microsoft.com/office/drawing/2014/main" id="{E2E810D3-3180-4FE1-9ED0-0427BA5BA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xmlns:p14="http://schemas.microsoft.com/office/powerpoint/2010/main">
    <mc:Choice Requires="p14">
      <p:transition spd="slow" p14:dur="2000" advTm="9059"/>
    </mc:Choice>
    <mc:Fallback xmlns="">
      <p:transition spd="slow" advTm="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Tiriti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580854"/>
            <a:ext cx="10515600" cy="4611519"/>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00853F"/>
              </a:solidFill>
              <a:ea typeface="+mj-ea"/>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a:t>Nga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a:p>
            <a:pPr marL="0" indent="0">
              <a:buNone/>
            </a:pPr>
            <a:endParaRPr lang="en-NZ" sz="2800" dirty="0">
              <a:solidFill>
                <a:srgbClr val="FF0000"/>
              </a:solidFill>
              <a:latin typeface="Segoe UI" panose="020B0502040204020203" pitchFamily="34" charset="0"/>
              <a:cs typeface="Segoe UI" panose="020B0502040204020203" pitchFamily="34" charset="0"/>
              <a:sym typeface="Wingdings" panose="05000000000000000000" pitchFamily="2" charset="2"/>
            </a:endParaRPr>
          </a:p>
        </p:txBody>
      </p:sp>
      <p:pic>
        <p:nvPicPr>
          <p:cNvPr id="5" name="Audio 4">
            <a:hlinkClick r:id="" action="ppaction://media"/>
            <a:extLst>
              <a:ext uri="{FF2B5EF4-FFF2-40B4-BE49-F238E27FC236}">
                <a16:creationId xmlns:a16="http://schemas.microsoft.com/office/drawing/2014/main" id="{3A18641A-7D29-42E2-9A58-790C57C09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55793"/>
    </mc:Choice>
    <mc:Fallback xmlns="">
      <p:transition spd="slow" advTm="25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C5E90CA1-A86F-484F-8390-0FFFE075C00E}"/>
              </a:ext>
            </a:extLst>
          </p:cNvPr>
          <p:cNvSpPr txBox="1">
            <a:spLocks/>
          </p:cNvSpPr>
          <p:nvPr/>
        </p:nvSpPr>
        <p:spPr>
          <a:xfrm>
            <a:off x="8688404"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7" name="Audio 6">
            <a:hlinkClick r:id="" action="ppaction://media"/>
            <a:extLst>
              <a:ext uri="{FF2B5EF4-FFF2-40B4-BE49-F238E27FC236}">
                <a16:creationId xmlns:a16="http://schemas.microsoft.com/office/drawing/2014/main" id="{81F6A8A4-D358-43BA-846E-9A296417F4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32255"/>
    </mc:Choice>
    <mc:Fallback xmlns="">
      <p:transition spd="slow" advTm="3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sp>
        <p:nvSpPr>
          <p:cNvPr id="10" name="Content Placeholder 2">
            <a:extLst>
              <a:ext uri="{FF2B5EF4-FFF2-40B4-BE49-F238E27FC236}">
                <a16:creationId xmlns:a16="http://schemas.microsoft.com/office/drawing/2014/main" id="{05B7958A-7B8D-4DF5-A33C-E4A4F3015378}"/>
              </a:ext>
            </a:extLst>
          </p:cNvPr>
          <p:cNvSpPr txBox="1">
            <a:spLocks/>
          </p:cNvSpPr>
          <p:nvPr/>
        </p:nvSpPr>
        <p:spPr>
          <a:xfrm>
            <a:off x="8728521" y="2558058"/>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5"/>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6"/>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7"/>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1457" y="2627313"/>
            <a:ext cx="8151554" cy="2660967"/>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C09D961A-270C-4BB6-A4B8-A36499DC15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8560"/>
    </mc:Choice>
    <mc:Fallback xmlns="">
      <p:transition spd="slow" advTm="1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dirty="0">
                <a:solidFill>
                  <a:srgbClr val="000000"/>
                </a:solidFill>
                <a:latin typeface="Segoe UI" panose="020B0502040204020203" pitchFamily="34" charset="0"/>
              </a:rPr>
              <a:t>Designated auditing 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94008A9D-AA67-41C0-ADA5-B0C03E40C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70188"/>
    </mc:Choice>
    <mc:Fallback xmlns="">
      <p:transition spd="slow" advTm="7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extLst>
              <p:ext uri="{D42A27DB-BD31-4B8C-83A1-F6EECF244321}">
                <p14:modId xmlns:p14="http://schemas.microsoft.com/office/powerpoint/2010/main" val="299440472"/>
              </p:ext>
            </p:extLst>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7" name="Audio 6">
            <a:hlinkClick r:id="" action="ppaction://media"/>
            <a:extLst>
              <a:ext uri="{FF2B5EF4-FFF2-40B4-BE49-F238E27FC236}">
                <a16:creationId xmlns:a16="http://schemas.microsoft.com/office/drawing/2014/main" id="{909EE4F7-CFFB-4182-BD60-EED6D4EA2B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99477"/>
    </mc:Choice>
    <mc:Fallback xmlns="">
      <p:transition spd="slow" advTm="9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4" name="Audio 3">
            <a:hlinkClick r:id="" action="ppaction://media"/>
            <a:extLst>
              <a:ext uri="{FF2B5EF4-FFF2-40B4-BE49-F238E27FC236}">
                <a16:creationId xmlns:a16="http://schemas.microsoft.com/office/drawing/2014/main" id="{A5B23650-52E2-4E12-AF7C-1E5767C1D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30644"/>
    </mc:Choice>
    <mc:Fallback xmlns="">
      <p:transition spd="slow" advTm="3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Your decision-making should continue to be underpinned by the auditing principles</a:t>
            </a:r>
          </a:p>
          <a:p>
            <a:endParaRPr lang="en-NZ" sz="2400" dirty="0">
              <a:solidFill>
                <a:srgbClr val="00853F"/>
              </a:solidFill>
            </a:endParaRPr>
          </a:p>
          <a:p>
            <a:r>
              <a:rPr lang="en-NZ" sz="2400" dirty="0"/>
              <a:t>Continue to use your judgement to determine the intention of the criteria is being followed</a:t>
            </a:r>
          </a:p>
          <a:p>
            <a:endParaRPr lang="en-NZ" sz="2400" dirty="0"/>
          </a:p>
          <a:p>
            <a:r>
              <a:rPr lang="en-NZ" sz="2400" dirty="0"/>
              <a:t>The criteria is outlined in the Hospice Service summary of NZS8134:2021 aligned with the  sector guidance of the six sections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7C2FEE6B-F91D-45EC-AAAB-9DAC3C4C4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5746"/>
    </mc:Choice>
    <mc:Fallback xmlns="">
      <p:transition spd="slow" advTm="2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5" name="Audio 4">
            <a:hlinkClick r:id="" action="ppaction://media"/>
            <a:extLst>
              <a:ext uri="{FF2B5EF4-FFF2-40B4-BE49-F238E27FC236}">
                <a16:creationId xmlns:a16="http://schemas.microsoft.com/office/drawing/2014/main" id="{946FCBBF-7891-4831-9E32-86C806C4C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80081"/>
    </mc:Choice>
    <mc:Fallback xmlns="">
      <p:transition spd="slow" advTm="8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extLst>
              <p:ext uri="{D42A27DB-BD31-4B8C-83A1-F6EECF244321}">
                <p14:modId xmlns:p14="http://schemas.microsoft.com/office/powerpoint/2010/main" val="4182574681"/>
              </p:ext>
            </p:extLst>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a:t>
                      </a:r>
                      <a:r>
                        <a:rPr lang="en-NZ" sz="1800" cap="none" spc="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previous standard</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3" name="Audio 2">
            <a:hlinkClick r:id="" action="ppaction://media"/>
            <a:extLst>
              <a:ext uri="{FF2B5EF4-FFF2-40B4-BE49-F238E27FC236}">
                <a16:creationId xmlns:a16="http://schemas.microsoft.com/office/drawing/2014/main" id="{26DEC920-17E8-4F25-A68A-A240B51DB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83209"/>
    </mc:Choice>
    <mc:Fallback xmlns="">
      <p:transition spd="slow" advTm="8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627751" y="1513801"/>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cs typeface="Times New Roman" panose="02020603050405020304" pitchFamily="18" charset="0"/>
              </a:rPr>
              <a:t>M</a:t>
            </a:r>
            <a:r>
              <a:rPr lang="en-NZ" sz="2400" dirty="0"/>
              <a:t>apping the Health and Disability Services Standards (NZS 8134:2008) criteria to the 2021 standard indicates that 73 percent of the criteria directly map, 12 percent partially map and 15 percent do not map</a:t>
            </a:r>
          </a:p>
          <a:p>
            <a:pPr>
              <a:lnSpc>
                <a:spcPct val="100000"/>
              </a:lnSpc>
            </a:pPr>
            <a:r>
              <a:rPr lang="en-NZ" sz="2400" dirty="0">
                <a:cs typeface="Times New Roman" panose="02020603050405020304" pitchFamily="18" charset="0"/>
              </a:rPr>
              <a:t>To support Hospice providers to plan and prepare for meeting the updated audit requirements the standards criteria application framework summaries provide a succent sector specific overview </a:t>
            </a:r>
          </a:p>
          <a:p>
            <a:pPr marL="0" indent="0">
              <a:buNone/>
            </a:pPr>
            <a:endParaRPr lang="en-NZ" dirty="0">
              <a:solidFill>
                <a:srgbClr val="FF0000"/>
              </a:solidFill>
            </a:endParaRPr>
          </a:p>
        </p:txBody>
      </p:sp>
      <p:pic>
        <p:nvPicPr>
          <p:cNvPr id="9" name="Audio 8">
            <a:hlinkClick r:id="" action="ppaction://media"/>
            <a:extLst>
              <a:ext uri="{FF2B5EF4-FFF2-40B4-BE49-F238E27FC236}">
                <a16:creationId xmlns:a16="http://schemas.microsoft.com/office/drawing/2014/main" id="{3B697832-9502-48D1-92CE-27D45DF33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5187148"/>
      </p:ext>
    </p:extLst>
  </p:cSld>
  <p:clrMapOvr>
    <a:masterClrMapping/>
  </p:clrMapOvr>
  <mc:AlternateContent xmlns:mc="http://schemas.openxmlformats.org/markup-compatibility/2006" xmlns:p14="http://schemas.microsoft.com/office/powerpoint/2010/main">
    <mc:Choice Requires="p14">
      <p:transition spd="slow" p14:dur="2000" advTm="35214"/>
    </mc:Choice>
    <mc:Fallback xmlns="">
      <p:transition spd="slow" advTm="3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10" name="Audio 9">
            <a:hlinkClick r:id="" action="ppaction://media"/>
            <a:extLst>
              <a:ext uri="{FF2B5EF4-FFF2-40B4-BE49-F238E27FC236}">
                <a16:creationId xmlns:a16="http://schemas.microsoft.com/office/drawing/2014/main" id="{812396BD-22E3-4A8E-8086-2D4A5D23E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40817"/>
    </mc:Choice>
    <mc:Fallback xmlns="">
      <p:transition spd="slow" advTm="4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4" name="Audio 3">
            <a:hlinkClick r:id="" action="ppaction://media"/>
            <a:extLst>
              <a:ext uri="{FF2B5EF4-FFF2-40B4-BE49-F238E27FC236}">
                <a16:creationId xmlns:a16="http://schemas.microsoft.com/office/drawing/2014/main" id="{26020AF1-9EBB-4B0F-8C44-967EA2B9F1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9581"/>
    </mc:Choice>
    <mc:Fallback xmlns="">
      <p:transition spd="slow" advTm="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Hospice</a:t>
            </a:r>
            <a:br>
              <a:rPr lang="en-US" sz="3300" kern="1200" dirty="0">
                <a:solidFill>
                  <a:schemeClr val="bg1"/>
                </a:solidFill>
                <a:latin typeface="+mj-lt"/>
                <a:ea typeface="+mj-ea"/>
                <a:cs typeface="+mj-cs"/>
              </a:rPr>
            </a:br>
            <a:r>
              <a:rPr lang="en-US" sz="3300" dirty="0">
                <a:solidFill>
                  <a:schemeClr val="bg1"/>
                </a:solidFill>
                <a:latin typeface="+mj-lt"/>
                <a:cs typeface="+mj-cs"/>
              </a:rPr>
              <a:t>S</a:t>
            </a:r>
            <a:r>
              <a:rPr lang="en-US" sz="3300" kern="1200" dirty="0">
                <a:solidFill>
                  <a:schemeClr val="bg1"/>
                </a:solidFill>
                <a:latin typeface="+mj-lt"/>
                <a:ea typeface="+mj-ea"/>
                <a:cs typeface="+mj-cs"/>
              </a:rPr>
              <a:t>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1473828714"/>
              </p:ext>
            </p:extLst>
          </p:nvPr>
        </p:nvGraphicFramePr>
        <p:xfrm>
          <a:off x="4346448" y="842749"/>
          <a:ext cx="6939510" cy="4686768"/>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Hospice </a:t>
                      </a:r>
                    </a:p>
                    <a:p>
                      <a:pPr algn="ctr"/>
                      <a:r>
                        <a:rPr lang="en-NZ" sz="2700" dirty="0"/>
                        <a:t>services</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182</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73%</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12%</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15%</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63FB5AF3-B003-49B4-B311-CF94EB9A3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65129"/>
    </mc:Choice>
    <mc:Fallback xmlns="">
      <p:transition spd="slow" advTm="6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81315773"/>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C4139C2-E3D0-40E1-94E0-BAAC4AAB81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81152" y="5096290"/>
            <a:ext cx="1172648" cy="574976"/>
          </a:xfrm>
          <a:prstGeom prst="rect">
            <a:avLst/>
          </a:prstGeom>
        </p:spPr>
      </p:pic>
      <p:pic>
        <p:nvPicPr>
          <p:cNvPr id="7" name="Audio 6">
            <a:hlinkClick r:id="" action="ppaction://media"/>
            <a:extLst>
              <a:ext uri="{FF2B5EF4-FFF2-40B4-BE49-F238E27FC236}">
                <a16:creationId xmlns:a16="http://schemas.microsoft.com/office/drawing/2014/main" id="{94D71443-79FA-4C70-8DAC-F2E17C03B5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xmlns:p14="http://schemas.microsoft.com/office/powerpoint/2010/main">
    <mc:Choice Requires="p14">
      <p:transition spd="slow" p14:dur="2000" advTm="13191"/>
    </mc:Choice>
    <mc:Fallback xmlns="">
      <p:transition spd="slow" advTm="1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A1D-BBB1-4636-A3D6-D35574D6D3D3}"/>
              </a:ext>
            </a:extLst>
          </p:cNvPr>
          <p:cNvSpPr>
            <a:spLocks noGrp="1"/>
          </p:cNvSpPr>
          <p:nvPr>
            <p:ph type="title"/>
          </p:nvPr>
        </p:nvSpPr>
        <p:spPr>
          <a:xfrm>
            <a:off x="731743" y="-99335"/>
            <a:ext cx="10622057" cy="1074060"/>
          </a:xfrm>
        </p:spPr>
        <p:txBody>
          <a:bodyPr/>
          <a:lstStyle/>
          <a:p>
            <a:r>
              <a:rPr lang="en-NZ" dirty="0"/>
              <a:t>Section 1: Ō TĀTOU MOTIKA | OUR RIGHTS</a:t>
            </a:r>
          </a:p>
        </p:txBody>
      </p:sp>
      <p:pic>
        <p:nvPicPr>
          <p:cNvPr id="6" name="Content Placeholder 5">
            <a:extLst>
              <a:ext uri="{FF2B5EF4-FFF2-40B4-BE49-F238E27FC236}">
                <a16:creationId xmlns:a16="http://schemas.microsoft.com/office/drawing/2014/main" id="{F66B34C2-B44A-4071-9F2D-2215303B9067}"/>
              </a:ext>
            </a:extLst>
          </p:cNvPr>
          <p:cNvPicPr>
            <a:picLocks noGrp="1" noChangeAspect="1"/>
          </p:cNvPicPr>
          <p:nvPr>
            <p:ph idx="1"/>
          </p:nvPr>
        </p:nvPicPr>
        <p:blipFill>
          <a:blip r:embed="rId5"/>
          <a:stretch>
            <a:fillRect/>
          </a:stretch>
        </p:blipFill>
        <p:spPr>
          <a:xfrm>
            <a:off x="731743" y="1861676"/>
            <a:ext cx="10332571" cy="4021599"/>
          </a:xfrm>
        </p:spPr>
      </p:pic>
      <p:sp>
        <p:nvSpPr>
          <p:cNvPr id="4" name="Title 1">
            <a:extLst>
              <a:ext uri="{FF2B5EF4-FFF2-40B4-BE49-F238E27FC236}">
                <a16:creationId xmlns:a16="http://schemas.microsoft.com/office/drawing/2014/main" id="{E501E8B6-E91E-42CB-BC84-83D76301205E}"/>
              </a:ext>
            </a:extLst>
          </p:cNvPr>
          <p:cNvSpPr txBox="1">
            <a:spLocks/>
          </p:cNvSpPr>
          <p:nvPr/>
        </p:nvSpPr>
        <p:spPr>
          <a:xfrm>
            <a:off x="838200" y="787616"/>
            <a:ext cx="10226114"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5" name="Audio 4">
            <a:hlinkClick r:id="" action="ppaction://media"/>
            <a:extLst>
              <a:ext uri="{FF2B5EF4-FFF2-40B4-BE49-F238E27FC236}">
                <a16:creationId xmlns:a16="http://schemas.microsoft.com/office/drawing/2014/main" id="{906E5609-0A4B-4F1E-8E10-5ADC99E4A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130004"/>
      </p:ext>
    </p:extLst>
  </p:cSld>
  <p:clrMapOvr>
    <a:masterClrMapping/>
  </p:clrMapOvr>
  <mc:AlternateContent xmlns:mc="http://schemas.openxmlformats.org/markup-compatibility/2006" xmlns:p14="http://schemas.microsoft.com/office/powerpoint/2010/main">
    <mc:Choice Requires="p14">
      <p:transition spd="slow" p14:dur="2000" advTm="7422"/>
    </mc:Choice>
    <mc:Fallback xmlns="">
      <p:transition spd="slow" advTm="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90471" y="265343"/>
            <a:ext cx="10515600" cy="1074060"/>
          </a:xfrm>
        </p:spPr>
        <p:txBody>
          <a:bodyPr>
            <a:normAutofit/>
          </a:bodyPr>
          <a:lstStyle/>
          <a:p>
            <a:r>
              <a:rPr lang="en-NZ" sz="2600"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614939617"/>
              </p:ext>
            </p:extLst>
          </p:nvPr>
        </p:nvGraphicFramePr>
        <p:xfrm>
          <a:off x="966988" y="699342"/>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1701223E-EF28-4E74-84DF-527B79C16E7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77426" y="4997634"/>
            <a:ext cx="1347586" cy="660752"/>
          </a:xfrm>
          <a:prstGeom prst="rect">
            <a:avLst/>
          </a:prstGeom>
        </p:spPr>
      </p:pic>
      <p:pic>
        <p:nvPicPr>
          <p:cNvPr id="7" name="Audio 6">
            <a:hlinkClick r:id="" action="ppaction://media"/>
            <a:extLst>
              <a:ext uri="{FF2B5EF4-FFF2-40B4-BE49-F238E27FC236}">
                <a16:creationId xmlns:a16="http://schemas.microsoft.com/office/drawing/2014/main" id="{2BA40D42-E1D8-4767-891A-26A3D8A0162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xmlns:p14="http://schemas.microsoft.com/office/powerpoint/2010/main">
    <mc:Choice Requires="p14">
      <p:transition spd="slow" p14:dur="2000" advTm="9862"/>
    </mc:Choice>
    <mc:Fallback xmlns="">
      <p:transition spd="slow" advTm="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A719-F7C8-48EC-8104-BA6B2AABA234}"/>
              </a:ext>
            </a:extLst>
          </p:cNvPr>
          <p:cNvSpPr>
            <a:spLocks noGrp="1"/>
          </p:cNvSpPr>
          <p:nvPr>
            <p:ph type="title"/>
          </p:nvPr>
        </p:nvSpPr>
        <p:spPr>
          <a:xfrm>
            <a:off x="838200" y="300732"/>
            <a:ext cx="10515600" cy="1074060"/>
          </a:xfrm>
        </p:spPr>
        <p:txBody>
          <a:bodyPr>
            <a:normAutofit/>
          </a:bodyPr>
          <a:lstStyle/>
          <a:p>
            <a:r>
              <a:rPr lang="en-NZ" sz="2600" dirty="0"/>
              <a:t>Section 2: HUNGA MAHI ME TE HANGANGA | WORKFORCE </a:t>
            </a:r>
            <a:br>
              <a:rPr lang="en-NZ" sz="2600" dirty="0"/>
            </a:br>
            <a:r>
              <a:rPr lang="en-NZ" sz="2600" dirty="0"/>
              <a:t>AND STRUCTURE</a:t>
            </a:r>
          </a:p>
        </p:txBody>
      </p:sp>
      <p:pic>
        <p:nvPicPr>
          <p:cNvPr id="6" name="Content Placeholder 5">
            <a:extLst>
              <a:ext uri="{FF2B5EF4-FFF2-40B4-BE49-F238E27FC236}">
                <a16:creationId xmlns:a16="http://schemas.microsoft.com/office/drawing/2014/main" id="{3D2DC38F-2F9A-4CD1-8DC2-4CB880658DE1}"/>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838200" y="1815922"/>
            <a:ext cx="10298697" cy="4028717"/>
          </a:xfrm>
        </p:spPr>
      </p:pic>
      <p:sp>
        <p:nvSpPr>
          <p:cNvPr id="4" name="Title 1">
            <a:extLst>
              <a:ext uri="{FF2B5EF4-FFF2-40B4-BE49-F238E27FC236}">
                <a16:creationId xmlns:a16="http://schemas.microsoft.com/office/drawing/2014/main" id="{DB5FE69F-CD55-4410-A469-BA5ABC8AB6AE}"/>
              </a:ext>
            </a:extLst>
          </p:cNvPr>
          <p:cNvSpPr txBox="1">
            <a:spLocks/>
          </p:cNvSpPr>
          <p:nvPr/>
        </p:nvSpPr>
        <p:spPr>
          <a:xfrm>
            <a:off x="838200" y="1374792"/>
            <a:ext cx="10515600" cy="645816"/>
          </a:xfrm>
          <a:prstGeom prst="rect">
            <a:avLst/>
          </a:prstGeom>
        </p:spPr>
        <p:txBody>
          <a:bodyPr anchor="ctr" anchorCtr="0">
            <a:normAutofit fontScale="6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3C3F1BDF-DD1D-48C5-9D8C-DCC9810C2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33658959"/>
      </p:ext>
    </p:extLst>
  </p:cSld>
  <p:clrMapOvr>
    <a:masterClrMapping/>
  </p:clrMapOvr>
  <mc:AlternateContent xmlns:mc="http://schemas.openxmlformats.org/markup-compatibility/2006" xmlns:p14="http://schemas.microsoft.com/office/powerpoint/2010/main">
    <mc:Choice Requires="p14">
      <p:transition spd="slow" p14:dur="2000" advTm="7219"/>
    </mc:Choice>
    <mc:Fallback xmlns="">
      <p:transition spd="slow" advTm="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16228" y="74038"/>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34347842"/>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9FBF844-7675-4E2B-A4AE-A03E3EFFA91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35874" y="5046946"/>
            <a:ext cx="1352081" cy="662956"/>
          </a:xfrm>
          <a:prstGeom prst="rect">
            <a:avLst/>
          </a:prstGeom>
        </p:spPr>
      </p:pic>
      <p:pic>
        <p:nvPicPr>
          <p:cNvPr id="3" name="Audio 2">
            <a:hlinkClick r:id="" action="ppaction://media"/>
            <a:extLst>
              <a:ext uri="{FF2B5EF4-FFF2-40B4-BE49-F238E27FC236}">
                <a16:creationId xmlns:a16="http://schemas.microsoft.com/office/drawing/2014/main" id="{34FF2709-F6D7-446C-9E54-9A463E0929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xmlns:p14="http://schemas.microsoft.com/office/powerpoint/2010/main">
    <mc:Choice Requires="p14">
      <p:transition spd="slow" p14:dur="2000" advTm="10587"/>
    </mc:Choice>
    <mc:Fallback xmlns="">
      <p:transition spd="slow" advTm="1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4459-5A55-404A-B9E9-0B7D9C7424E7}"/>
              </a:ext>
            </a:extLst>
          </p:cNvPr>
          <p:cNvSpPr>
            <a:spLocks noGrp="1"/>
          </p:cNvSpPr>
          <p:nvPr>
            <p:ph type="title"/>
          </p:nvPr>
        </p:nvSpPr>
        <p:spPr>
          <a:xfrm>
            <a:off x="516228" y="0"/>
            <a:ext cx="10515600" cy="1074060"/>
          </a:xfrm>
        </p:spPr>
        <p:txBody>
          <a:bodyPr/>
          <a:lstStyle/>
          <a:p>
            <a:r>
              <a:rPr lang="en-NZ" dirty="0"/>
              <a:t>Section 3: </a:t>
            </a:r>
            <a:r>
              <a:rPr lang="en-NZ" sz="2800" dirty="0"/>
              <a:t>NGĀ HUARAHI KI TE ORANGA | PATHWAYS TO WELLBEING</a:t>
            </a:r>
            <a:endParaRPr lang="en-NZ" dirty="0"/>
          </a:p>
        </p:txBody>
      </p:sp>
      <p:pic>
        <p:nvPicPr>
          <p:cNvPr id="6" name="Content Placeholder 5">
            <a:extLst>
              <a:ext uri="{FF2B5EF4-FFF2-40B4-BE49-F238E27FC236}">
                <a16:creationId xmlns:a16="http://schemas.microsoft.com/office/drawing/2014/main" id="{6AB52ACE-7049-4984-8E54-F9325CFAC2A6}"/>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954239" y="1455313"/>
            <a:ext cx="9639577" cy="4337810"/>
          </a:xfrm>
        </p:spPr>
      </p:pic>
      <p:sp>
        <p:nvSpPr>
          <p:cNvPr id="4" name="Title 1">
            <a:extLst>
              <a:ext uri="{FF2B5EF4-FFF2-40B4-BE49-F238E27FC236}">
                <a16:creationId xmlns:a16="http://schemas.microsoft.com/office/drawing/2014/main" id="{C10EB13B-86B3-4CFB-B466-C4F6F6D1A7AB}"/>
              </a:ext>
            </a:extLst>
          </p:cNvPr>
          <p:cNvSpPr txBox="1">
            <a:spLocks/>
          </p:cNvSpPr>
          <p:nvPr/>
        </p:nvSpPr>
        <p:spPr>
          <a:xfrm>
            <a:off x="516228" y="623113"/>
            <a:ext cx="10515600" cy="1280608"/>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000" dirty="0"/>
            </a:br>
            <a:endParaRPr lang="en-NZ" sz="1000" dirty="0"/>
          </a:p>
        </p:txBody>
      </p:sp>
      <p:pic>
        <p:nvPicPr>
          <p:cNvPr id="3" name="Audio 2">
            <a:hlinkClick r:id="" action="ppaction://media"/>
            <a:extLst>
              <a:ext uri="{FF2B5EF4-FFF2-40B4-BE49-F238E27FC236}">
                <a16:creationId xmlns:a16="http://schemas.microsoft.com/office/drawing/2014/main" id="{705171B2-0029-4476-A8B4-BD4728EC93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99605381"/>
      </p:ext>
    </p:extLst>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4459-5A55-404A-B9E9-0B7D9C7424E7}"/>
              </a:ext>
            </a:extLst>
          </p:cNvPr>
          <p:cNvSpPr>
            <a:spLocks noGrp="1"/>
          </p:cNvSpPr>
          <p:nvPr>
            <p:ph type="title"/>
          </p:nvPr>
        </p:nvSpPr>
        <p:spPr>
          <a:xfrm>
            <a:off x="516228" y="170825"/>
            <a:ext cx="10515600" cy="1074060"/>
          </a:xfrm>
        </p:spPr>
        <p:txBody>
          <a:bodyPr/>
          <a:lstStyle/>
          <a:p>
            <a:r>
              <a:rPr lang="en-NZ" dirty="0"/>
              <a:t>Section 3: </a:t>
            </a:r>
            <a:r>
              <a:rPr lang="en-NZ" sz="2800" dirty="0"/>
              <a:t>NGĀ HUARAHI KI TE ORANGA | PATHWAYS TO WELLBEING</a:t>
            </a:r>
            <a:endParaRPr lang="en-NZ" dirty="0"/>
          </a:p>
        </p:txBody>
      </p:sp>
      <p:sp>
        <p:nvSpPr>
          <p:cNvPr id="4" name="Title 1">
            <a:extLst>
              <a:ext uri="{FF2B5EF4-FFF2-40B4-BE49-F238E27FC236}">
                <a16:creationId xmlns:a16="http://schemas.microsoft.com/office/drawing/2014/main" id="{C10EB13B-86B3-4CFB-B466-C4F6F6D1A7AB}"/>
              </a:ext>
            </a:extLst>
          </p:cNvPr>
          <p:cNvSpPr txBox="1">
            <a:spLocks/>
          </p:cNvSpPr>
          <p:nvPr/>
        </p:nvSpPr>
        <p:spPr>
          <a:xfrm>
            <a:off x="516228" y="822174"/>
            <a:ext cx="10515600" cy="1280608"/>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000" dirty="0"/>
            </a:br>
            <a:endParaRPr lang="en-NZ" sz="1000" dirty="0"/>
          </a:p>
        </p:txBody>
      </p:sp>
      <p:pic>
        <p:nvPicPr>
          <p:cNvPr id="8" name="Content Placeholder 7">
            <a:extLst>
              <a:ext uri="{FF2B5EF4-FFF2-40B4-BE49-F238E27FC236}">
                <a16:creationId xmlns:a16="http://schemas.microsoft.com/office/drawing/2014/main" id="{03E3CACE-2136-4D29-B02A-2054B3145BA0}"/>
              </a:ext>
            </a:extLst>
          </p:cNvPr>
          <p:cNvPicPr>
            <a:picLocks noGrp="1" noChangeAspect="1"/>
          </p:cNvPicPr>
          <p:nvPr>
            <p:ph idx="1"/>
          </p:nvPr>
        </p:nvPicPr>
        <p:blipFill>
          <a:blip r:embed="rId5"/>
          <a:stretch>
            <a:fillRect/>
          </a:stretch>
        </p:blipFill>
        <p:spPr>
          <a:xfrm>
            <a:off x="516228" y="1596982"/>
            <a:ext cx="10881575" cy="4438844"/>
          </a:xfrm>
        </p:spPr>
      </p:pic>
      <p:pic>
        <p:nvPicPr>
          <p:cNvPr id="3" name="Audio 2">
            <a:hlinkClick r:id="" action="ppaction://media"/>
            <a:extLst>
              <a:ext uri="{FF2B5EF4-FFF2-40B4-BE49-F238E27FC236}">
                <a16:creationId xmlns:a16="http://schemas.microsoft.com/office/drawing/2014/main" id="{33F10657-6C13-41D6-B540-ECB85D85F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7880794"/>
      </p:ext>
    </p:extLst>
  </p:cSld>
  <p:clrMapOvr>
    <a:masterClrMapping/>
  </p:clrMapOvr>
  <mc:AlternateContent xmlns:mc="http://schemas.openxmlformats.org/markup-compatibility/2006" xmlns:p14="http://schemas.microsoft.com/office/powerpoint/2010/main">
    <mc:Choice Requires="p14">
      <p:transition spd="slow" p14:dur="2000" advTm="3909"/>
    </mc:Choice>
    <mc:Fallback xmlns="">
      <p:transition spd="slow" advTm="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882931211"/>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3A86A475-DD93-48D7-8CF4-3E89F7A672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77426" y="5096538"/>
            <a:ext cx="1198405" cy="587605"/>
          </a:xfrm>
          <a:prstGeom prst="rect">
            <a:avLst/>
          </a:prstGeom>
        </p:spPr>
      </p:pic>
      <p:pic>
        <p:nvPicPr>
          <p:cNvPr id="3" name="Audio 2">
            <a:hlinkClick r:id="" action="ppaction://media"/>
            <a:extLst>
              <a:ext uri="{FF2B5EF4-FFF2-40B4-BE49-F238E27FC236}">
                <a16:creationId xmlns:a16="http://schemas.microsoft.com/office/drawing/2014/main" id="{63FE7DED-87FB-4CF7-9798-FE40D1ADA0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11877"/>
    </mc:Choice>
    <mc:Fallback xmlns="">
      <p:transition spd="slow" advTm="1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3FEB4294-9D07-474E-BF1B-20AA9C20C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6837"/>
    </mc:Choice>
    <mc:Fallback xmlns="">
      <p:transition spd="slow" advTm="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DAAF-AF76-4440-9541-A7811497D88A}"/>
              </a:ext>
            </a:extLst>
          </p:cNvPr>
          <p:cNvSpPr>
            <a:spLocks noGrp="1"/>
          </p:cNvSpPr>
          <p:nvPr>
            <p:ph type="title"/>
          </p:nvPr>
        </p:nvSpPr>
        <p:spPr>
          <a:xfrm>
            <a:off x="709411" y="274975"/>
            <a:ext cx="10515600" cy="1074060"/>
          </a:xfrm>
        </p:spPr>
        <p:txBody>
          <a:bodyPr>
            <a:normAutofit/>
          </a:bodyPr>
          <a:lstStyle/>
          <a:p>
            <a:r>
              <a:rPr lang="en-NZ" sz="2600" dirty="0"/>
              <a:t>Section 4: TE ARO KI TE TANGATA ME TE TAIAO HAUMARU | PERSON-CENTRED AND SAFE ENVIRONMENT</a:t>
            </a:r>
          </a:p>
        </p:txBody>
      </p:sp>
      <p:sp>
        <p:nvSpPr>
          <p:cNvPr id="4" name="Title 1">
            <a:extLst>
              <a:ext uri="{FF2B5EF4-FFF2-40B4-BE49-F238E27FC236}">
                <a16:creationId xmlns:a16="http://schemas.microsoft.com/office/drawing/2014/main" id="{3E28C3FE-801E-441E-AB78-1F757CF99CE3}"/>
              </a:ext>
            </a:extLst>
          </p:cNvPr>
          <p:cNvSpPr txBox="1">
            <a:spLocks/>
          </p:cNvSpPr>
          <p:nvPr/>
        </p:nvSpPr>
        <p:spPr>
          <a:xfrm>
            <a:off x="709411" y="1349034"/>
            <a:ext cx="10515600" cy="1664621"/>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4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Content Placeholder 5">
            <a:extLst>
              <a:ext uri="{FF2B5EF4-FFF2-40B4-BE49-F238E27FC236}">
                <a16:creationId xmlns:a16="http://schemas.microsoft.com/office/drawing/2014/main" id="{35FDD792-7DD6-4CE6-A13C-B23BF0A5C3E9}"/>
              </a:ext>
            </a:extLst>
          </p:cNvPr>
          <p:cNvPicPr>
            <a:picLocks noGrp="1" noChangeAspect="1"/>
          </p:cNvPicPr>
          <p:nvPr>
            <p:ph idx="1"/>
          </p:nvPr>
        </p:nvPicPr>
        <p:blipFill>
          <a:blip r:embed="rId5"/>
          <a:stretch>
            <a:fillRect/>
          </a:stretch>
        </p:blipFill>
        <p:spPr>
          <a:xfrm>
            <a:off x="966989" y="2697603"/>
            <a:ext cx="9660419" cy="2059009"/>
          </a:xfrm>
        </p:spPr>
      </p:pic>
      <p:pic>
        <p:nvPicPr>
          <p:cNvPr id="6" name="Audio 5">
            <a:hlinkClick r:id="" action="ppaction://media"/>
            <a:extLst>
              <a:ext uri="{FF2B5EF4-FFF2-40B4-BE49-F238E27FC236}">
                <a16:creationId xmlns:a16="http://schemas.microsoft.com/office/drawing/2014/main" id="{6F36138E-79F3-4307-A2B5-2C04EC362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5365573"/>
      </p:ext>
    </p:extLst>
  </p:cSld>
  <p:clrMapOvr>
    <a:masterClrMapping/>
  </p:clrMapOvr>
  <mc:AlternateContent xmlns:mc="http://schemas.openxmlformats.org/markup-compatibility/2006" xmlns:p14="http://schemas.microsoft.com/office/powerpoint/2010/main">
    <mc:Choice Requires="p14">
      <p:transition spd="slow" p14:dur="2000" advTm="3453"/>
    </mc:Choice>
    <mc:Fallback xmlns="">
      <p:transition spd="slow" advTm="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5 Infection prevention and antimicrobial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907348917"/>
              </p:ext>
            </p:extLst>
          </p:nvPr>
        </p:nvGraphicFramePr>
        <p:xfrm>
          <a:off x="992746" y="75985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D63CA78-26D1-4E7D-B4F6-4CF36DCDF1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31971" y="5134489"/>
            <a:ext cx="1321829" cy="648123"/>
          </a:xfrm>
          <a:prstGeom prst="rect">
            <a:avLst/>
          </a:prstGeom>
        </p:spPr>
      </p:pic>
      <p:pic>
        <p:nvPicPr>
          <p:cNvPr id="6" name="Audio 5">
            <a:hlinkClick r:id="" action="ppaction://media"/>
            <a:extLst>
              <a:ext uri="{FF2B5EF4-FFF2-40B4-BE49-F238E27FC236}">
                <a16:creationId xmlns:a16="http://schemas.microsoft.com/office/drawing/2014/main" id="{4023DE9C-ECA9-403D-930C-E344B8BE5B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xmlns:p14="http://schemas.microsoft.com/office/powerpoint/2010/main">
    <mc:Choice Requires="p14">
      <p:transition spd="slow" p14:dur="2000" advTm="8331"/>
    </mc:Choice>
    <mc:Fallback xmlns="">
      <p:transition spd="slow" advTm="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21E3-39C0-4389-9FF4-5353A46A53CE}"/>
              </a:ext>
            </a:extLst>
          </p:cNvPr>
          <p:cNvSpPr>
            <a:spLocks noGrp="1"/>
          </p:cNvSpPr>
          <p:nvPr>
            <p:ph type="title"/>
          </p:nvPr>
        </p:nvSpPr>
        <p:spPr/>
        <p:txBody>
          <a:bodyPr/>
          <a:lstStyle/>
          <a:p>
            <a:r>
              <a:rPr lang="en-NZ" dirty="0"/>
              <a:t>NZS 8134:2021 Section 5 Infection prevention and antimicrobial stewardship</a:t>
            </a:r>
          </a:p>
        </p:txBody>
      </p:sp>
      <p:sp>
        <p:nvSpPr>
          <p:cNvPr id="4" name="Title 1">
            <a:extLst>
              <a:ext uri="{FF2B5EF4-FFF2-40B4-BE49-F238E27FC236}">
                <a16:creationId xmlns:a16="http://schemas.microsoft.com/office/drawing/2014/main" id="{B8920D96-9B0A-4B9D-AD99-753B300581A8}"/>
              </a:ext>
            </a:extLst>
          </p:cNvPr>
          <p:cNvSpPr txBox="1">
            <a:spLocks/>
          </p:cNvSpPr>
          <p:nvPr/>
        </p:nvSpPr>
        <p:spPr>
          <a:xfrm>
            <a:off x="838200" y="1321409"/>
            <a:ext cx="10417935" cy="1653611"/>
          </a:xfrm>
          <a:prstGeom prst="rect">
            <a:avLst/>
          </a:prstGeom>
        </p:spPr>
        <p:txBody>
          <a:bodyPr anchor="ctr" anchorCtr="0">
            <a:normAutofit fontScale="9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10" name="Content Placeholder 9">
            <a:extLst>
              <a:ext uri="{FF2B5EF4-FFF2-40B4-BE49-F238E27FC236}">
                <a16:creationId xmlns:a16="http://schemas.microsoft.com/office/drawing/2014/main" id="{3B9F12A4-BF17-4C83-9C3C-3234E8F517AE}"/>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609617" y="2395469"/>
            <a:ext cx="11264091" cy="3464418"/>
          </a:xfrm>
        </p:spPr>
      </p:pic>
      <p:pic>
        <p:nvPicPr>
          <p:cNvPr id="5" name="Audio 4">
            <a:hlinkClick r:id="" action="ppaction://media"/>
            <a:extLst>
              <a:ext uri="{FF2B5EF4-FFF2-40B4-BE49-F238E27FC236}">
                <a16:creationId xmlns:a16="http://schemas.microsoft.com/office/drawing/2014/main" id="{B065A0F8-3384-4706-AA4F-254FD8FFC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4692185"/>
      </p:ext>
    </p:extLst>
  </p:cSld>
  <p:clrMapOvr>
    <a:masterClrMapping/>
  </p:clrMapOvr>
  <mc:AlternateContent xmlns:mc="http://schemas.openxmlformats.org/markup-compatibility/2006" xmlns:p14="http://schemas.microsoft.com/office/powerpoint/2010/main">
    <mc:Choice Requires="p14">
      <p:transition spd="slow" p14:dur="2000" advTm="6639"/>
    </mc:Choice>
    <mc:Fallback xmlns="">
      <p:transition spd="slow" advTm="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6: HERE TARATAHI | RESTRAINT 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686937437"/>
              </p:ext>
            </p:extLst>
          </p:nvPr>
        </p:nvGraphicFramePr>
        <p:xfrm>
          <a:off x="838200" y="99167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5C985EF9-E645-4855-8991-C2E28BFDF9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00269" y="5149229"/>
            <a:ext cx="1274807" cy="625067"/>
          </a:xfrm>
          <a:prstGeom prst="rect">
            <a:avLst/>
          </a:prstGeom>
        </p:spPr>
      </p:pic>
      <p:pic>
        <p:nvPicPr>
          <p:cNvPr id="6" name="Audio 5">
            <a:hlinkClick r:id="" action="ppaction://media"/>
            <a:extLst>
              <a:ext uri="{FF2B5EF4-FFF2-40B4-BE49-F238E27FC236}">
                <a16:creationId xmlns:a16="http://schemas.microsoft.com/office/drawing/2014/main" id="{BABD2CC8-B943-4097-A058-29B06E603C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xmlns:p14="http://schemas.microsoft.com/office/powerpoint/2010/main">
    <mc:Choice Requires="p14">
      <p:transition spd="slow" p14:dur="2000" advTm="8867"/>
    </mc:Choice>
    <mc:Fallback xmlns="">
      <p:transition spd="slow" advTm="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D405-F1CA-41E0-8F89-8C5D8E2E1782}"/>
              </a:ext>
            </a:extLst>
          </p:cNvPr>
          <p:cNvSpPr>
            <a:spLocks noGrp="1"/>
          </p:cNvSpPr>
          <p:nvPr>
            <p:ph type="title"/>
          </p:nvPr>
        </p:nvSpPr>
        <p:spPr/>
        <p:txBody>
          <a:bodyPr/>
          <a:lstStyle/>
          <a:p>
            <a:r>
              <a:rPr lang="en-NZ" dirty="0"/>
              <a:t>Section 6: HERE TARATAHI | RESTRAINT AND SECLUSION</a:t>
            </a:r>
          </a:p>
        </p:txBody>
      </p:sp>
      <p:pic>
        <p:nvPicPr>
          <p:cNvPr id="6" name="Content Placeholder 5">
            <a:extLst>
              <a:ext uri="{FF2B5EF4-FFF2-40B4-BE49-F238E27FC236}">
                <a16:creationId xmlns:a16="http://schemas.microsoft.com/office/drawing/2014/main" id="{8A34C15A-D416-4C9F-A804-5C91627D5940}"/>
              </a:ext>
            </a:extLst>
          </p:cNvPr>
          <p:cNvPicPr>
            <a:picLocks noGrp="1" noChangeAspect="1"/>
          </p:cNvPicPr>
          <p:nvPr>
            <p:ph idx="1"/>
          </p:nvPr>
        </p:nvPicPr>
        <p:blipFill>
          <a:blip r:embed="rId5"/>
          <a:stretch>
            <a:fillRect/>
          </a:stretch>
        </p:blipFill>
        <p:spPr>
          <a:xfrm>
            <a:off x="1037800" y="1959596"/>
            <a:ext cx="10316000" cy="3786441"/>
          </a:xfrm>
        </p:spPr>
      </p:pic>
      <p:sp>
        <p:nvSpPr>
          <p:cNvPr id="4" name="Title 1">
            <a:extLst>
              <a:ext uri="{FF2B5EF4-FFF2-40B4-BE49-F238E27FC236}">
                <a16:creationId xmlns:a16="http://schemas.microsoft.com/office/drawing/2014/main" id="{D7DC21F5-5F57-4521-A1F1-5D85B9596A09}"/>
              </a:ext>
            </a:extLst>
          </p:cNvPr>
          <p:cNvSpPr txBox="1">
            <a:spLocks/>
          </p:cNvSpPr>
          <p:nvPr/>
        </p:nvSpPr>
        <p:spPr>
          <a:xfrm>
            <a:off x="838200" y="1253630"/>
            <a:ext cx="10515600" cy="705966"/>
          </a:xfrm>
          <a:prstGeom prst="rect">
            <a:avLst/>
          </a:prstGeom>
        </p:spPr>
        <p:txBody>
          <a:bodyPr anchor="ctr" anchorCtr="0">
            <a:normAutofit fontScale="40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45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4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D8580003-DA2C-42C6-9CA9-6190558A03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441413"/>
      </p:ext>
    </p:extLst>
  </p:cSld>
  <p:clrMapOvr>
    <a:masterClrMapping/>
  </p:clrMapOvr>
  <mc:AlternateContent xmlns:mc="http://schemas.openxmlformats.org/markup-compatibility/2006" xmlns:p14="http://schemas.microsoft.com/office/powerpoint/2010/main">
    <mc:Choice Requires="p14">
      <p:transition spd="slow" p14:dur="2000" advTm="8096"/>
    </mc:Choice>
    <mc:Fallback xmlns="">
      <p:transition spd="slow" advTm="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a:xfrm>
            <a:off x="838200" y="123144"/>
            <a:ext cx="10515600" cy="1074060"/>
          </a:xfrm>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a:t>
            </a:r>
            <a:r>
              <a:rPr lang="en-NZ" dirty="0" err="1"/>
              <a:t>paerewa</a:t>
            </a:r>
            <a:r>
              <a:rPr lang="en-NZ" dirty="0"/>
              <a:t>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4" name="Audio 3">
            <a:hlinkClick r:id="" action="ppaction://media"/>
            <a:extLst>
              <a:ext uri="{FF2B5EF4-FFF2-40B4-BE49-F238E27FC236}">
                <a16:creationId xmlns:a16="http://schemas.microsoft.com/office/drawing/2014/main" id="{A63D8A60-E3B4-4793-BB00-EF1C578F7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31351"/>
    </mc:Choice>
    <mc:Fallback xmlns="">
      <p:transition spd="slow" advTm="3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p:txBody>
          <a:bodyPr/>
          <a:lstStyle/>
          <a:p>
            <a:r>
              <a:rPr lang="en-NZ" dirty="0" err="1"/>
              <a:t>Ngā</a:t>
            </a:r>
            <a:r>
              <a:rPr lang="en-NZ" dirty="0"/>
              <a:t>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4" name="Audio 3">
            <a:hlinkClick r:id="" action="ppaction://media"/>
            <a:extLst>
              <a:ext uri="{FF2B5EF4-FFF2-40B4-BE49-F238E27FC236}">
                <a16:creationId xmlns:a16="http://schemas.microsoft.com/office/drawing/2014/main" id="{03C30B53-1D7D-4379-9378-D03D7DB906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5972"/>
    </mc:Choice>
    <mc:Fallback xmlns="">
      <p:transition spd="slow" advTm="3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a:hlinkClick r:id="rId8"/>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9"/>
              </a:rPr>
              <a:t>He Korowai Oranga: New Zealand’s Māori Health Strategy</a:t>
            </a:r>
            <a:endParaRPr lang="en-US" sz="2000" dirty="0">
              <a:hlinkClick r:id="rId10"/>
            </a:endParaRPr>
          </a:p>
          <a:p>
            <a:pPr marL="457200" lvl="1" indent="0">
              <a:buNone/>
            </a:pPr>
            <a:r>
              <a:rPr lang="en-US" sz="2000" dirty="0">
                <a:hlinkClick r:id="rId10"/>
              </a:rPr>
              <a:t>Whakamaua: Māori Health Action Plan 2020-2025</a:t>
            </a:r>
            <a:endParaRPr lang="en-US" sz="2000" dirty="0"/>
          </a:p>
          <a:p>
            <a:pPr marL="457200" lvl="1" indent="0">
              <a:buNone/>
            </a:pPr>
            <a:r>
              <a:rPr lang="en-US" sz="2000" dirty="0">
                <a:hlinkClick r:id="rId11"/>
              </a:rPr>
              <a:t>Whāia te Ao </a:t>
            </a:r>
            <a:r>
              <a:rPr lang="en-US" sz="2000" dirty="0" err="1">
                <a:hlinkClick r:id="rId11"/>
              </a:rPr>
              <a:t>Mārama</a:t>
            </a:r>
            <a:r>
              <a:rPr lang="en-US" sz="2000" dirty="0">
                <a:hlinkClick r:id="rId11"/>
              </a:rPr>
              <a:t> 2018 to 2022: the Māori Disability Action Plan </a:t>
            </a:r>
            <a:endParaRPr lang="en-US" dirty="0"/>
          </a:p>
          <a:p>
            <a:r>
              <a:rPr lang="en-US" sz="2400" dirty="0"/>
              <a:t>M</a:t>
            </a:r>
            <a:r>
              <a:rPr lang="en-US" sz="2400" dirty="0">
                <a:latin typeface="Calibri" panose="020F0502020204030204" pitchFamily="34" charset="0"/>
                <a:cs typeface="Calibri" panose="020F0502020204030204" pitchFamily="34" charset="0"/>
              </a:rPr>
              <a:t>ā</a:t>
            </a:r>
            <a:r>
              <a:rPr lang="en-US" sz="2400" dirty="0"/>
              <a:t>ori Health review </a:t>
            </a:r>
            <a:r>
              <a:rPr lang="en-US" sz="2400" dirty="0">
                <a:solidFill>
                  <a:srgbClr val="00853F"/>
                </a:solidFill>
                <a:hlinkClick r:id="rId12"/>
              </a:rPr>
              <a:t>Link</a:t>
            </a:r>
            <a:endParaRPr lang="en-US" sz="2400" dirty="0">
              <a:solidFill>
                <a:srgbClr val="00853F"/>
              </a:solidFill>
            </a:endParaRPr>
          </a:p>
          <a:p>
            <a:r>
              <a:rPr lang="en-US" sz="2400" dirty="0"/>
              <a:t>A Framework for Health Literacy </a:t>
            </a:r>
            <a:r>
              <a:rPr lang="en-US" sz="2400" dirty="0">
                <a:solidFill>
                  <a:srgbClr val="00853F"/>
                </a:solidFill>
                <a:hlinkClick r:id="rId13"/>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4"/>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6" name="Audio 5">
            <a:hlinkClick r:id="" action="ppaction://media"/>
            <a:extLst>
              <a:ext uri="{FF2B5EF4-FFF2-40B4-BE49-F238E27FC236}">
                <a16:creationId xmlns:a16="http://schemas.microsoft.com/office/drawing/2014/main" id="{F5F9F84A-1F93-4D01-B60F-486FEC9964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4712"/>
    </mc:Choice>
    <mc:Fallback xmlns="">
      <p:transition spd="slow" advTm="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5" name="Audio 4">
            <a:hlinkClick r:id="" action="ppaction://media"/>
            <a:extLst>
              <a:ext uri="{FF2B5EF4-FFF2-40B4-BE49-F238E27FC236}">
                <a16:creationId xmlns:a16="http://schemas.microsoft.com/office/drawing/2014/main" id="{256B4036-619A-43E0-A0D4-BB1891ED1E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0867"/>
    </mc:Choice>
    <mc:Fallback xmlns="">
      <p:transition spd="slow" advTm="1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7D809460-5D84-4AA0-9C17-557ADCAFE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1920972"/>
            <a:ext cx="10515600" cy="1074060"/>
          </a:xfrm>
        </p:spPr>
        <p:txBody>
          <a:bodyPr>
            <a:normAutofit fontScale="90000"/>
          </a:bodyPr>
          <a:lstStyle/>
          <a:p>
            <a:br>
              <a:rPr lang="en-NZ" dirty="0"/>
            </a:br>
            <a:br>
              <a:rPr lang="en-NZ" dirty="0"/>
            </a:br>
            <a:r>
              <a:rPr lang="en-NZ" dirty="0"/>
              <a:t>Nau mai, haere mai - Welcome</a:t>
            </a:r>
          </a:p>
        </p:txBody>
      </p:sp>
      <p:pic>
        <p:nvPicPr>
          <p:cNvPr id="8" name="Audio 7">
            <a:hlinkClick r:id="" action="ppaction://media"/>
            <a:extLst>
              <a:ext uri="{FF2B5EF4-FFF2-40B4-BE49-F238E27FC236}">
                <a16:creationId xmlns:a16="http://schemas.microsoft.com/office/drawing/2014/main" id="{A276DCDF-223F-4BEF-9A47-9EF332900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0665"/>
    </mc:Choice>
    <mc:Fallback xmlns="">
      <p:transition spd="slow" advTm="1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7" name="Audio 6">
            <a:hlinkClick r:id="" action="ppaction://media"/>
            <a:extLst>
              <a:ext uri="{FF2B5EF4-FFF2-40B4-BE49-F238E27FC236}">
                <a16:creationId xmlns:a16="http://schemas.microsoft.com/office/drawing/2014/main" id="{3D1D1001-6C46-43E4-947F-BC5659E540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28455"/>
    </mc:Choice>
    <mc:Fallback xmlns="">
      <p:transition spd="slow" advTm="2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DB595F8C-37C8-4722-83FC-A3CEA5A79C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6495"/>
    </mc:Choice>
    <mc:Fallback xmlns="">
      <p:transition spd="slow" advTm="1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Tiriti o Waitangi</a:t>
            </a:r>
          </a:p>
          <a:p>
            <a:r>
              <a:rPr lang="en-NZ" dirty="0"/>
              <a:t>Sector specific guidance</a:t>
            </a:r>
          </a:p>
          <a:p>
            <a:r>
              <a:rPr lang="en-NZ" dirty="0"/>
              <a:t>How will these changes influence auditing? </a:t>
            </a:r>
            <a:endParaRPr lang="en-NZ" dirty="0">
              <a:solidFill>
                <a:srgbClr val="FF0000"/>
              </a:solidFill>
            </a:endParaRPr>
          </a:p>
          <a:p>
            <a:r>
              <a:rPr lang="en-NZ" dirty="0"/>
              <a:t>What has changed? </a:t>
            </a:r>
          </a:p>
          <a:p>
            <a:pPr lvl="1">
              <a:buFont typeface="Courier New" panose="02070309020205020404" pitchFamily="49" charset="0"/>
              <a:buChar char="o"/>
            </a:pPr>
            <a:r>
              <a:rPr lang="en-NZ" dirty="0"/>
              <a:t>The standards mapped </a:t>
            </a: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878169E5-45C7-4E2D-A305-B136C1B80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8954"/>
    </mc:Choice>
    <mc:Fallback xmlns="">
      <p:transition spd="slow" advTm="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3730890"/>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pPr marL="0" indent="0">
              <a:buNone/>
            </a:pPr>
            <a:endParaRPr lang="en-NZ" dirty="0"/>
          </a:p>
        </p:txBody>
      </p:sp>
      <p:sp>
        <p:nvSpPr>
          <p:cNvPr id="4" name="TextBox 4">
            <a:extLst>
              <a:ext uri="{FF2B5EF4-FFF2-40B4-BE49-F238E27FC236}">
                <a16:creationId xmlns:a16="http://schemas.microsoft.com/office/drawing/2014/main" id="{CDBF5D66-FFA5-4388-B4FC-FB6023877E2F}"/>
              </a:ext>
            </a:extLst>
          </p:cNvPr>
          <p:cNvSpPr txBox="1"/>
          <p:nvPr/>
        </p:nvSpPr>
        <p:spPr>
          <a:xfrm>
            <a:off x="636815" y="5477728"/>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11" name="Audio 10">
            <a:hlinkClick r:id="" action="ppaction://media"/>
            <a:extLst>
              <a:ext uri="{FF2B5EF4-FFF2-40B4-BE49-F238E27FC236}">
                <a16:creationId xmlns:a16="http://schemas.microsoft.com/office/drawing/2014/main" id="{4397A2B9-70C6-42DF-9256-2F6B8281C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104672"/>
    </mc:Choice>
    <mc:Fallback xmlns="">
      <p:transition spd="slow" advTm="10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Tiriti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034C72B3-7781-4064-8F74-29DC7AA22E3F}"/>
              </a:ext>
            </a:extLst>
          </p:cNvPr>
          <p:cNvSpPr/>
          <p:nvPr/>
        </p:nvSpPr>
        <p:spPr>
          <a:xfrm>
            <a:off x="8989454" y="1609859"/>
            <a:ext cx="1056067" cy="26341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Audio 10">
            <a:hlinkClick r:id="" action="ppaction://media"/>
            <a:extLst>
              <a:ext uri="{FF2B5EF4-FFF2-40B4-BE49-F238E27FC236}">
                <a16:creationId xmlns:a16="http://schemas.microsoft.com/office/drawing/2014/main" id="{0581BC75-72D9-4183-9DAD-BC7315E38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65368"/>
    </mc:Choice>
    <mc:Fallback xmlns="">
      <p:transition spd="slow" advTm="16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4" name="Audio 3">
            <a:hlinkClick r:id="" action="ppaction://media"/>
            <a:extLst>
              <a:ext uri="{FF2B5EF4-FFF2-40B4-BE49-F238E27FC236}">
                <a16:creationId xmlns:a16="http://schemas.microsoft.com/office/drawing/2014/main" id="{6E6353BD-4854-49B6-B85A-00D4C542DE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33961"/>
    </mc:Choice>
    <mc:Fallback xmlns="">
      <p:transition spd="slow" advTm="3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0D725B9-3A9D-43E0-826C-182FB51B8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4707</TotalTime>
  <Words>5458</Words>
  <Application>Microsoft Office PowerPoint</Application>
  <PresentationFormat>Widescreen</PresentationFormat>
  <Paragraphs>534</Paragraphs>
  <Slides>40</Slides>
  <Notes>40</Notes>
  <HiddenSlides>0</HiddenSlides>
  <MMClips>40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Courier New</vt:lpstr>
      <vt:lpstr>Georgia</vt:lpstr>
      <vt:lpstr>Segoe UI</vt:lpstr>
      <vt:lpstr>Segoe UI Semibold</vt:lpstr>
      <vt:lpstr>SegoeUI</vt:lpstr>
      <vt:lpstr>SegoeUI-Italic</vt:lpstr>
      <vt:lpstr>Symbol</vt:lpstr>
      <vt:lpstr>1_Office Theme</vt:lpstr>
      <vt:lpstr>NZS 8134:2021 Ngā Paerewa Health and Disability Services Standard</vt:lpstr>
      <vt:lpstr>Manatū Hauora Ministry of Health karakia</vt:lpstr>
      <vt:lpstr>Whakataukī </vt:lpstr>
      <vt:lpstr>  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Ngā Paerewa Reference Documents</vt:lpstr>
      <vt:lpstr>Hospice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Section 3: NGĀ HUARAHI KI TE ORANGA | PATHWAYS TO WELLBEING</vt:lpstr>
      <vt:lpstr>NZS 8134:2021 Section 4: TE ARO KI TE TANGATA ME TE TAIAO HAUMARU | PERSON-CENTRED AND SAFE ENVIRONMENT</vt:lpstr>
      <vt:lpstr>Section 4: TE ARO KI TE TANGATA ME TE TAIAO HAUMARU | PERSON-CENTRED AND SAFE ENVIRONMENT</vt:lpstr>
      <vt:lpstr>NZS 8134:2021 Section 5 Infection prevention and antimicrobial stewardship</vt:lpstr>
      <vt:lpstr>NZS 8134:2021 Section 5 Infection prevention and antimicrobial stewardship</vt:lpstr>
      <vt:lpstr>NZS 8134:2021 Section 6: HERE TARATAHI | RESTRAINT AND SECLUSION</vt:lpstr>
      <vt:lpstr>Section 6: HERE TARATAHI | RESTRAINT AND SECLUSION</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Jared Wilkinson</cp:lastModifiedBy>
  <cp:revision>94</cp:revision>
  <dcterms:created xsi:type="dcterms:W3CDTF">2021-07-20T23:27:42Z</dcterms:created>
  <dcterms:modified xsi:type="dcterms:W3CDTF">2021-11-23T21:51:09Z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