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5"/>
  </p:notesMasterIdLst>
  <p:handoutMasterIdLst>
    <p:handoutMasterId r:id="rId46"/>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5" r:id="rId18"/>
    <p:sldId id="1147" r:id="rId19"/>
    <p:sldId id="1148" r:id="rId20"/>
    <p:sldId id="1149" r:id="rId21"/>
    <p:sldId id="1150" r:id="rId22"/>
    <p:sldId id="1151" r:id="rId23"/>
    <p:sldId id="1136" r:id="rId24"/>
    <p:sldId id="1135" r:id="rId25"/>
    <p:sldId id="1137" r:id="rId26"/>
    <p:sldId id="1153" r:id="rId27"/>
    <p:sldId id="1139" r:id="rId28"/>
    <p:sldId id="1155" r:id="rId29"/>
    <p:sldId id="1140" r:id="rId30"/>
    <p:sldId id="1165" r:id="rId31"/>
    <p:sldId id="1157" r:id="rId32"/>
    <p:sldId id="1141" r:id="rId33"/>
    <p:sldId id="1160" r:id="rId34"/>
    <p:sldId id="1142" r:id="rId35"/>
    <p:sldId id="1162" r:id="rId36"/>
    <p:sldId id="1144" r:id="rId37"/>
    <p:sldId id="1163" r:id="rId38"/>
    <p:sldId id="1067" r:id="rId39"/>
    <p:sldId id="1152" r:id="rId40"/>
    <p:sldId id="1115" r:id="rId41"/>
    <p:sldId id="1085" r:id="rId42"/>
    <p:sldId id="1096" r:id="rId43"/>
    <p:sldId id="10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5"/>
            <p14:sldId id="1147"/>
            <p14:sldId id="1148"/>
            <p14:sldId id="1149"/>
            <p14:sldId id="1150"/>
            <p14:sldId id="1151"/>
            <p14:sldId id="1136"/>
            <p14:sldId id="1135"/>
            <p14:sldId id="1137"/>
            <p14:sldId id="1153"/>
            <p14:sldId id="1139"/>
            <p14:sldId id="1155"/>
            <p14:sldId id="1140"/>
            <p14:sldId id="1165"/>
            <p14:sldId id="1157"/>
            <p14:sldId id="1141"/>
            <p14:sldId id="1160"/>
            <p14:sldId id="1142"/>
            <p14:sldId id="1162"/>
            <p14:sldId id="1144"/>
            <p14:sldId id="1163"/>
            <p14:sldId id="1067"/>
            <p14:sldId id="1152"/>
            <p14:sldId id="1115"/>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FFF0C1"/>
    <a:srgbClr val="C6CFE4"/>
    <a:srgbClr val="384973"/>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98045-5B74-466E-8783-670CC2E34388}" v="241" dt="2021-10-14T03:53:28.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61137" autoAdjust="0"/>
  </p:normalViewPr>
  <p:slideViewPr>
    <p:cSldViewPr snapToGrid="0">
      <p:cViewPr varScale="1">
        <p:scale>
          <a:sx n="52" d="100"/>
          <a:sy n="52" d="100"/>
        </p:scale>
        <p:origin x="1848" y="53"/>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00853F"/>
        </a:solidFill>
      </dgm:spPr>
      <dgm:t>
        <a:bodyPr/>
        <a:lstStyle/>
        <a:p>
          <a:r>
            <a:rPr lang="en-NZ" sz="1400" dirty="0"/>
            <a:t>Aged Residential Care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chemeClr val="accent6"/>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8956" custScaleY="147592"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Aged Residential Care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400" dirty="0"/>
            <a:t>Aged Residential Care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dirty="0">
              <a:solidFill>
                <a:schemeClr val="tx1"/>
              </a:solidFill>
            </a:rPr>
            <a:t>3.7 Electroconvulsive Therapy </a:t>
          </a: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dirty="0">
              <a:solidFill>
                <a:schemeClr val="tx1"/>
              </a:solidFill>
            </a:rPr>
            <a:t>3.8 </a:t>
          </a:r>
        </a:p>
        <a:p>
          <a:pPr>
            <a:spcAft>
              <a:spcPts val="0"/>
            </a:spcAft>
          </a:pPr>
          <a:r>
            <a:rPr lang="en-NZ" sz="140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6909" custScaleY="139404"/>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2144" custScaleY="111206">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Aged residential care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t>4.1 </a:t>
          </a:r>
        </a:p>
        <a:p>
          <a:pPr>
            <a:spcAft>
              <a:spcPts val="0"/>
            </a:spcAft>
          </a:pPr>
          <a:r>
            <a:rPr lang="en-NZ" sz="1800" dirty="0"/>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33075" custScaleY="137943"/>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19266" custScaleY="117668"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13349" custScaleY="114015"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Aged residential care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t>5.3 </a:t>
          </a:r>
        </a:p>
        <a:p>
          <a:pPr>
            <a:spcAft>
              <a:spcPts val="0"/>
            </a:spcAft>
          </a:pPr>
          <a:r>
            <a:rPr lang="en-NZ" sz="1600" dirty="0"/>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6379" custScaleY="148689"/>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4671" custRadScaleInc="-9729">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9616" custRadScaleInc="2606">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custRadScaleRad="104393" custRadScaleInc="2472">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Aged residential </a:t>
          </a:r>
          <a:r>
            <a:rPr lang="en-NZ" sz="1600"/>
            <a:t>care services</a:t>
          </a:r>
          <a:endParaRPr lang="en-NZ" sz="1600" dirty="0"/>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accent6"/>
        </a:solidFill>
      </dgm:spPr>
      <dgm:t>
        <a:bodyPr/>
        <a:lstStyle/>
        <a:p>
          <a:pPr>
            <a:spcAft>
              <a:spcPts val="0"/>
            </a:spcAft>
          </a:pPr>
          <a:r>
            <a:rPr lang="en-NZ" sz="1800" dirty="0"/>
            <a:t>6.1 </a:t>
          </a:r>
        </a:p>
        <a:p>
          <a:pPr>
            <a:spcAft>
              <a:spcPts val="0"/>
            </a:spcAft>
          </a:pPr>
          <a:r>
            <a:rPr lang="en-NZ" sz="1800" dirty="0"/>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accent6"/>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6.2 </a:t>
          </a:r>
        </a:p>
        <a:p>
          <a:pPr>
            <a:spcAft>
              <a:spcPts val="0"/>
            </a:spcAft>
          </a:pPr>
          <a:r>
            <a:rPr lang="en-NZ" sz="1800" kern="1200" dirty="0"/>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800" dirty="0"/>
            <a:t>6.3 </a:t>
          </a:r>
        </a:p>
        <a:p>
          <a:pPr>
            <a:spcAft>
              <a:spcPts val="0"/>
            </a:spcAft>
          </a:pPr>
          <a:r>
            <a:rPr lang="en-NZ" sz="1800" dirty="0"/>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7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9185" custScaleY="143523"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3734" y="1841680"/>
          <a:ext cx="1408114" cy="139522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Aged Residential Care Services</a:t>
          </a:r>
        </a:p>
      </dsp:txBody>
      <dsp:txXfrm>
        <a:off x="4759948" y="2046005"/>
        <a:ext cx="995686" cy="986570"/>
      </dsp:txXfrm>
    </dsp:sp>
    <dsp:sp modelId="{98845B3C-C158-43EA-8987-E8C3236DAE2C}">
      <dsp:nvSpPr>
        <dsp:cNvPr id="0" name=""/>
        <dsp:cNvSpPr/>
      </dsp:nvSpPr>
      <dsp:spPr>
        <a:xfrm rot="16155054">
          <a:off x="5084474" y="1335658"/>
          <a:ext cx="320718"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3210" y="1468808"/>
        <a:ext cx="224503"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706130" y="1487249"/>
          <a:ext cx="39120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29094" y="1618855"/>
        <a:ext cx="273841"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113489" y="2046886"/>
          <a:ext cx="452059"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5521" y="2147905"/>
        <a:ext cx="324489"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092623" y="2685895"/>
          <a:ext cx="45877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95973" y="2750542"/>
        <a:ext cx="331202"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27561" y="3190389"/>
          <a:ext cx="44430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51466" y="3225655"/>
        <a:ext cx="316733"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27040" y="3263593"/>
          <a:ext cx="26151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66267" y="3309413"/>
        <a:ext cx="183060"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79511" y="3204427"/>
          <a:ext cx="43556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81648" y="3238507"/>
        <a:ext cx="307994" cy="255140"/>
      </dsp:txXfrm>
    </dsp:sp>
    <dsp:sp modelId="{6243417F-9D1C-4551-B241-C2EE94EAA473}">
      <dsp:nvSpPr>
        <dsp:cNvPr id="0" name=""/>
        <dsp:cNvSpPr/>
      </dsp:nvSpPr>
      <dsp:spPr>
        <a:xfrm>
          <a:off x="3421399" y="3634691"/>
          <a:ext cx="1145651" cy="116757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51081" y="2686782"/>
          <a:ext cx="39987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67539" y="2751628"/>
        <a:ext cx="279911"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87141" y="2018319"/>
          <a:ext cx="36331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3666" y="2119587"/>
        <a:ext cx="254321"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50432" y="1472508"/>
          <a:ext cx="38528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41983" y="1604463"/>
        <a:ext cx="269701"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Aged Residential Care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39905" y="1867436"/>
          <a:ext cx="1460576" cy="1487193"/>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Aged Residential Care Services</a:t>
          </a:r>
        </a:p>
      </dsp:txBody>
      <dsp:txXfrm>
        <a:off x="4753801" y="2085230"/>
        <a:ext cx="1032784" cy="1051605"/>
      </dsp:txXfrm>
    </dsp:sp>
    <dsp:sp modelId="{98845B3C-C158-43EA-8987-E8C3236DAE2C}">
      <dsp:nvSpPr>
        <dsp:cNvPr id="0" name=""/>
        <dsp:cNvSpPr/>
      </dsp:nvSpPr>
      <dsp:spPr>
        <a:xfrm rot="16057413">
          <a:off x="5100467" y="1406829"/>
          <a:ext cx="258193"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802" y="1535606"/>
        <a:ext cx="180735" cy="270242"/>
      </dsp:txXfrm>
    </dsp:sp>
    <dsp:sp modelId="{3AAB2817-A041-45BB-9CC8-9AF52AC6E859}">
      <dsp:nvSpPr>
        <dsp:cNvPr id="0" name=""/>
        <dsp:cNvSpPr/>
      </dsp:nvSpPr>
      <dsp:spPr>
        <a:xfrm>
          <a:off x="4540085"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31236" y="293167"/>
        <a:ext cx="922958" cy="901923"/>
      </dsp:txXfrm>
    </dsp:sp>
    <dsp:sp modelId="{88BBC66D-DFCC-4154-B8A7-B236E8B9C1C0}">
      <dsp:nvSpPr>
        <dsp:cNvPr id="0" name=""/>
        <dsp:cNvSpPr/>
      </dsp:nvSpPr>
      <dsp:spPr>
        <a:xfrm rot="18835578">
          <a:off x="5824524" y="1644854"/>
          <a:ext cx="31876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39168" y="1769373"/>
        <a:ext cx="223135" cy="270242"/>
      </dsp:txXfrm>
    </dsp:sp>
    <dsp:sp modelId="{460AD6C1-1116-48A2-A4BC-39DE925257AE}">
      <dsp:nvSpPr>
        <dsp:cNvPr id="0" name=""/>
        <dsp:cNvSpPr/>
      </dsp:nvSpPr>
      <dsp:spPr>
        <a:xfrm>
          <a:off x="5998622"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93073" y="689789"/>
        <a:ext cx="938891" cy="951462"/>
      </dsp:txXfrm>
    </dsp:sp>
    <dsp:sp modelId="{DBF0A7A3-B915-4A75-9B2E-439A3A1F793E}">
      <dsp:nvSpPr>
        <dsp:cNvPr id="0" name=""/>
        <dsp:cNvSpPr/>
      </dsp:nvSpPr>
      <dsp:spPr>
        <a:xfrm rot="197060">
          <a:off x="6145181" y="2446161"/>
          <a:ext cx="35265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5268" y="2533211"/>
        <a:ext cx="246861" cy="270242"/>
      </dsp:txXfrm>
    </dsp:sp>
    <dsp:sp modelId="{484E8DC5-4349-4168-8B0F-A8A8DF3122C2}">
      <dsp:nvSpPr>
        <dsp:cNvPr id="0" name=""/>
        <dsp:cNvSpPr/>
      </dsp:nvSpPr>
      <dsp:spPr>
        <a:xfrm>
          <a:off x="6662640" y="2060620"/>
          <a:ext cx="1287460" cy="133451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851184" y="2256056"/>
        <a:ext cx="910372" cy="943646"/>
      </dsp:txXfrm>
    </dsp:sp>
    <dsp:sp modelId="{427DC9FC-0BE6-485A-BBB2-86F1AFB66A1C}">
      <dsp:nvSpPr>
        <dsp:cNvPr id="0" name=""/>
        <dsp:cNvSpPr/>
      </dsp:nvSpPr>
      <dsp:spPr>
        <a:xfrm rot="2667357">
          <a:off x="5841787" y="3093119"/>
          <a:ext cx="298509"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54603" y="3151840"/>
        <a:ext cx="208956" cy="270242"/>
      </dsp:txXfrm>
    </dsp:sp>
    <dsp:sp modelId="{D160EF03-C4AF-4179-B2B8-A6E20760E0FC}">
      <dsp:nvSpPr>
        <dsp:cNvPr id="0" name=""/>
        <dsp:cNvSpPr/>
      </dsp:nvSpPr>
      <dsp:spPr>
        <a:xfrm>
          <a:off x="5986164" y="3319287"/>
          <a:ext cx="1432842" cy="13943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5999" y="3523489"/>
        <a:ext cx="1013172" cy="985976"/>
      </dsp:txXfrm>
    </dsp:sp>
    <dsp:sp modelId="{84B49B5E-2C46-4DE7-A9A2-3C05BF9A3722}">
      <dsp:nvSpPr>
        <dsp:cNvPr id="0" name=""/>
        <dsp:cNvSpPr/>
      </dsp:nvSpPr>
      <dsp:spPr>
        <a:xfrm rot="5315039">
          <a:off x="5132861" y="3427574"/>
          <a:ext cx="326165"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80576" y="3468745"/>
        <a:ext cx="228316" cy="270242"/>
      </dsp:txXfrm>
    </dsp:sp>
    <dsp:sp modelId="{195C0288-F911-4F9E-9FB6-3A9BF9432E20}">
      <dsp:nvSpPr>
        <dsp:cNvPr id="0" name=""/>
        <dsp:cNvSpPr/>
      </dsp:nvSpPr>
      <dsp:spPr>
        <a:xfrm>
          <a:off x="4637170"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37266" y="4165734"/>
        <a:ext cx="966147" cy="947904"/>
      </dsp:txXfrm>
    </dsp:sp>
    <dsp:sp modelId="{35371A06-01F5-4216-A0A2-28482C228F03}">
      <dsp:nvSpPr>
        <dsp:cNvPr id="0" name=""/>
        <dsp:cNvSpPr/>
      </dsp:nvSpPr>
      <dsp:spPr>
        <a:xfrm rot="8100000">
          <a:off x="4366475" y="3122739"/>
          <a:ext cx="333619"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51904" y="3177434"/>
        <a:ext cx="233533" cy="270242"/>
      </dsp:txXfrm>
    </dsp:sp>
    <dsp:sp modelId="{DD85451D-35F3-4C67-9FD9-818388763ADC}">
      <dsp:nvSpPr>
        <dsp:cNvPr id="0" name=""/>
        <dsp:cNvSpPr/>
      </dsp:nvSpPr>
      <dsp:spPr>
        <a:xfrm>
          <a:off x="3168978"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4262" y="3580227"/>
        <a:ext cx="942912" cy="930562"/>
      </dsp:txXfrm>
    </dsp:sp>
    <dsp:sp modelId="{369F0309-A924-446F-81B8-23BAFCFC1F88}">
      <dsp:nvSpPr>
        <dsp:cNvPr id="0" name=""/>
        <dsp:cNvSpPr/>
      </dsp:nvSpPr>
      <dsp:spPr>
        <a:xfrm rot="10800000">
          <a:off x="4111908" y="2385831"/>
          <a:ext cx="245040"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185420" y="2475912"/>
        <a:ext cx="171528" cy="270242"/>
      </dsp:txXfrm>
    </dsp:sp>
    <dsp:sp modelId="{FA5AEA26-C378-4337-A62B-2BC51BB70170}">
      <dsp:nvSpPr>
        <dsp:cNvPr id="0" name=""/>
        <dsp:cNvSpPr/>
      </dsp:nvSpPr>
      <dsp:spPr>
        <a:xfrm>
          <a:off x="2573023" y="1948108"/>
          <a:ext cx="1337033" cy="132585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kern="1200" dirty="0">
              <a:solidFill>
                <a:schemeClr val="tx1"/>
              </a:solidFill>
            </a:rPr>
            <a:t>3.7 Electroconvulsive Therapy </a:t>
          </a:r>
        </a:p>
      </dsp:txBody>
      <dsp:txXfrm>
        <a:off x="2768827" y="2142274"/>
        <a:ext cx="945425" cy="937518"/>
      </dsp:txXfrm>
    </dsp:sp>
    <dsp:sp modelId="{716B021A-29D3-4B79-B296-96926B06EB78}">
      <dsp:nvSpPr>
        <dsp:cNvPr id="0" name=""/>
        <dsp:cNvSpPr/>
      </dsp:nvSpPr>
      <dsp:spPr>
        <a:xfrm rot="13582823">
          <a:off x="4418716" y="1646243"/>
          <a:ext cx="29061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92382" y="1767882"/>
        <a:ext cx="203431" cy="270242"/>
      </dsp:txXfrm>
    </dsp:sp>
    <dsp:sp modelId="{98F8939F-3B3A-4924-9DB4-459B30A8887C}">
      <dsp:nvSpPr>
        <dsp:cNvPr id="0" name=""/>
        <dsp:cNvSpPr/>
      </dsp:nvSpPr>
      <dsp:spPr>
        <a:xfrm>
          <a:off x="3104562"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solidFill>
                <a:schemeClr val="tx1"/>
              </a:solidFill>
            </a:rPr>
            <a:t>3.8 </a:t>
          </a:r>
        </a:p>
        <a:p>
          <a:pPr marL="0" lvl="0" indent="0" algn="ctr" defTabSz="622300">
            <a:lnSpc>
              <a:spcPct val="90000"/>
            </a:lnSpc>
            <a:spcBef>
              <a:spcPct val="0"/>
            </a:spcBef>
            <a:spcAft>
              <a:spcPts val="0"/>
            </a:spcAft>
            <a:buNone/>
          </a:pPr>
          <a:r>
            <a:rPr lang="en-NZ" sz="1400" kern="1200" dirty="0">
              <a:solidFill>
                <a:schemeClr val="tx1"/>
              </a:solidFill>
            </a:rPr>
            <a:t>Obtaining and caring for gametes and embryos</a:t>
          </a:r>
        </a:p>
      </dsp:txBody>
      <dsp:txXfrm>
        <a:off x="3299853"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50029" y="1481070"/>
          <a:ext cx="1737571" cy="1801133"/>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Aged residential care services</a:t>
          </a:r>
        </a:p>
      </dsp:txBody>
      <dsp:txXfrm>
        <a:off x="4504490" y="1744840"/>
        <a:ext cx="1228649" cy="1273593"/>
      </dsp:txXfrm>
    </dsp:sp>
    <dsp:sp modelId="{25914C64-70EF-4DB6-AE1B-1BE69B190783}">
      <dsp:nvSpPr>
        <dsp:cNvPr id="0" name=""/>
        <dsp:cNvSpPr/>
      </dsp:nvSpPr>
      <dsp:spPr>
        <a:xfrm rot="10815444">
          <a:off x="3605001" y="2364806"/>
          <a:ext cx="645039" cy="22957"/>
        </a:xfrm>
        <a:custGeom>
          <a:avLst/>
          <a:gdLst/>
          <a:ahLst/>
          <a:cxnLst/>
          <a:rect l="0" t="0" r="0" b="0"/>
          <a:pathLst>
            <a:path>
              <a:moveTo>
                <a:pt x="0" y="11478"/>
              </a:moveTo>
              <a:lnTo>
                <a:pt x="645039"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11395" y="2360159"/>
        <a:ext cx="32251" cy="32251"/>
      </dsp:txXfrm>
    </dsp:sp>
    <dsp:sp modelId="{AB2FD641-F252-4EE4-BE8B-FC06E17EC421}">
      <dsp:nvSpPr>
        <dsp:cNvPr id="0" name=""/>
        <dsp:cNvSpPr/>
      </dsp:nvSpPr>
      <dsp:spPr>
        <a:xfrm>
          <a:off x="2047746" y="1603138"/>
          <a:ext cx="1557266" cy="1536401"/>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t>4.1 </a:t>
          </a:r>
        </a:p>
        <a:p>
          <a:pPr marL="0" lvl="0" indent="0" algn="ctr" defTabSz="800100">
            <a:lnSpc>
              <a:spcPct val="90000"/>
            </a:lnSpc>
            <a:spcBef>
              <a:spcPct val="0"/>
            </a:spcBef>
            <a:spcAft>
              <a:spcPts val="0"/>
            </a:spcAft>
            <a:buNone/>
          </a:pPr>
          <a:r>
            <a:rPr lang="en-NZ" sz="1800" kern="1200" dirty="0"/>
            <a:t>The facility </a:t>
          </a:r>
        </a:p>
      </dsp:txBody>
      <dsp:txXfrm>
        <a:off x="2275802" y="1828139"/>
        <a:ext cx="1101154" cy="1086399"/>
      </dsp:txXfrm>
    </dsp:sp>
    <dsp:sp modelId="{30E07411-556D-4748-91C0-E17BCBD7452C}">
      <dsp:nvSpPr>
        <dsp:cNvPr id="0" name=""/>
        <dsp:cNvSpPr/>
      </dsp:nvSpPr>
      <dsp:spPr>
        <a:xfrm rot="21595680">
          <a:off x="5987600" y="2368766"/>
          <a:ext cx="477584" cy="22957"/>
        </a:xfrm>
        <a:custGeom>
          <a:avLst/>
          <a:gdLst/>
          <a:ahLst/>
          <a:cxnLst/>
          <a:rect l="0" t="0" r="0" b="0"/>
          <a:pathLst>
            <a:path>
              <a:moveTo>
                <a:pt x="0" y="11478"/>
              </a:moveTo>
              <a:lnTo>
                <a:pt x="477584"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214453" y="2368305"/>
        <a:ext cx="23879" cy="23879"/>
      </dsp:txXfrm>
    </dsp:sp>
    <dsp:sp modelId="{BB4661D5-8BE0-4131-BDA0-D3472F936D27}">
      <dsp:nvSpPr>
        <dsp:cNvPr id="0" name=""/>
        <dsp:cNvSpPr/>
      </dsp:nvSpPr>
      <dsp:spPr>
        <a:xfrm>
          <a:off x="6465184" y="1634663"/>
          <a:ext cx="1480007" cy="148870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81926" y="1852679"/>
        <a:ext cx="1046523" cy="1052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307215" y="1764409"/>
          <a:ext cx="1822054" cy="185080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Aged residential care services</a:t>
          </a:r>
        </a:p>
      </dsp:txBody>
      <dsp:txXfrm>
        <a:off x="4574049" y="2035454"/>
        <a:ext cx="1288386" cy="1308718"/>
      </dsp:txXfrm>
    </dsp:sp>
    <dsp:sp modelId="{98845B3C-C158-43EA-8987-E8C3236DAE2C}">
      <dsp:nvSpPr>
        <dsp:cNvPr id="0" name=""/>
        <dsp:cNvSpPr/>
      </dsp:nvSpPr>
      <dsp:spPr>
        <a:xfrm rot="15989854">
          <a:off x="5119076" y="1454788"/>
          <a:ext cx="7669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1283" y="1562811"/>
        <a:ext cx="53687" cy="289620"/>
      </dsp:txXfrm>
    </dsp:sp>
    <dsp:sp modelId="{3AAB2817-A041-45BB-9CC8-9AF52AC6E859}">
      <dsp:nvSpPr>
        <dsp:cNvPr id="0" name=""/>
        <dsp:cNvSpPr/>
      </dsp:nvSpPr>
      <dsp:spPr>
        <a:xfrm>
          <a:off x="4302601" y="-1202"/>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7106" y="236703"/>
        <a:ext cx="1132293" cy="1148705"/>
      </dsp:txXfrm>
    </dsp:sp>
    <dsp:sp modelId="{88BBC66D-DFCC-4154-B8A7-B236E8B9C1C0}">
      <dsp:nvSpPr>
        <dsp:cNvPr id="0" name=""/>
        <dsp:cNvSpPr/>
      </dsp:nvSpPr>
      <dsp:spPr>
        <a:xfrm rot="20416925">
          <a:off x="6112239" y="2110757"/>
          <a:ext cx="9649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3088" y="2212181"/>
        <a:ext cx="67549" cy="289620"/>
      </dsp:txXfrm>
    </dsp:sp>
    <dsp:sp modelId="{460AD6C1-1116-48A2-A4BC-39DE925257AE}">
      <dsp:nvSpPr>
        <dsp:cNvPr id="0" name=""/>
        <dsp:cNvSpPr/>
      </dsp:nvSpPr>
      <dsp:spPr>
        <a:xfrm>
          <a:off x="6196870" y="1159559"/>
          <a:ext cx="1746099" cy="1733208"/>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52580" y="1413381"/>
        <a:ext cx="1234679" cy="1225564"/>
      </dsp:txXfrm>
    </dsp:sp>
    <dsp:sp modelId="{DBF0A7A3-B915-4A75-9B2E-439A3A1F793E}">
      <dsp:nvSpPr>
        <dsp:cNvPr id="0" name=""/>
        <dsp:cNvSpPr/>
      </dsp:nvSpPr>
      <dsp:spPr>
        <a:xfrm rot="3283590">
          <a:off x="5753103" y="3285857"/>
          <a:ext cx="114934"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60387" y="3368322"/>
        <a:ext cx="80454" cy="289620"/>
      </dsp:txXfrm>
    </dsp:sp>
    <dsp:sp modelId="{484E8DC5-4349-4168-8B0F-A8A8DF3122C2}">
      <dsp:nvSpPr>
        <dsp:cNvPr id="0" name=""/>
        <dsp:cNvSpPr/>
      </dsp:nvSpPr>
      <dsp:spPr>
        <a:xfrm>
          <a:off x="5526698" y="3463697"/>
          <a:ext cx="1658631" cy="166925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5.3 </a:t>
          </a:r>
        </a:p>
        <a:p>
          <a:pPr marL="0" lvl="0" indent="0" algn="ctr" defTabSz="711200">
            <a:lnSpc>
              <a:spcPct val="90000"/>
            </a:lnSpc>
            <a:spcBef>
              <a:spcPct val="0"/>
            </a:spcBef>
            <a:spcAft>
              <a:spcPts val="0"/>
            </a:spcAft>
            <a:buNone/>
          </a:pPr>
          <a:r>
            <a:rPr lang="en-NZ" sz="1600" kern="1200" dirty="0"/>
            <a:t>Antimicrobial Stewardship</a:t>
          </a:r>
        </a:p>
      </dsp:txBody>
      <dsp:txXfrm>
        <a:off x="5769599" y="3708153"/>
        <a:ext cx="1172829" cy="1180338"/>
      </dsp:txXfrm>
    </dsp:sp>
    <dsp:sp modelId="{427DC9FC-0BE6-485A-BBB2-86F1AFB66A1C}">
      <dsp:nvSpPr>
        <dsp:cNvPr id="0" name=""/>
        <dsp:cNvSpPr/>
      </dsp:nvSpPr>
      <dsp:spPr>
        <a:xfrm rot="7665643">
          <a:off x="4496912" y="3283533"/>
          <a:ext cx="148999"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32948" y="3362404"/>
        <a:ext cx="104299" cy="289620"/>
      </dsp:txXfrm>
    </dsp:sp>
    <dsp:sp modelId="{D160EF03-C4AF-4179-B2B8-A6E20760E0FC}">
      <dsp:nvSpPr>
        <dsp:cNvPr id="0" name=""/>
        <dsp:cNvSpPr/>
      </dsp:nvSpPr>
      <dsp:spPr>
        <a:xfrm>
          <a:off x="3141373" y="346321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384752" y="3707811"/>
        <a:ext cx="1175138" cy="1181022"/>
      </dsp:txXfrm>
    </dsp:sp>
    <dsp:sp modelId="{84B49B5E-2C46-4DE7-A9A2-3C05BF9A3722}">
      <dsp:nvSpPr>
        <dsp:cNvPr id="0" name=""/>
        <dsp:cNvSpPr/>
      </dsp:nvSpPr>
      <dsp:spPr>
        <a:xfrm rot="11745972">
          <a:off x="4112926" y="2159661"/>
          <a:ext cx="164821"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61442" y="2262919"/>
        <a:ext cx="115375"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37833" y="1648497"/>
          <a:ext cx="1639925" cy="1577685"/>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Aged residential </a:t>
          </a:r>
          <a:r>
            <a:rPr lang="en-NZ" sz="1600" kern="1200"/>
            <a:t>care services</a:t>
          </a:r>
          <a:endParaRPr lang="en-NZ" sz="1600" kern="1200" dirty="0"/>
        </a:p>
      </dsp:txBody>
      <dsp:txXfrm>
        <a:off x="4677994" y="1879544"/>
        <a:ext cx="1159603" cy="1115591"/>
      </dsp:txXfrm>
    </dsp:sp>
    <dsp:sp modelId="{98845B3C-C158-43EA-8987-E8C3236DAE2C}">
      <dsp:nvSpPr>
        <dsp:cNvPr id="0" name=""/>
        <dsp:cNvSpPr/>
      </dsp:nvSpPr>
      <dsp:spPr>
        <a:xfrm rot="16124950">
          <a:off x="5200930" y="1354588"/>
          <a:ext cx="7624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212616" y="1455754"/>
        <a:ext cx="53370" cy="269194"/>
      </dsp:txXfrm>
    </dsp:sp>
    <dsp:sp modelId="{3AAB2817-A041-45BB-9CC8-9AF52AC6E859}">
      <dsp:nvSpPr>
        <dsp:cNvPr id="0" name=""/>
        <dsp:cNvSpPr/>
      </dsp:nvSpPr>
      <dsp:spPr>
        <a:xfrm>
          <a:off x="4513321" y="79725"/>
          <a:ext cx="1417115" cy="1425296"/>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6.1 </a:t>
          </a:r>
        </a:p>
        <a:p>
          <a:pPr marL="0" lvl="0" indent="0" algn="ctr" defTabSz="800100">
            <a:lnSpc>
              <a:spcPct val="90000"/>
            </a:lnSpc>
            <a:spcBef>
              <a:spcPct val="0"/>
            </a:spcBef>
            <a:spcAft>
              <a:spcPts val="0"/>
            </a:spcAft>
            <a:buNone/>
          </a:pPr>
          <a:r>
            <a:rPr lang="en-NZ" sz="1800" kern="1200" dirty="0"/>
            <a:t>A process of restraint</a:t>
          </a:r>
        </a:p>
      </dsp:txBody>
      <dsp:txXfrm>
        <a:off x="4720853" y="288455"/>
        <a:ext cx="1002051" cy="1007836"/>
      </dsp:txXfrm>
    </dsp:sp>
    <dsp:sp modelId="{88BBC66D-DFCC-4154-B8A7-B236E8B9C1C0}">
      <dsp:nvSpPr>
        <dsp:cNvPr id="0" name=""/>
        <dsp:cNvSpPr/>
      </dsp:nvSpPr>
      <dsp:spPr>
        <a:xfrm rot="41295">
          <a:off x="6136095" y="2224406"/>
          <a:ext cx="140716"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36097" y="2313884"/>
        <a:ext cx="98501" cy="269194"/>
      </dsp:txXfrm>
    </dsp:sp>
    <dsp:sp modelId="{460AD6C1-1116-48A2-A4BC-39DE925257AE}">
      <dsp:nvSpPr>
        <dsp:cNvPr id="0" name=""/>
        <dsp:cNvSpPr/>
      </dsp:nvSpPr>
      <dsp:spPr>
        <a:xfrm>
          <a:off x="6343124" y="1736652"/>
          <a:ext cx="1464118" cy="1445037"/>
        </a:xfrm>
        <a:prstGeom prst="ellipse">
          <a:avLst/>
        </a:prstGeom>
        <a:solidFill>
          <a:schemeClr val="accent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6.2 </a:t>
          </a:r>
        </a:p>
        <a:p>
          <a:pPr marL="0" lvl="0" indent="0" algn="ctr" defTabSz="800100">
            <a:lnSpc>
              <a:spcPct val="90000"/>
            </a:lnSpc>
            <a:spcBef>
              <a:spcPct val="0"/>
            </a:spcBef>
            <a:spcAft>
              <a:spcPts val="0"/>
            </a:spcAft>
            <a:buNone/>
          </a:pPr>
          <a:r>
            <a:rPr lang="en-NZ" sz="1800" kern="1200" dirty="0"/>
            <a:t>Safe restraint</a:t>
          </a:r>
        </a:p>
      </dsp:txBody>
      <dsp:txXfrm>
        <a:off x="6557539" y="1948273"/>
        <a:ext cx="1035288" cy="1021795"/>
      </dsp:txXfrm>
    </dsp:sp>
    <dsp:sp modelId="{DBF0A7A3-B915-4A75-9B2E-439A3A1F793E}">
      <dsp:nvSpPr>
        <dsp:cNvPr id="0" name=""/>
        <dsp:cNvSpPr/>
      </dsp:nvSpPr>
      <dsp:spPr>
        <a:xfrm rot="5400004">
          <a:off x="5169845" y="3162816"/>
          <a:ext cx="17589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6230" y="3226164"/>
        <a:ext cx="123129" cy="269194"/>
      </dsp:txXfrm>
    </dsp:sp>
    <dsp:sp modelId="{484E8DC5-4349-4168-8B0F-A8A8DF3122C2}">
      <dsp:nvSpPr>
        <dsp:cNvPr id="0" name=""/>
        <dsp:cNvSpPr/>
      </dsp:nvSpPr>
      <dsp:spPr>
        <a:xfrm>
          <a:off x="4570758" y="3558066"/>
          <a:ext cx="1374070" cy="136000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6.3 </a:t>
          </a:r>
        </a:p>
        <a:p>
          <a:pPr marL="0" lvl="0" indent="0" algn="ctr" defTabSz="800100">
            <a:lnSpc>
              <a:spcPct val="90000"/>
            </a:lnSpc>
            <a:spcBef>
              <a:spcPct val="0"/>
            </a:spcBef>
            <a:spcAft>
              <a:spcPts val="0"/>
            </a:spcAft>
            <a:buNone/>
          </a:pPr>
          <a:r>
            <a:rPr lang="en-NZ" sz="1800" kern="1200" dirty="0"/>
            <a:t>Quality review of restraint</a:t>
          </a:r>
        </a:p>
      </dsp:txBody>
      <dsp:txXfrm>
        <a:off x="4771986" y="3757234"/>
        <a:ext cx="971614" cy="961667"/>
      </dsp:txXfrm>
    </dsp:sp>
    <dsp:sp modelId="{427DC9FC-0BE6-485A-BBB2-86F1AFB66A1C}">
      <dsp:nvSpPr>
        <dsp:cNvPr id="0" name=""/>
        <dsp:cNvSpPr/>
      </dsp:nvSpPr>
      <dsp:spPr>
        <a:xfrm rot="10633023">
          <a:off x="4191697" y="2260584"/>
          <a:ext cx="17480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44108" y="2349043"/>
        <a:ext cx="122365" cy="269194"/>
      </dsp:txXfrm>
    </dsp:sp>
    <dsp:sp modelId="{D160EF03-C4AF-4179-B2B8-A6E20760E0FC}">
      <dsp:nvSpPr>
        <dsp:cNvPr id="0" name=""/>
        <dsp:cNvSpPr/>
      </dsp:nvSpPr>
      <dsp:spPr>
        <a:xfrm>
          <a:off x="2687347" y="1837890"/>
          <a:ext cx="1422987" cy="1379625"/>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12/11/2021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12/11/2021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a:t>
            </a:r>
            <a:r>
              <a:rPr lang="en-NZ" b="0" dirty="0"/>
              <a:t>Paerewa Health and Disability Services Standard Aged Residential Care services</a:t>
            </a: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216878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a:t>
            </a:r>
            <a:r>
              <a:rPr lang="en-NZ" dirty="0" err="1"/>
              <a:t>Tiriti</a:t>
            </a:r>
            <a:r>
              <a:rPr lang="en-NZ" dirty="0"/>
              <a:t>).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a:t>
            </a:r>
            <a:r>
              <a:rPr lang="en-NZ" dirty="0" err="1"/>
              <a:t>motuhake</a:t>
            </a:r>
            <a:r>
              <a:rPr lang="en-NZ" dirty="0"/>
              <a:t>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t>
            </a:r>
            <a:r>
              <a:rPr lang="en-NZ" b="0" dirty="0">
                <a:latin typeface="Calibri" panose="020F0502020204030204" pitchFamily="34" charset="0"/>
                <a:cs typeface="Calibri" panose="020F0502020204030204" pitchFamily="34" charset="0"/>
              </a:rPr>
              <a:t>ā</a:t>
            </a:r>
            <a:r>
              <a:rPr lang="en-NZ" b="0" dirty="0"/>
              <a:t>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shared decision making with them;</a:t>
            </a:r>
          </a:p>
          <a:p>
            <a:pPr marL="0" indent="0">
              <a:buNone/>
            </a:pPr>
            <a:r>
              <a:rPr lang="en-NZ" dirty="0"/>
              <a:t>(e) Standards that increase positive life outcomes – the standards reflect the interaction between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the slide, the review has provided more definition in criteria descriptions to assist strengthening and maintaining relationships with Māori, with Auditors able to look for measurable evidence as opposed to the previous standards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Bringing greater fidelity on statistics for M</a:t>
            </a:r>
            <a:r>
              <a:rPr lang="en-US" sz="1200" dirty="0"/>
              <a:t>ā</a:t>
            </a:r>
            <a:r>
              <a:rPr lang="en-NZ" dirty="0" err="1"/>
              <a:t>ori</a:t>
            </a:r>
            <a:r>
              <a:rPr lang="en-NZ" dirty="0"/>
              <a:t> health will support realising the intent of the principles by being able to monitor service delivery and assist in measuring equitable health outcomes for Māori including where any service delivery improvements are required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279487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13</a:t>
            </a:fld>
            <a:endParaRPr lang="en-NZ" dirty="0"/>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9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51758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what does this mean for service providers?</a:t>
            </a:r>
          </a:p>
          <a:p>
            <a:endParaRPr lang="en-NZ" dirty="0"/>
          </a:p>
          <a:p>
            <a:r>
              <a:rPr lang="en-NZ" sz="1200" dirty="0"/>
              <a:t>Your decision-making should continue to be underpinned by the auditing principles</a:t>
            </a:r>
          </a:p>
          <a:p>
            <a:endParaRPr lang="en-NZ" sz="1200" dirty="0">
              <a:solidFill>
                <a:srgbClr val="00853F"/>
              </a:solidFill>
            </a:endParaRPr>
          </a:p>
          <a:p>
            <a:r>
              <a:rPr lang="en-NZ" sz="1200" dirty="0"/>
              <a:t>Continue to use your judgement to determine the intention of the criteria is being followed</a:t>
            </a:r>
          </a:p>
          <a:p>
            <a:endParaRPr lang="en-NZ" sz="1200" dirty="0"/>
          </a:p>
          <a:p>
            <a:r>
              <a:rPr lang="en-NZ" sz="1200" dirty="0"/>
              <a:t>The criteria is outlined in the Aged Residential Care summary of NZS8134:2021 aligned with the  sector guidance in support of the Standards.</a:t>
            </a:r>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122789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1"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17</a:t>
            </a:fld>
            <a:endParaRPr lang="en-NZ" dirty="0"/>
          </a:p>
        </p:txBody>
      </p:sp>
    </p:spTree>
    <p:extLst>
      <p:ext uri="{BB962C8B-B14F-4D97-AF65-F5344CB8AC3E}">
        <p14:creationId xmlns:p14="http://schemas.microsoft.com/office/powerpoint/2010/main" val="781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lphaLcParenBoth"/>
            </a:pPr>
            <a:r>
              <a:rPr lang="en-NZ" sz="1800" dirty="0">
                <a:effectLst/>
                <a:latin typeface="Calibri" panose="020F0502020204030204" pitchFamily="34" charset="0"/>
                <a:ea typeface="Calibri" panose="020F0502020204030204" pitchFamily="34" charset="0"/>
                <a:cs typeface="Times New Roman" panose="02020603050405020304" pitchFamily="18" charset="0"/>
              </a:rPr>
              <a:t>Mapped  - Criteria are explicit or intended in the previous standard. </a:t>
            </a:r>
          </a:p>
          <a:p>
            <a:pPr marL="0" inden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0" indent="0">
              <a:buFontTx/>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0" lvl="0" indent="0">
              <a:buFontTx/>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0" lvl="1" indent="0" algn="l" defTabSz="914400" rtl="0" eaLnBrk="1" latinLnBrk="0" hangingPunct="1">
              <a:buFontTx/>
              <a:buNone/>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Aged residential care service providers indicates that 74 percent of the criteria directly map, 11 percent partially map and 15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19</a:t>
            </a:fld>
            <a:endParaRPr lang="en-NZ" dirty="0"/>
          </a:p>
        </p:txBody>
      </p:sp>
    </p:spTree>
    <p:extLst>
      <p:ext uri="{BB962C8B-B14F-4D97-AF65-F5344CB8AC3E}">
        <p14:creationId xmlns:p14="http://schemas.microsoft.com/office/powerpoint/2010/main" val="26978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pPr marL="0" indent="0">
              <a:buNone/>
            </a:pPr>
            <a:endParaRPr lang="it-IT" sz="1200"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8560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to reference as we go through the summary of the subsections and criteria</a:t>
            </a:r>
          </a:p>
        </p:txBody>
      </p:sp>
      <p:sp>
        <p:nvSpPr>
          <p:cNvPr id="4" name="Slide Number Placeholder 3"/>
          <p:cNvSpPr>
            <a:spLocks noGrp="1"/>
          </p:cNvSpPr>
          <p:nvPr>
            <p:ph type="sldNum" sz="quarter" idx="5"/>
          </p:nvPr>
        </p:nvSpPr>
        <p:spPr/>
        <p:txBody>
          <a:bodyPr/>
          <a:lstStyle/>
          <a:p>
            <a:fld id="{FF1816F6-97BA-44B2-8A94-08F9B4305433}" type="slidenum">
              <a:rPr lang="en-NZ" smtClean="0"/>
              <a:t>20</a:t>
            </a:fld>
            <a:endParaRPr lang="en-NZ" dirty="0"/>
          </a:p>
        </p:txBody>
      </p:sp>
    </p:spTree>
    <p:extLst>
      <p:ext uri="{BB962C8B-B14F-4D97-AF65-F5344CB8AC3E}">
        <p14:creationId xmlns:p14="http://schemas.microsoft.com/office/powerpoint/2010/main" val="9694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Section one has 10 subsections and 56 criteria</a:t>
            </a: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Aged Residential Care services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8 subsections and 46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8 subsections and 46 criteria that are applicable for section one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3/46 criteria are partially new, and 7/46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59337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5 subsections and 43 criteria of section two</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only 37/43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5/37 criteria are partially new, and 11/37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383499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8 subsections and 53 criteria of section 3</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5 subsections and 35/53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9/37 criteria are partially new</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3539469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8/37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1892159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2 subsections and 15 criteria of section 4</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b="0"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396945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1/15 criteria is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120542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5 subsections and 30 criteria of section five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3/30 criteria are partially new, and 3/30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2818580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 subsections and 24 criteria in section 6</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Segoe UI" panose="020B0502040204020203" pitchFamily="34" charset="0"/>
                <a:ea typeface="Calibri" panose="020F0502020204030204" pitchFamily="34" charset="0"/>
                <a:cs typeface="Times New Roman" panose="02020603050405020304" pitchFamily="18" charset="0"/>
              </a:rPr>
              <a:t>3 subsections and 13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2/13 criteria are partially new, and 2/13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550471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We are all learning the refreshed requirements of Ngā </a:t>
            </a:r>
            <a:r>
              <a:rPr lang="en-NZ" dirty="0" err="1"/>
              <a:t>paerewa</a:t>
            </a:r>
            <a:r>
              <a:rPr lang="en-NZ" dirty="0"/>
              <a:t> Health and disability services standard </a:t>
            </a:r>
            <a:r>
              <a:rPr lang="en-NZ" b="0" u="none"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0" u="none"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where from here?</a:t>
            </a:r>
          </a:p>
          <a:p>
            <a:endParaRPr lang="en-NZ" dirty="0"/>
          </a:p>
          <a:p>
            <a:r>
              <a:rPr lang="en-NZ" dirty="0"/>
              <a:t>Ng</a:t>
            </a:r>
            <a:r>
              <a:rPr lang="en-US" sz="1200" dirty="0"/>
              <a:t>ā</a:t>
            </a:r>
            <a:r>
              <a:rPr lang="en-NZ" dirty="0"/>
              <a:t> Paerewa has been designed with the sector for the sector </a:t>
            </a:r>
          </a:p>
          <a:p>
            <a:r>
              <a:rPr lang="en-NZ" dirty="0"/>
              <a:t>and the sector are strongly encouraged to provide feedback through the </a:t>
            </a:r>
            <a:r>
              <a:rPr lang="en-NZ" sz="1200" b="0" i="0" u="sng" dirty="0">
                <a:solidFill>
                  <a:srgbClr val="002839"/>
                </a:solidFill>
                <a:effectLst/>
                <a:latin typeface="Arial" panose="020B0604020202020204" pitchFamily="34" charset="0"/>
                <a:hlinkClick r:id="rId3"/>
              </a:rPr>
              <a:t>certification@health.govt.nz</a:t>
            </a:r>
            <a:r>
              <a:rPr lang="en-NZ" sz="1200" dirty="0"/>
              <a:t> email</a:t>
            </a:r>
          </a:p>
          <a:p>
            <a:r>
              <a:rPr lang="en-NZ" sz="1200" dirty="0"/>
              <a:t>A monitoring and evaluation phase will run until May 2024</a:t>
            </a:r>
          </a:p>
          <a:p>
            <a:r>
              <a:rPr lang="en-NZ" sz="1200" dirty="0"/>
              <a:t>During that time </a:t>
            </a:r>
            <a:r>
              <a:rPr lang="en-NZ" dirty="0"/>
              <a:t>Training and development as part of the continuous improvement cycle will be applied </a:t>
            </a:r>
          </a:p>
          <a:p>
            <a:r>
              <a:rPr lang="en-NZ" dirty="0"/>
              <a:t>The ministry is developing resources that will assist with the learning journey</a:t>
            </a:r>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239076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References used in this presentation are listed in this slide</a:t>
            </a:r>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any further information on resources, questions about this presentation or the standards please contact the HealthCERT team via the Certification@health.govt.nz email</a:t>
            </a:r>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293466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your time and for watching this presentation Ngā mihi </a:t>
            </a:r>
            <a:r>
              <a:rPr lang="en-NZ" dirty="0" err="1"/>
              <a:t>niu</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329115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mai welcome to NZS 8134:2021 Nga Paerewa Health and Disability Services Standard Aged Residential Care Services Presentation</a:t>
            </a:r>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208825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closing 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388080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aged residential care services providers an overview of </a:t>
            </a:r>
            <a:r>
              <a:rPr lang="en-NZ" dirty="0" err="1"/>
              <a:t>Ng</a:t>
            </a:r>
            <a:r>
              <a:rPr lang="en-NZ" dirty="0" err="1">
                <a:latin typeface="Segoe UI" panose="020B0502040204020203" pitchFamily="34" charset="0"/>
                <a:cs typeface="Segoe UI" panose="020B0502040204020203" pitchFamily="34" charset="0"/>
              </a:rPr>
              <a:t>ā</a:t>
            </a:r>
            <a:r>
              <a:rPr lang="en-NZ" dirty="0"/>
              <a:t> Paerewa. This includes a summary of the standards mapping and how the transition to the new and partially new standards will be initially audited. There are also links to resources and templates for your reference.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187337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pPr marL="342900" lvl="0" indent="-342900">
              <a:spcBef>
                <a:spcPts val="450"/>
              </a:spcBef>
              <a:buSzPts val="900"/>
              <a:buFont typeface="Symbol" panose="05050102010706020507" pitchFamily="18" charset="2"/>
              <a:buChar char=""/>
            </a:pPr>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spcBef>
                <a:spcPts val="450"/>
              </a:spcBef>
              <a:buSzPts val="900"/>
              <a:buFont typeface="Symbol" panose="05050102010706020507" pitchFamily="18" charset="2"/>
              <a:buNone/>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into one, which significantly reduces duplication and variation across the services: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reduce care variation. The revised standard reflects the fundamental shifts towards more person-and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-centred health and disability services; people are empowered to make decisions about their own care and support in order to achieve their goals, and there is a stronger focus on outcomes for people receiving support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aorihealthreview.co.nz/" TargetMode="External"/><Relationship Id="rId5"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8.png"/><Relationship Id="rId4" Type="http://schemas.openxmlformats.org/officeDocument/2006/relationships/notesSlide" Target="../notesSlides/notesSlide29.xml"/><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notesSlide" Target="../notesSlides/notesSlide31.xml"/><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s://www.health.govt.nz/publication/designated-auditing-agency-handbook" TargetMode="External"/><Relationship Id="rId13"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maorihealthreview.co.nz/"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health.govt.nz/publication/whaia-te-ao-marama-2018-2022-maori-disability-action-plan"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kamaua-maori-health-action-plan-2020-2025" TargetMode="External"/><Relationship Id="rId4" Type="http://schemas.openxmlformats.org/officeDocument/2006/relationships/notesSlide" Target="../notesSlides/notesSlide37.xml"/><Relationship Id="rId9" Type="http://schemas.openxmlformats.org/officeDocument/2006/relationships/hyperlink" Target="https://www.health.govt.nz/our-work/populations/maori-health/he-korowai-oranga" TargetMode="External"/><Relationship Id="rId14" Type="http://schemas.openxmlformats.org/officeDocument/2006/relationships/hyperlink" Target="https://maorimaps.com/"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MFAZJZiYur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Aged Residential Care Services </a:t>
            </a:r>
            <a:endParaRPr lang="en-NZ" b="1" i="1" dirty="0"/>
          </a:p>
          <a:p>
            <a:endParaRPr lang="en-NZ" i="1" dirty="0"/>
          </a:p>
        </p:txBody>
      </p:sp>
      <p:pic>
        <p:nvPicPr>
          <p:cNvPr id="9" name="Audio 8">
            <a:hlinkClick r:id="" action="ppaction://media"/>
            <a:extLst>
              <a:ext uri="{FF2B5EF4-FFF2-40B4-BE49-F238E27FC236}">
                <a16:creationId xmlns:a16="http://schemas.microsoft.com/office/drawing/2014/main" id="{95D0A901-ADDB-423E-A5F6-84969DBA2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mc:Choice xmlns:p14="http://schemas.microsoft.com/office/powerpoint/2010/main" Requires="p14">
      <p:transition spd="slow" p14:dur="2000" advTm="10281"/>
    </mc:Choice>
    <mc:Fallback>
      <p:transition spd="slow" advTm="1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Tiriti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693187"/>
            <a:ext cx="10515600" cy="4611519"/>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FF0000"/>
              </a:solidFill>
              <a:sym typeface="Wingdings" panose="05000000000000000000" pitchFamily="2" charset="2"/>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a:t>Ng</a:t>
            </a:r>
            <a:r>
              <a:rPr lang="en-US" sz="2800" dirty="0"/>
              <a:t>ā</a:t>
            </a:r>
            <a:r>
              <a:rPr lang="en-NZ" dirty="0"/>
              <a:t>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a:p>
            <a:pPr marL="0" indent="0">
              <a:buNone/>
            </a:pPr>
            <a:endParaRPr lang="en-NZ" dirty="0">
              <a:solidFill>
                <a:srgbClr val="FF0000"/>
              </a:solidFill>
              <a:sym typeface="Wingdings" panose="05000000000000000000" pitchFamily="2" charset="2"/>
            </a:endParaRPr>
          </a:p>
        </p:txBody>
      </p:sp>
      <p:pic>
        <p:nvPicPr>
          <p:cNvPr id="3" name="Audio 2">
            <a:hlinkClick r:id="" action="ppaction://media"/>
            <a:extLst>
              <a:ext uri="{FF2B5EF4-FFF2-40B4-BE49-F238E27FC236}">
                <a16:creationId xmlns:a16="http://schemas.microsoft.com/office/drawing/2014/main" id="{CD02E994-3B2D-4924-9913-9EFEE5FB53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29636"/>
    </mc:Choice>
    <mc:Fallback xmlns="">
      <p:transition spd="slow" advTm="22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82EA40A8-37C0-463D-859E-8D8DB2128ED2}"/>
              </a:ext>
            </a:extLst>
          </p:cNvPr>
          <p:cNvSpPr txBox="1">
            <a:spLocks/>
          </p:cNvSpPr>
          <p:nvPr/>
        </p:nvSpPr>
        <p:spPr>
          <a:xfrm>
            <a:off x="8688404"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938DD1E1-2679-4553-BDED-17CE70258C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17329"/>
    </mc:Choice>
    <mc:Fallback xmlns="">
      <p:transition spd="slow" advTm="1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DFF8DBB9-6FB0-41DF-8BD3-0BFA14C8890B}"/>
              </a:ext>
            </a:extLst>
          </p:cNvPr>
          <p:cNvSpPr txBox="1">
            <a:spLocks/>
          </p:cNvSpPr>
          <p:nvPr/>
        </p:nvSpPr>
        <p:spPr>
          <a:xfrm>
            <a:off x="8962338" y="2675322"/>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A66EEA6D-55AE-41FD-A4D2-F98A115AD7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8415"/>
    </mc:Choice>
    <mc:Fallback xmlns="">
      <p:transition spd="slow" advTm="1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a:solidFill>
                  <a:srgbClr val="000000"/>
                </a:solidFill>
                <a:latin typeface="Segoe UI" panose="020B0502040204020203" pitchFamily="34" charset="0"/>
              </a:rPr>
              <a:t>Designated auditing </a:t>
            </a:r>
            <a:r>
              <a:rPr lang="en-NZ" sz="2300" b="0" i="0" u="none" strike="noStrike" baseline="0" dirty="0">
                <a:solidFill>
                  <a:srgbClr val="000000"/>
                </a:solidFill>
                <a:latin typeface="Segoe UI" panose="020B0502040204020203" pitchFamily="34" charset="0"/>
              </a:rPr>
              <a:t>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8C830141-0FD6-4482-95EE-4858B8F4D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64714"/>
    </mc:Choice>
    <mc:Fallback xmlns="">
      <p:transition spd="slow" advTm="6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5" name="Audio 4">
            <a:hlinkClick r:id="" action="ppaction://media"/>
            <a:extLst>
              <a:ext uri="{FF2B5EF4-FFF2-40B4-BE49-F238E27FC236}">
                <a16:creationId xmlns:a16="http://schemas.microsoft.com/office/drawing/2014/main" id="{602FF5DB-3A44-41B9-B165-48A18686E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94854"/>
    </mc:Choice>
    <mc:Fallback xmlns="">
      <p:transition spd="slow" advTm="9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5" name="Audio 4">
            <a:hlinkClick r:id="" action="ppaction://media"/>
            <a:extLst>
              <a:ext uri="{FF2B5EF4-FFF2-40B4-BE49-F238E27FC236}">
                <a16:creationId xmlns:a16="http://schemas.microsoft.com/office/drawing/2014/main" id="{863BC8F4-EE67-4E37-85B8-B43F2390D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30439"/>
    </mc:Choice>
    <mc:Fallback xmlns="">
      <p:transition spd="slow" advTm="3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Your decision-making should continue to be underpinned by the auditing principles</a:t>
            </a:r>
          </a:p>
          <a:p>
            <a:endParaRPr lang="en-NZ" sz="2400" dirty="0">
              <a:solidFill>
                <a:srgbClr val="00853F"/>
              </a:solidFill>
            </a:endParaRPr>
          </a:p>
          <a:p>
            <a:r>
              <a:rPr lang="en-NZ" sz="2400" dirty="0"/>
              <a:t>Continue to use your judgement to determine the intention of the criteria is being followed</a:t>
            </a:r>
          </a:p>
          <a:p>
            <a:endParaRPr lang="en-NZ" sz="2400" dirty="0"/>
          </a:p>
          <a:p>
            <a:r>
              <a:rPr lang="en-NZ" sz="2400" dirty="0"/>
              <a:t>The criteria is outlined in the Aged Residential Care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3D3B738A-AD3E-40EE-8B5B-A58ACB4ED3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4841"/>
    </mc:Choice>
    <mc:Fallback xmlns="">
      <p:transition spd="slow" advTm="2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4" name="Audio 3">
            <a:hlinkClick r:id="" action="ppaction://media"/>
            <a:extLst>
              <a:ext uri="{FF2B5EF4-FFF2-40B4-BE49-F238E27FC236}">
                <a16:creationId xmlns:a16="http://schemas.microsoft.com/office/drawing/2014/main" id="{10B0DE9F-E05B-4968-B56A-676516D21E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76929"/>
    </mc:Choice>
    <mc:Fallback xmlns="">
      <p:transition spd="slow" advTm="7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5" name="Audio 4">
            <a:hlinkClick r:id="" action="ppaction://media"/>
            <a:extLst>
              <a:ext uri="{FF2B5EF4-FFF2-40B4-BE49-F238E27FC236}">
                <a16:creationId xmlns:a16="http://schemas.microsoft.com/office/drawing/2014/main" id="{EF8C0781-A607-44B2-9AA5-8695E3CBD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77927"/>
    </mc:Choice>
    <mc:Fallback xmlns="">
      <p:transition spd="slow" advTm="7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2400" dirty="0"/>
              <a:t>apping the Health and Disability Services Standards (NZS 8134:2008) criteria to the 2021 standard indicates that 74 percent of the criteria directly map, 11 percent partially map and 15 percent do not map</a:t>
            </a:r>
          </a:p>
          <a:p>
            <a:pPr>
              <a:lnSpc>
                <a:spcPct val="100000"/>
              </a:lnSpc>
            </a:pPr>
            <a:r>
              <a:rPr lang="en-NZ" sz="2400" dirty="0"/>
              <a:t>The standards mapping summary will support aged residential care service providers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5" name="Audio 4">
            <a:hlinkClick r:id="" action="ppaction://media"/>
            <a:extLst>
              <a:ext uri="{FF2B5EF4-FFF2-40B4-BE49-F238E27FC236}">
                <a16:creationId xmlns:a16="http://schemas.microsoft.com/office/drawing/2014/main" id="{76FD1A40-FFAE-46EC-9FBC-85C8C34EB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812340"/>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63380A63-8F22-4349-9D46-E863C6E86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36015"/>
    </mc:Choice>
    <mc:Fallback xmlns="">
      <p:transition spd="slow" advTm="3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7" name="Audio 6">
            <a:hlinkClick r:id="" action="ppaction://media"/>
            <a:extLst>
              <a:ext uri="{FF2B5EF4-FFF2-40B4-BE49-F238E27FC236}">
                <a16:creationId xmlns:a16="http://schemas.microsoft.com/office/drawing/2014/main" id="{D82CD1E5-DEDF-47D1-BD23-270FE5755B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Aged Residential Care Services 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2189362505"/>
              </p:ext>
            </p:extLst>
          </p:nvPr>
        </p:nvGraphicFramePr>
        <p:xfrm>
          <a:off x="4346448" y="842749"/>
          <a:ext cx="6939510" cy="4686768"/>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Aged Residential services </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179</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74%</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11%</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15%</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EA38A00F-0E5A-46A9-85F4-AB9AFE651B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59344"/>
    </mc:Choice>
    <mc:Fallback xmlns="">
      <p:transition spd="slow" advTm="5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265906" y="97560"/>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736460151"/>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B6F009E2-3CB4-4802-9F77-A27C2DB3EB15}"/>
              </a:ext>
            </a:extLst>
          </p:cNvPr>
          <p:cNvPicPr>
            <a:picLocks noChangeAspect="1"/>
          </p:cNvPicPr>
          <p:nvPr/>
        </p:nvPicPr>
        <p:blipFill>
          <a:blip r:embed="rId10"/>
          <a:stretch>
            <a:fillRect/>
          </a:stretch>
        </p:blipFill>
        <p:spPr>
          <a:xfrm>
            <a:off x="10209213" y="5313516"/>
            <a:ext cx="1144587" cy="561217"/>
          </a:xfrm>
          <a:prstGeom prst="rect">
            <a:avLst/>
          </a:prstGeom>
        </p:spPr>
      </p:pic>
      <p:pic>
        <p:nvPicPr>
          <p:cNvPr id="3" name="Audio 2">
            <a:hlinkClick r:id="" action="ppaction://media"/>
            <a:extLst>
              <a:ext uri="{FF2B5EF4-FFF2-40B4-BE49-F238E27FC236}">
                <a16:creationId xmlns:a16="http://schemas.microsoft.com/office/drawing/2014/main" id="{FF4F100D-4B5B-4061-A35F-2A1C2B23AB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mc:Choice xmlns:p14="http://schemas.microsoft.com/office/powerpoint/2010/main" Requires="p14">
      <p:transition spd="slow" p14:dur="2000" advTm="12590"/>
    </mc:Choice>
    <mc:Fallback>
      <p:transition spd="slow" advTm="1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AF1F-8A9F-4B2B-9F2F-310B7F6BFFA7}"/>
              </a:ext>
            </a:extLst>
          </p:cNvPr>
          <p:cNvSpPr>
            <a:spLocks noGrp="1"/>
          </p:cNvSpPr>
          <p:nvPr>
            <p:ph type="title"/>
          </p:nvPr>
        </p:nvSpPr>
        <p:spPr/>
        <p:txBody>
          <a:bodyPr/>
          <a:lstStyle/>
          <a:p>
            <a:r>
              <a:rPr lang="en-NZ" dirty="0"/>
              <a:t>Section 1: Ō TĀTOU MOTIKA | OUR RIGHTS</a:t>
            </a:r>
          </a:p>
        </p:txBody>
      </p:sp>
      <p:pic>
        <p:nvPicPr>
          <p:cNvPr id="6" name="Content Placeholder 5">
            <a:extLst>
              <a:ext uri="{FF2B5EF4-FFF2-40B4-BE49-F238E27FC236}">
                <a16:creationId xmlns:a16="http://schemas.microsoft.com/office/drawing/2014/main" id="{A8B11974-78C2-497E-A8D1-9A73A455B670}"/>
              </a:ext>
            </a:extLst>
          </p:cNvPr>
          <p:cNvPicPr>
            <a:picLocks noGrp="1" noChangeAspect="1"/>
          </p:cNvPicPr>
          <p:nvPr>
            <p:ph idx="1"/>
          </p:nvPr>
        </p:nvPicPr>
        <p:blipFill>
          <a:blip r:embed="rId5"/>
          <a:stretch>
            <a:fillRect/>
          </a:stretch>
        </p:blipFill>
        <p:spPr>
          <a:xfrm>
            <a:off x="927100" y="1866371"/>
            <a:ext cx="9893300" cy="4201993"/>
          </a:xfrm>
        </p:spPr>
      </p:pic>
      <p:sp>
        <p:nvSpPr>
          <p:cNvPr id="4" name="Title 1">
            <a:extLst>
              <a:ext uri="{FF2B5EF4-FFF2-40B4-BE49-F238E27FC236}">
                <a16:creationId xmlns:a16="http://schemas.microsoft.com/office/drawing/2014/main" id="{719792BF-9879-4B23-B9E2-45E5AD68C03D}"/>
              </a:ext>
            </a:extLst>
          </p:cNvPr>
          <p:cNvSpPr txBox="1">
            <a:spLocks/>
          </p:cNvSpPr>
          <p:nvPr/>
        </p:nvSpPr>
        <p:spPr>
          <a:xfrm>
            <a:off x="838200" y="1063482"/>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3" name="Audio 2">
            <a:hlinkClick r:id="" action="ppaction://media"/>
            <a:extLst>
              <a:ext uri="{FF2B5EF4-FFF2-40B4-BE49-F238E27FC236}">
                <a16:creationId xmlns:a16="http://schemas.microsoft.com/office/drawing/2014/main" id="{440DA8DA-227A-41E9-91CA-09AEF2AF7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6474763"/>
      </p:ext>
    </p:extLst>
  </p:cSld>
  <p:clrMapOvr>
    <a:masterClrMapping/>
  </p:clrMapOvr>
  <mc:AlternateContent xmlns:mc="http://schemas.openxmlformats.org/markup-compatibility/2006" xmlns:p14="http://schemas.microsoft.com/office/powerpoint/2010/main">
    <mc:Choice Requires="p14">
      <p:transition spd="slow" p14:dur="2000" advTm="15215"/>
    </mc:Choice>
    <mc:Fallback xmlns="">
      <p:transition spd="slow" advTm="1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80449" y="72160"/>
            <a:ext cx="10515600" cy="1074060"/>
          </a:xfrm>
        </p:spPr>
        <p:txBody>
          <a:bodyPr>
            <a:normAutofit/>
          </a:bodyPr>
          <a:lstStyle/>
          <a:p>
            <a:r>
              <a:rPr lang="en-NZ" sz="2600"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949672160"/>
              </p:ext>
            </p:extLst>
          </p:nvPr>
        </p:nvGraphicFramePr>
        <p:xfrm>
          <a:off x="838200" y="62552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EA96F1D-8106-4070-81F6-64AB66ABA236}"/>
              </a:ext>
            </a:extLst>
          </p:cNvPr>
          <p:cNvPicPr>
            <a:picLocks noChangeAspect="1"/>
          </p:cNvPicPr>
          <p:nvPr/>
        </p:nvPicPr>
        <p:blipFill>
          <a:blip r:embed="rId10"/>
          <a:stretch>
            <a:fillRect/>
          </a:stretch>
        </p:blipFill>
        <p:spPr>
          <a:xfrm>
            <a:off x="10213425" y="5359400"/>
            <a:ext cx="1028649" cy="504370"/>
          </a:xfrm>
          <a:prstGeom prst="rect">
            <a:avLst/>
          </a:prstGeom>
        </p:spPr>
      </p:pic>
      <p:pic>
        <p:nvPicPr>
          <p:cNvPr id="6" name="Audio 5">
            <a:hlinkClick r:id="" action="ppaction://media"/>
            <a:extLst>
              <a:ext uri="{FF2B5EF4-FFF2-40B4-BE49-F238E27FC236}">
                <a16:creationId xmlns:a16="http://schemas.microsoft.com/office/drawing/2014/main" id="{CC16383E-B716-4EF7-B6F5-B0A23444679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mc:Choice xmlns:p14="http://schemas.microsoft.com/office/powerpoint/2010/main" Requires="p14">
      <p:transition spd="slow" p14:dur="2000" advTm="13508"/>
    </mc:Choice>
    <mc:Fallback>
      <p:transition spd="slow" advTm="1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E446-0FC6-4239-9831-93D1B0B340D5}"/>
              </a:ext>
            </a:extLst>
          </p:cNvPr>
          <p:cNvSpPr>
            <a:spLocks noGrp="1"/>
          </p:cNvSpPr>
          <p:nvPr>
            <p:ph type="title"/>
          </p:nvPr>
        </p:nvSpPr>
        <p:spPr>
          <a:xfrm>
            <a:off x="419100" y="0"/>
            <a:ext cx="10515600" cy="1074060"/>
          </a:xfrm>
        </p:spPr>
        <p:txBody>
          <a:bodyPr/>
          <a:lstStyle/>
          <a:p>
            <a:r>
              <a:rPr lang="en-NZ" dirty="0"/>
              <a:t>Section 2: HUNGA MAHI ME TE HANGANGA | WORKFORCE AND STRUCTURE</a:t>
            </a:r>
          </a:p>
        </p:txBody>
      </p:sp>
      <p:pic>
        <p:nvPicPr>
          <p:cNvPr id="6" name="Content Placeholder 5">
            <a:extLst>
              <a:ext uri="{FF2B5EF4-FFF2-40B4-BE49-F238E27FC236}">
                <a16:creationId xmlns:a16="http://schemas.microsoft.com/office/drawing/2014/main" id="{079BFADC-ECBA-4222-BD97-77D643C37757}"/>
              </a:ext>
            </a:extLst>
          </p:cNvPr>
          <p:cNvPicPr>
            <a:picLocks noGrp="1" noChangeAspect="1"/>
          </p:cNvPicPr>
          <p:nvPr>
            <p:ph idx="1"/>
          </p:nvPr>
        </p:nvPicPr>
        <p:blipFill>
          <a:blip r:embed="rId5"/>
          <a:stretch>
            <a:fillRect/>
          </a:stretch>
        </p:blipFill>
        <p:spPr>
          <a:xfrm>
            <a:off x="886804" y="1245289"/>
            <a:ext cx="9793895" cy="4877893"/>
          </a:xfrm>
        </p:spPr>
      </p:pic>
      <p:sp>
        <p:nvSpPr>
          <p:cNvPr id="4" name="Title 1">
            <a:extLst>
              <a:ext uri="{FF2B5EF4-FFF2-40B4-BE49-F238E27FC236}">
                <a16:creationId xmlns:a16="http://schemas.microsoft.com/office/drawing/2014/main" id="{49E9C0AF-5A97-47BE-A83E-C53601C6A180}"/>
              </a:ext>
            </a:extLst>
          </p:cNvPr>
          <p:cNvSpPr txBox="1">
            <a:spLocks/>
          </p:cNvSpPr>
          <p:nvPr/>
        </p:nvSpPr>
        <p:spPr>
          <a:xfrm>
            <a:off x="419100" y="974036"/>
            <a:ext cx="10515600" cy="645816"/>
          </a:xfrm>
          <a:prstGeom prst="rect">
            <a:avLst/>
          </a:prstGeom>
        </p:spPr>
        <p:txBody>
          <a:bodyPr anchor="ctr" anchorCtr="0">
            <a:normAutofit fontScale="6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6834B194-284E-4AC6-8B18-EA4B2F1DF8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1895934"/>
      </p:ext>
    </p:extLst>
  </p:cSld>
  <p:clrMapOvr>
    <a:masterClrMapping/>
  </p:clrMapOvr>
  <mc:AlternateContent xmlns:mc="http://schemas.openxmlformats.org/markup-compatibility/2006">
    <mc:Choice xmlns:p14="http://schemas.microsoft.com/office/powerpoint/2010/main" Requires="p14">
      <p:transition spd="slow" p14:dur="2000" advTm="7752"/>
    </mc:Choice>
    <mc:Fallback>
      <p:transition spd="slow" advTm="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222824"/>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63205016"/>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49B3CB9A-D2A7-41D1-8FE5-EEE4B419C5CF}"/>
              </a:ext>
            </a:extLst>
          </p:cNvPr>
          <p:cNvPicPr>
            <a:picLocks noChangeAspect="1"/>
          </p:cNvPicPr>
          <p:nvPr/>
        </p:nvPicPr>
        <p:blipFill>
          <a:blip r:embed="rId10"/>
          <a:stretch>
            <a:fillRect/>
          </a:stretch>
        </p:blipFill>
        <p:spPr>
          <a:xfrm>
            <a:off x="9877425" y="5152882"/>
            <a:ext cx="1133475" cy="555768"/>
          </a:xfrm>
          <a:prstGeom prst="rect">
            <a:avLst/>
          </a:prstGeom>
        </p:spPr>
      </p:pic>
      <p:pic>
        <p:nvPicPr>
          <p:cNvPr id="7" name="Audio 6">
            <a:hlinkClick r:id="" action="ppaction://media"/>
            <a:extLst>
              <a:ext uri="{FF2B5EF4-FFF2-40B4-BE49-F238E27FC236}">
                <a16:creationId xmlns:a16="http://schemas.microsoft.com/office/drawing/2014/main" id="{71CCFF1C-8A7C-4E15-BF6B-9D22549D28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mc:Choice xmlns:p14="http://schemas.microsoft.com/office/powerpoint/2010/main" Requires="p14">
      <p:transition spd="slow" p14:dur="2000" advTm="10819"/>
    </mc:Choice>
    <mc:Fallback>
      <p:transition spd="slow" advTm="1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E2F1-71C6-4F81-A9A0-6BDB7E09D08B}"/>
              </a:ext>
            </a:extLst>
          </p:cNvPr>
          <p:cNvSpPr>
            <a:spLocks noGrp="1"/>
          </p:cNvSpPr>
          <p:nvPr>
            <p:ph type="title"/>
          </p:nvPr>
        </p:nvSpPr>
        <p:spPr>
          <a:xfrm>
            <a:off x="736600" y="98204"/>
            <a:ext cx="10515600" cy="1074060"/>
          </a:xfrm>
        </p:spPr>
        <p:txBody>
          <a:bodyPr/>
          <a:lstStyle/>
          <a:p>
            <a:r>
              <a:rPr lang="en-NZ" sz="2800" dirty="0"/>
              <a:t>Section 3: NGĀ HUARAHI KI TE ORANGA | PATHWAYS TO WELLBEING</a:t>
            </a:r>
            <a:endParaRPr lang="en-NZ" dirty="0"/>
          </a:p>
        </p:txBody>
      </p:sp>
      <p:pic>
        <p:nvPicPr>
          <p:cNvPr id="6" name="Content Placeholder 5">
            <a:extLst>
              <a:ext uri="{FF2B5EF4-FFF2-40B4-BE49-F238E27FC236}">
                <a16:creationId xmlns:a16="http://schemas.microsoft.com/office/drawing/2014/main" id="{56FA07AA-976B-43A4-A73F-70AD6FB12D22}"/>
              </a:ext>
            </a:extLst>
          </p:cNvPr>
          <p:cNvPicPr>
            <a:picLocks noGrp="1" noChangeAspect="1"/>
          </p:cNvPicPr>
          <p:nvPr>
            <p:ph idx="1"/>
          </p:nvPr>
        </p:nvPicPr>
        <p:blipFill>
          <a:blip r:embed="rId5"/>
          <a:stretch>
            <a:fillRect/>
          </a:stretch>
        </p:blipFill>
        <p:spPr>
          <a:xfrm>
            <a:off x="838200" y="1448081"/>
            <a:ext cx="10236200" cy="4511395"/>
          </a:xfrm>
        </p:spPr>
      </p:pic>
      <p:sp>
        <p:nvSpPr>
          <p:cNvPr id="4" name="Title 1">
            <a:extLst>
              <a:ext uri="{FF2B5EF4-FFF2-40B4-BE49-F238E27FC236}">
                <a16:creationId xmlns:a16="http://schemas.microsoft.com/office/drawing/2014/main" id="{03F06F3A-D70B-41F3-BB74-E31B02DC786E}"/>
              </a:ext>
            </a:extLst>
          </p:cNvPr>
          <p:cNvSpPr txBox="1">
            <a:spLocks/>
          </p:cNvSpPr>
          <p:nvPr/>
        </p:nvSpPr>
        <p:spPr>
          <a:xfrm>
            <a:off x="838200" y="935639"/>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5" name="Audio 4">
            <a:hlinkClick r:id="" action="ppaction://media"/>
            <a:extLst>
              <a:ext uri="{FF2B5EF4-FFF2-40B4-BE49-F238E27FC236}">
                <a16:creationId xmlns:a16="http://schemas.microsoft.com/office/drawing/2014/main" id="{F389B745-C8BC-4F17-B053-262759456D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6705726"/>
      </p:ext>
    </p:extLst>
  </p:cSld>
  <p:clrMapOvr>
    <a:masterClrMapping/>
  </p:clrMapOvr>
  <mc:AlternateContent xmlns:mc="http://schemas.openxmlformats.org/markup-compatibility/2006">
    <mc:Choice xmlns:p14="http://schemas.microsoft.com/office/powerpoint/2010/main" Requires="p14">
      <p:transition spd="slow" p14:dur="2000" advTm="5597"/>
    </mc:Choice>
    <mc:Fallback>
      <p:transition spd="slow" advTm="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E2F1-71C6-4F81-A9A0-6BDB7E09D08B}"/>
              </a:ext>
            </a:extLst>
          </p:cNvPr>
          <p:cNvSpPr>
            <a:spLocks noGrp="1"/>
          </p:cNvSpPr>
          <p:nvPr>
            <p:ph type="title"/>
          </p:nvPr>
        </p:nvSpPr>
        <p:spPr/>
        <p:txBody>
          <a:bodyPr/>
          <a:lstStyle/>
          <a:p>
            <a:r>
              <a:rPr lang="en-NZ" sz="2800" dirty="0"/>
              <a:t>Section 3: NGĀ HUARAHI KI TE ORANGA | PATHWAYS TO WELLBEING</a:t>
            </a:r>
            <a:endParaRPr lang="en-NZ" dirty="0"/>
          </a:p>
        </p:txBody>
      </p:sp>
      <p:sp>
        <p:nvSpPr>
          <p:cNvPr id="3" name="Content Placeholder 2">
            <a:extLst>
              <a:ext uri="{FF2B5EF4-FFF2-40B4-BE49-F238E27FC236}">
                <a16:creationId xmlns:a16="http://schemas.microsoft.com/office/drawing/2014/main" id="{AC4CCBD0-2CDE-44CB-9763-E1590423223F}"/>
              </a:ext>
            </a:extLst>
          </p:cNvPr>
          <p:cNvSpPr>
            <a:spLocks noGrp="1"/>
          </p:cNvSpPr>
          <p:nvPr>
            <p:ph idx="1"/>
          </p:nvPr>
        </p:nvSpPr>
        <p:spPr>
          <a:xfrm>
            <a:off x="838200" y="2603499"/>
            <a:ext cx="8572500" cy="3280465"/>
          </a:xfrm>
        </p:spPr>
        <p:txBody>
          <a:bodyPr/>
          <a:lstStyle/>
          <a:p>
            <a:endParaRPr lang="en-NZ" dirty="0"/>
          </a:p>
        </p:txBody>
      </p:sp>
      <p:sp>
        <p:nvSpPr>
          <p:cNvPr id="4" name="Title 1">
            <a:extLst>
              <a:ext uri="{FF2B5EF4-FFF2-40B4-BE49-F238E27FC236}">
                <a16:creationId xmlns:a16="http://schemas.microsoft.com/office/drawing/2014/main" id="{03F06F3A-D70B-41F3-BB74-E31B02DC786E}"/>
              </a:ext>
            </a:extLst>
          </p:cNvPr>
          <p:cNvSpPr txBox="1">
            <a:spLocks/>
          </p:cNvSpPr>
          <p:nvPr/>
        </p:nvSpPr>
        <p:spPr>
          <a:xfrm>
            <a:off x="838200" y="1409923"/>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6" name="Picture 5">
            <a:extLst>
              <a:ext uri="{FF2B5EF4-FFF2-40B4-BE49-F238E27FC236}">
                <a16:creationId xmlns:a16="http://schemas.microsoft.com/office/drawing/2014/main" id="{4FD911F1-023F-4054-BE49-4B48ED56F297}"/>
              </a:ext>
            </a:extLst>
          </p:cNvPr>
          <p:cNvPicPr>
            <a:picLocks noChangeAspect="1"/>
          </p:cNvPicPr>
          <p:nvPr/>
        </p:nvPicPr>
        <p:blipFill>
          <a:blip r:embed="rId5"/>
          <a:stretch>
            <a:fillRect/>
          </a:stretch>
        </p:blipFill>
        <p:spPr>
          <a:xfrm>
            <a:off x="838200" y="1923895"/>
            <a:ext cx="10417358" cy="4149724"/>
          </a:xfrm>
          <a:prstGeom prst="rect">
            <a:avLst/>
          </a:prstGeom>
        </p:spPr>
      </p:pic>
      <p:pic>
        <p:nvPicPr>
          <p:cNvPr id="7" name="Audio 6">
            <a:hlinkClick r:id="" action="ppaction://media"/>
            <a:extLst>
              <a:ext uri="{FF2B5EF4-FFF2-40B4-BE49-F238E27FC236}">
                <a16:creationId xmlns:a16="http://schemas.microsoft.com/office/drawing/2014/main" id="{DB06CD13-DA35-4538-8658-87CAE1E11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70184358"/>
      </p:ext>
    </p:extLst>
  </p:cSld>
  <p:clrMapOvr>
    <a:masterClrMapping/>
  </p:clrMapOvr>
  <mc:AlternateContent xmlns:mc="http://schemas.openxmlformats.org/markup-compatibility/2006">
    <mc:Choice xmlns:p14="http://schemas.microsoft.com/office/powerpoint/2010/main" Requires="p14">
      <p:transition spd="slow" p14:dur="2000" advTm="4701"/>
    </mc:Choice>
    <mc:Fallback>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135941366"/>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9470CE1-0BA8-42BD-A0C3-E0B507F0F0E8}"/>
              </a:ext>
            </a:extLst>
          </p:cNvPr>
          <p:cNvPicPr>
            <a:picLocks noChangeAspect="1"/>
          </p:cNvPicPr>
          <p:nvPr/>
        </p:nvPicPr>
        <p:blipFill>
          <a:blip r:embed="rId10"/>
          <a:stretch>
            <a:fillRect/>
          </a:stretch>
        </p:blipFill>
        <p:spPr>
          <a:xfrm>
            <a:off x="10003531" y="5155416"/>
            <a:ext cx="1182844" cy="579975"/>
          </a:xfrm>
          <a:prstGeom prst="rect">
            <a:avLst/>
          </a:prstGeom>
        </p:spPr>
      </p:pic>
      <p:pic>
        <p:nvPicPr>
          <p:cNvPr id="3" name="Audio 2">
            <a:hlinkClick r:id="" action="ppaction://media"/>
            <a:extLst>
              <a:ext uri="{FF2B5EF4-FFF2-40B4-BE49-F238E27FC236}">
                <a16:creationId xmlns:a16="http://schemas.microsoft.com/office/drawing/2014/main" id="{ECEF240C-D6A8-47A3-9BE5-CE81244E0A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11300"/>
    </mc:Choice>
    <mc:Fallback xmlns="">
      <p:transition spd="slow" advTm="1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0E524F74-E10C-408C-BD30-76B4EA27F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5479"/>
    </mc:Choice>
    <mc:Fallback xmlns="">
      <p:transition spd="slow" advTm="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F987-8EB2-4097-A618-AE9F63CA5F62}"/>
              </a:ext>
            </a:extLst>
          </p:cNvPr>
          <p:cNvSpPr>
            <a:spLocks noGrp="1"/>
          </p:cNvSpPr>
          <p:nvPr>
            <p:ph type="title"/>
          </p:nvPr>
        </p:nvSpPr>
        <p:spPr>
          <a:xfrm>
            <a:off x="673100" y="437005"/>
            <a:ext cx="10515600" cy="1074060"/>
          </a:xfrm>
        </p:spPr>
        <p:txBody>
          <a:bodyPr>
            <a:normAutofit/>
          </a:bodyPr>
          <a:lstStyle/>
          <a:p>
            <a:r>
              <a:rPr lang="en-NZ" sz="2600" dirty="0"/>
              <a:t>Section 4: TE ARO KI TE TANGATA ME TE TAIAO HAUMARU | PERSON-CENTRED AND SAFE ENVIRONMENT</a:t>
            </a:r>
          </a:p>
        </p:txBody>
      </p:sp>
      <p:pic>
        <p:nvPicPr>
          <p:cNvPr id="6" name="Content Placeholder 5">
            <a:extLst>
              <a:ext uri="{FF2B5EF4-FFF2-40B4-BE49-F238E27FC236}">
                <a16:creationId xmlns:a16="http://schemas.microsoft.com/office/drawing/2014/main" id="{F6FEBA7A-1654-46A4-A76C-3BA8B2626636}"/>
              </a:ext>
            </a:extLst>
          </p:cNvPr>
          <p:cNvPicPr>
            <a:picLocks noGrp="1" noChangeAspect="1"/>
          </p:cNvPicPr>
          <p:nvPr>
            <p:ph idx="1"/>
          </p:nvPr>
        </p:nvPicPr>
        <p:blipFill>
          <a:blip r:embed="rId5"/>
          <a:stretch>
            <a:fillRect/>
          </a:stretch>
        </p:blipFill>
        <p:spPr>
          <a:xfrm>
            <a:off x="1216519" y="2590801"/>
            <a:ext cx="9175256" cy="2241550"/>
          </a:xfrm>
        </p:spPr>
      </p:pic>
      <p:sp>
        <p:nvSpPr>
          <p:cNvPr id="4" name="Title 1">
            <a:extLst>
              <a:ext uri="{FF2B5EF4-FFF2-40B4-BE49-F238E27FC236}">
                <a16:creationId xmlns:a16="http://schemas.microsoft.com/office/drawing/2014/main" id="{511FEA43-CC48-4BFA-9F8A-0456A212E506}"/>
              </a:ext>
            </a:extLst>
          </p:cNvPr>
          <p:cNvSpPr txBox="1">
            <a:spLocks/>
          </p:cNvSpPr>
          <p:nvPr/>
        </p:nvSpPr>
        <p:spPr>
          <a:xfrm>
            <a:off x="673100" y="1511065"/>
            <a:ext cx="10515600" cy="1074060"/>
          </a:xfrm>
          <a:prstGeom prst="rect">
            <a:avLst/>
          </a:prstGeom>
        </p:spPr>
        <p:txBody>
          <a:bodyPr anchor="ctr" anchorCtr="0">
            <a:normAutofit fontScale="82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C898BA5D-83A4-4BA9-B9F6-0F10C80FE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5056984"/>
      </p:ext>
    </p:extLst>
  </p:cSld>
  <p:clrMapOvr>
    <a:masterClrMapping/>
  </p:clrMapOvr>
  <mc:AlternateContent xmlns:mc="http://schemas.openxmlformats.org/markup-compatibility/2006">
    <mc:Choice xmlns:p14="http://schemas.microsoft.com/office/powerpoint/2010/main" Requires="p14">
      <p:transition spd="slow" p14:dur="2000" advTm="3756"/>
    </mc:Choice>
    <mc:Fallback>
      <p:transition spd="slow" advTm="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76991" y="176891"/>
            <a:ext cx="10833100" cy="1074060"/>
          </a:xfrm>
        </p:spPr>
        <p:txBody>
          <a:bodyPr>
            <a:noAutofit/>
          </a:bodyPr>
          <a:lstStyle/>
          <a:p>
            <a:r>
              <a:rPr lang="en-NZ" sz="2400" dirty="0"/>
              <a:t>NZS 8134:2021 Section 5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091821397"/>
              </p:ext>
            </p:extLst>
          </p:nvPr>
        </p:nvGraphicFramePr>
        <p:xfrm>
          <a:off x="992746" y="917620"/>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D3D14F7-88C1-4EDC-9816-6698599D0538}"/>
              </a:ext>
            </a:extLst>
          </p:cNvPr>
          <p:cNvPicPr>
            <a:picLocks noChangeAspect="1"/>
          </p:cNvPicPr>
          <p:nvPr/>
        </p:nvPicPr>
        <p:blipFill>
          <a:blip r:embed="rId10"/>
          <a:stretch>
            <a:fillRect/>
          </a:stretch>
        </p:blipFill>
        <p:spPr>
          <a:xfrm>
            <a:off x="9877425" y="5013918"/>
            <a:ext cx="1209675" cy="593131"/>
          </a:xfrm>
          <a:prstGeom prst="rect">
            <a:avLst/>
          </a:prstGeom>
        </p:spPr>
      </p:pic>
      <p:pic>
        <p:nvPicPr>
          <p:cNvPr id="3" name="Audio 2">
            <a:hlinkClick r:id="" action="ppaction://media"/>
            <a:extLst>
              <a:ext uri="{FF2B5EF4-FFF2-40B4-BE49-F238E27FC236}">
                <a16:creationId xmlns:a16="http://schemas.microsoft.com/office/drawing/2014/main" id="{FB6115CF-423D-402A-8777-7E097CD94DA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mc:Choice xmlns:p14="http://schemas.microsoft.com/office/powerpoint/2010/main" Requires="p14">
      <p:transition spd="slow" p14:dur="2000" advTm="6302"/>
    </mc:Choice>
    <mc:Fallback>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9C57-CBF4-4C2B-9C28-8D0A94D5486C}"/>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pic>
        <p:nvPicPr>
          <p:cNvPr id="6" name="Content Placeholder 5">
            <a:extLst>
              <a:ext uri="{FF2B5EF4-FFF2-40B4-BE49-F238E27FC236}">
                <a16:creationId xmlns:a16="http://schemas.microsoft.com/office/drawing/2014/main" id="{E8706AAE-B275-4BDF-AC8F-7868B51191CA}"/>
              </a:ext>
            </a:extLst>
          </p:cNvPr>
          <p:cNvPicPr>
            <a:picLocks noGrp="1" noChangeAspect="1"/>
          </p:cNvPicPr>
          <p:nvPr>
            <p:ph idx="1"/>
          </p:nvPr>
        </p:nvPicPr>
        <p:blipFill>
          <a:blip r:embed="rId5"/>
          <a:stretch>
            <a:fillRect/>
          </a:stretch>
        </p:blipFill>
        <p:spPr>
          <a:xfrm>
            <a:off x="917433" y="2331360"/>
            <a:ext cx="10357133" cy="3551915"/>
          </a:xfrm>
        </p:spPr>
      </p:pic>
      <p:sp>
        <p:nvSpPr>
          <p:cNvPr id="4" name="Title 1">
            <a:extLst>
              <a:ext uri="{FF2B5EF4-FFF2-40B4-BE49-F238E27FC236}">
                <a16:creationId xmlns:a16="http://schemas.microsoft.com/office/drawing/2014/main" id="{D234846C-4A75-451F-ACBB-DC503AAC92B7}"/>
              </a:ext>
            </a:extLst>
          </p:cNvPr>
          <p:cNvSpPr txBox="1">
            <a:spLocks/>
          </p:cNvSpPr>
          <p:nvPr/>
        </p:nvSpPr>
        <p:spPr>
          <a:xfrm>
            <a:off x="838200" y="1257300"/>
            <a:ext cx="11030219" cy="1727199"/>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400" dirty="0">
                <a:latin typeface="Calibri" panose="020F0502020204030204" pitchFamily="34" charset="0"/>
                <a:ea typeface="Calibri" panose="020F0502020204030204" pitchFamily="34" charset="0"/>
                <a:cs typeface="Times New Roman" panose="02020603050405020304" pitchFamily="18" charset="0"/>
              </a:rPr>
            </a:br>
            <a:endParaRPr lang="en-NZ" sz="2400" dirty="0"/>
          </a:p>
        </p:txBody>
      </p:sp>
      <p:pic>
        <p:nvPicPr>
          <p:cNvPr id="5" name="Audio 4">
            <a:hlinkClick r:id="" action="ppaction://media"/>
            <a:extLst>
              <a:ext uri="{FF2B5EF4-FFF2-40B4-BE49-F238E27FC236}">
                <a16:creationId xmlns:a16="http://schemas.microsoft.com/office/drawing/2014/main" id="{6F74A2F7-93C2-404A-8517-6820C08462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524100"/>
      </p:ext>
    </p:extLst>
  </p:cSld>
  <p:clrMapOvr>
    <a:masterClrMapping/>
  </p:clrMapOvr>
  <mc:AlternateContent xmlns:mc="http://schemas.openxmlformats.org/markup-compatibility/2006">
    <mc:Choice xmlns:p14="http://schemas.microsoft.com/office/powerpoint/2010/main" Requires="p14">
      <p:transition spd="slow" p14:dur="2000" advTm="7570"/>
    </mc:Choice>
    <mc:Fallback>
      <p:transition spd="slow" advTm="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342900" y="454643"/>
            <a:ext cx="10515600" cy="1074060"/>
          </a:xfrm>
        </p:spPr>
        <p:txBody>
          <a:bodyPr/>
          <a:lstStyle/>
          <a:p>
            <a:r>
              <a:rPr lang="en-NZ" dirty="0"/>
              <a:t>NZS 8134:2021 Section 6: HERE TARATAHI | RESTRAINT 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59591318"/>
              </p:ext>
            </p:extLst>
          </p:nvPr>
        </p:nvGraphicFramePr>
        <p:xfrm>
          <a:off x="838200" y="99167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32741ED-EF65-4030-82D4-1CA16EFFF133}"/>
              </a:ext>
            </a:extLst>
          </p:cNvPr>
          <p:cNvPicPr>
            <a:picLocks noChangeAspect="1"/>
          </p:cNvPicPr>
          <p:nvPr/>
        </p:nvPicPr>
        <p:blipFill>
          <a:blip r:embed="rId10"/>
          <a:stretch>
            <a:fillRect/>
          </a:stretch>
        </p:blipFill>
        <p:spPr>
          <a:xfrm>
            <a:off x="9877425" y="5019162"/>
            <a:ext cx="1095375" cy="537087"/>
          </a:xfrm>
          <a:prstGeom prst="rect">
            <a:avLst/>
          </a:prstGeom>
        </p:spPr>
      </p:pic>
      <p:pic>
        <p:nvPicPr>
          <p:cNvPr id="3" name="Audio 2">
            <a:hlinkClick r:id="" action="ppaction://media"/>
            <a:extLst>
              <a:ext uri="{FF2B5EF4-FFF2-40B4-BE49-F238E27FC236}">
                <a16:creationId xmlns:a16="http://schemas.microsoft.com/office/drawing/2014/main" id="{BC4A6068-F995-47CE-B268-46DFBF196B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mc:Choice xmlns:p14="http://schemas.microsoft.com/office/powerpoint/2010/main" Requires="p14">
      <p:transition spd="slow" p14:dur="2000" advTm="9248"/>
    </mc:Choice>
    <mc:Fallback>
      <p:transition spd="slow" advTm="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0E7A-1C2F-4A96-A2ED-1ABC6DF20653}"/>
              </a:ext>
            </a:extLst>
          </p:cNvPr>
          <p:cNvSpPr>
            <a:spLocks noGrp="1"/>
          </p:cNvSpPr>
          <p:nvPr>
            <p:ph type="title"/>
          </p:nvPr>
        </p:nvSpPr>
        <p:spPr/>
        <p:txBody>
          <a:bodyPr/>
          <a:lstStyle/>
          <a:p>
            <a:r>
              <a:rPr lang="en-NZ" dirty="0"/>
              <a:t>Section 6: HERE TARATAHI | RESTRAINT AND SECLUSION</a:t>
            </a:r>
          </a:p>
        </p:txBody>
      </p:sp>
      <p:pic>
        <p:nvPicPr>
          <p:cNvPr id="6" name="Content Placeholder 5">
            <a:extLst>
              <a:ext uri="{FF2B5EF4-FFF2-40B4-BE49-F238E27FC236}">
                <a16:creationId xmlns:a16="http://schemas.microsoft.com/office/drawing/2014/main" id="{D3B38FA5-23E7-45AA-A6CE-37C0DE9DD366}"/>
              </a:ext>
            </a:extLst>
          </p:cNvPr>
          <p:cNvPicPr>
            <a:picLocks noGrp="1" noChangeAspect="1"/>
          </p:cNvPicPr>
          <p:nvPr>
            <p:ph idx="1"/>
          </p:nvPr>
        </p:nvPicPr>
        <p:blipFill>
          <a:blip r:embed="rId5"/>
          <a:stretch>
            <a:fillRect/>
          </a:stretch>
        </p:blipFill>
        <p:spPr>
          <a:xfrm>
            <a:off x="660400" y="2119422"/>
            <a:ext cx="11060582" cy="3285544"/>
          </a:xfrm>
        </p:spPr>
      </p:pic>
      <p:sp>
        <p:nvSpPr>
          <p:cNvPr id="4" name="Title 1">
            <a:extLst>
              <a:ext uri="{FF2B5EF4-FFF2-40B4-BE49-F238E27FC236}">
                <a16:creationId xmlns:a16="http://schemas.microsoft.com/office/drawing/2014/main" id="{9692223E-A217-46BC-862B-6F1FA6F92035}"/>
              </a:ext>
            </a:extLst>
          </p:cNvPr>
          <p:cNvSpPr txBox="1">
            <a:spLocks/>
          </p:cNvSpPr>
          <p:nvPr/>
        </p:nvSpPr>
        <p:spPr>
          <a:xfrm>
            <a:off x="838200" y="1276704"/>
            <a:ext cx="10515600" cy="705966"/>
          </a:xfrm>
          <a:prstGeom prst="rect">
            <a:avLst/>
          </a:prstGeom>
        </p:spPr>
        <p:txBody>
          <a:bodyPr anchor="ctr" anchorCtr="0">
            <a:normAutofit fontScale="40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45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4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D06F00FD-3937-4690-9E8D-7C28B021B8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8422637"/>
      </p:ext>
    </p:extLst>
  </p:cSld>
  <p:clrMapOvr>
    <a:masterClrMapping/>
  </p:clrMapOvr>
  <mc:AlternateContent xmlns:mc="http://schemas.openxmlformats.org/markup-compatibility/2006">
    <mc:Choice xmlns:p14="http://schemas.microsoft.com/office/powerpoint/2010/main" Requires="p14">
      <p:transition spd="slow" p14:dur="2000" advTm="7308"/>
    </mc:Choice>
    <mc:Fallback>
      <p:transition spd="slow" advTm="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a:t>
            </a:r>
            <a:r>
              <a:rPr lang="en-NZ" dirty="0" err="1"/>
              <a:t>paerewa</a:t>
            </a:r>
            <a:r>
              <a:rPr lang="en-NZ" dirty="0"/>
              <a:t>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5" name="Audio 4">
            <a:hlinkClick r:id="" action="ppaction://media"/>
            <a:extLst>
              <a:ext uri="{FF2B5EF4-FFF2-40B4-BE49-F238E27FC236}">
                <a16:creationId xmlns:a16="http://schemas.microsoft.com/office/drawing/2014/main" id="{50E3828D-E705-4B43-91BB-6514F0BF7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28990"/>
    </mc:Choice>
    <mc:Fallback xmlns="">
      <p:transition spd="slow" advTm="2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a:t>
            </a:r>
            <a:r>
              <a:rPr lang="en-NZ"/>
              <a:t>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468674"/>
            <a:ext cx="10515600" cy="4181475"/>
          </a:xfrm>
        </p:spPr>
        <p:txBody>
          <a:bodyPr/>
          <a:lstStyle/>
          <a:p>
            <a:r>
              <a:rPr lang="en-NZ" dirty="0"/>
              <a:t>Ng</a:t>
            </a:r>
            <a:r>
              <a:rPr lang="en-US" sz="2800" dirty="0"/>
              <a:t>ā</a:t>
            </a:r>
            <a:r>
              <a:rPr lang="en-NZ" dirty="0"/>
              <a:t>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4" name="Audio 3">
            <a:hlinkClick r:id="" action="ppaction://media"/>
            <a:extLst>
              <a:ext uri="{FF2B5EF4-FFF2-40B4-BE49-F238E27FC236}">
                <a16:creationId xmlns:a16="http://schemas.microsoft.com/office/drawing/2014/main" id="{B3F33160-D31B-4769-B707-FE581E602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5493"/>
    </mc:Choice>
    <mc:Fallback xmlns="">
      <p:transition spd="slow" advTm="3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a:hlinkClick r:id="rId8"/>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9"/>
              </a:rPr>
              <a:t>He Korowai Oranga: New Zealand’s Māori Health Strategy</a:t>
            </a:r>
            <a:endParaRPr lang="en-US" sz="2000" dirty="0">
              <a:hlinkClick r:id="rId10"/>
            </a:endParaRPr>
          </a:p>
          <a:p>
            <a:pPr marL="457200" lvl="1" indent="0">
              <a:buNone/>
            </a:pPr>
            <a:r>
              <a:rPr lang="en-US" sz="2000" dirty="0">
                <a:hlinkClick r:id="rId10"/>
              </a:rPr>
              <a:t>Whakamaua: Māori Health Action Plan 2020-2025</a:t>
            </a:r>
            <a:endParaRPr lang="en-US" sz="2000" dirty="0"/>
          </a:p>
          <a:p>
            <a:pPr marL="457200" lvl="1" indent="0">
              <a:buNone/>
            </a:pPr>
            <a:r>
              <a:rPr lang="en-US" sz="2000" dirty="0">
                <a:hlinkClick r:id="rId11"/>
              </a:rPr>
              <a:t>Whāia te Ao </a:t>
            </a:r>
            <a:r>
              <a:rPr lang="en-US" sz="2000" dirty="0" err="1">
                <a:hlinkClick r:id="rId11"/>
              </a:rPr>
              <a:t>Mārama</a:t>
            </a:r>
            <a:r>
              <a:rPr lang="en-US" sz="2000" dirty="0">
                <a:hlinkClick r:id="rId11"/>
              </a:rPr>
              <a:t> 2018 to 2022: the Māori Disability Action Plan </a:t>
            </a:r>
            <a:endParaRPr lang="en-US" dirty="0"/>
          </a:p>
          <a:p>
            <a:r>
              <a:rPr lang="en-US" sz="2400" dirty="0"/>
              <a:t>Māori Health review </a:t>
            </a:r>
            <a:r>
              <a:rPr lang="en-US" sz="2400" dirty="0">
                <a:solidFill>
                  <a:srgbClr val="00853F"/>
                </a:solidFill>
                <a:hlinkClick r:id="rId12"/>
              </a:rPr>
              <a:t>Link</a:t>
            </a:r>
            <a:endParaRPr lang="en-US" sz="2400" dirty="0">
              <a:solidFill>
                <a:srgbClr val="00853F"/>
              </a:solidFill>
            </a:endParaRPr>
          </a:p>
          <a:p>
            <a:r>
              <a:rPr lang="en-US" sz="2400" dirty="0"/>
              <a:t>A Framework for Health Literacy </a:t>
            </a:r>
            <a:r>
              <a:rPr lang="en-US" sz="2400" dirty="0">
                <a:solidFill>
                  <a:srgbClr val="00853F"/>
                </a:solidFill>
                <a:hlinkClick r:id="rId13"/>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4"/>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5" name="Audio 4">
            <a:hlinkClick r:id="" action="ppaction://media"/>
            <a:extLst>
              <a:ext uri="{FF2B5EF4-FFF2-40B4-BE49-F238E27FC236}">
                <a16:creationId xmlns:a16="http://schemas.microsoft.com/office/drawing/2014/main" id="{F98DF03E-BB06-4376-A05F-56AAE2C08FE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5847"/>
    </mc:Choice>
    <mc:Fallback xmlns="">
      <p:transition spd="slow" advTm="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4" name="Audio 3">
            <a:hlinkClick r:id="" action="ppaction://media"/>
            <a:extLst>
              <a:ext uri="{FF2B5EF4-FFF2-40B4-BE49-F238E27FC236}">
                <a16:creationId xmlns:a16="http://schemas.microsoft.com/office/drawing/2014/main" id="{02AE68BF-3ED0-4492-B74F-3B1ACE5C1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3936"/>
    </mc:Choice>
    <mc:Fallback xmlns="">
      <p:transition spd="slow" advTm="1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817FC303-177D-4F69-B9DE-8E8325BE7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7693"/>
    </mc:Choice>
    <mc:Fallback xmlns="">
      <p:transition spd="slow" advTm="7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2583892"/>
            <a:ext cx="10515600" cy="1074060"/>
          </a:xfrm>
        </p:spPr>
        <p:txBody>
          <a:bodyPr/>
          <a:lstStyle/>
          <a:p>
            <a:r>
              <a:rPr lang="en-NZ" dirty="0"/>
              <a:t>Nau </a:t>
            </a:r>
            <a:r>
              <a:rPr lang="en-NZ" dirty="0" err="1"/>
              <a:t>mai</a:t>
            </a:r>
            <a:r>
              <a:rPr lang="en-NZ" dirty="0"/>
              <a:t>, </a:t>
            </a:r>
            <a:r>
              <a:rPr lang="en-NZ" dirty="0" err="1"/>
              <a:t>haere</a:t>
            </a:r>
            <a:r>
              <a:rPr lang="en-NZ" dirty="0"/>
              <a:t> </a:t>
            </a:r>
            <a:r>
              <a:rPr lang="en-NZ" dirty="0" err="1"/>
              <a:t>mai</a:t>
            </a:r>
            <a:r>
              <a:rPr lang="en-NZ" dirty="0"/>
              <a:t> - Welcome</a:t>
            </a:r>
          </a:p>
        </p:txBody>
      </p:sp>
      <p:pic>
        <p:nvPicPr>
          <p:cNvPr id="3" name="Audio 2">
            <a:hlinkClick r:id="" action="ppaction://media"/>
            <a:extLst>
              <a:ext uri="{FF2B5EF4-FFF2-40B4-BE49-F238E27FC236}">
                <a16:creationId xmlns:a16="http://schemas.microsoft.com/office/drawing/2014/main" id="{592B8B00-BDD7-4E95-A168-A0FEA1C4A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4160"/>
    </mc:Choice>
    <mc:Fallback xmlns="">
      <p:transition spd="slow" advTm="1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5A2790DA-7C15-4B47-9C0C-4B955AE91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33385"/>
    </mc:Choice>
    <mc:Fallback xmlns="">
      <p:transition spd="slow" advTm="3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477F35D5-3706-45F4-A22D-364CDCE3A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5445"/>
    </mc:Choice>
    <mc:Fallback xmlns="">
      <p:transition spd="slow" advTm="15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Tiriti o Waitangi</a:t>
            </a:r>
          </a:p>
          <a:p>
            <a:r>
              <a:rPr lang="en-NZ" dirty="0"/>
              <a:t>Sector specific guidance</a:t>
            </a:r>
          </a:p>
          <a:p>
            <a:r>
              <a:rPr lang="en-NZ" dirty="0"/>
              <a:t>How will these changes influence auditing? </a:t>
            </a:r>
            <a:endParaRPr lang="en-NZ" dirty="0">
              <a:solidFill>
                <a:srgbClr val="FF0000"/>
              </a:solidFill>
            </a:endParaRPr>
          </a:p>
          <a:p>
            <a:r>
              <a:rPr lang="en-NZ" dirty="0"/>
              <a:t>What has changed? </a:t>
            </a:r>
          </a:p>
          <a:p>
            <a:pPr lvl="1">
              <a:buFont typeface="Courier New" panose="02070309020205020404" pitchFamily="49" charset="0"/>
              <a:buChar char="o"/>
            </a:pPr>
            <a:r>
              <a:rPr lang="en-NZ" dirty="0"/>
              <a:t>Standards summary  </a:t>
            </a: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964A3910-9129-4227-8FB0-1CCBD06E5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8465"/>
    </mc:Choice>
    <mc:Fallback xmlns="">
      <p:transition spd="slow" advTm="1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4110086"/>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pPr marL="0" indent="0">
              <a:buNone/>
            </a:pPr>
            <a:endParaRPr lang="en-NZ" dirty="0"/>
          </a:p>
        </p:txBody>
      </p:sp>
      <p:sp>
        <p:nvSpPr>
          <p:cNvPr id="4" name="TextBox 4">
            <a:extLst>
              <a:ext uri="{FF2B5EF4-FFF2-40B4-BE49-F238E27FC236}">
                <a16:creationId xmlns:a16="http://schemas.microsoft.com/office/drawing/2014/main" id="{CDBF5D66-FFA5-4388-B4FC-FB6023877E2F}"/>
              </a:ext>
            </a:extLst>
          </p:cNvPr>
          <p:cNvSpPr txBox="1"/>
          <p:nvPr/>
        </p:nvSpPr>
        <p:spPr>
          <a:xfrm>
            <a:off x="636815" y="5184990"/>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3"/>
              </a:rPr>
              <a:t>Dr Ashley Bloomfield introduces Ngā Paerewa the 2021 Health and Disability Standard </a:t>
            </a:r>
            <a:endParaRPr lang="en-NZ" sz="2400" dirty="0">
              <a:sym typeface="Wingdings" panose="05000000000000000000" pitchFamily="2" charset="2"/>
            </a:endParaRPr>
          </a:p>
        </p:txBody>
      </p:sp>
    </p:spTree>
    <p:extLst>
      <p:ext uri="{BB962C8B-B14F-4D97-AF65-F5344CB8AC3E}">
        <p14:creationId xmlns:p14="http://schemas.microsoft.com/office/powerpoint/2010/main" val="20858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576650"/>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a:t>
            </a:r>
            <a:r>
              <a:rPr lang="en-NZ" sz="2400" b="0" dirty="0" err="1">
                <a:solidFill>
                  <a:schemeClr val="tx1"/>
                </a:solidFill>
                <a:ea typeface="+mn-ea"/>
                <a:sym typeface="Wingdings" panose="05000000000000000000" pitchFamily="2" charset="2"/>
              </a:rPr>
              <a:t>Tiriti</a:t>
            </a:r>
            <a:r>
              <a:rPr lang="en-NZ" sz="2400" b="0" dirty="0">
                <a:solidFill>
                  <a:schemeClr val="tx1"/>
                </a:solidFill>
                <a:ea typeface="+mn-ea"/>
                <a:sym typeface="Wingdings" panose="05000000000000000000" pitchFamily="2" charset="2"/>
              </a:rPr>
              <a:t>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6888E2CF-7092-44B2-BD4D-F65B471C705E}"/>
              </a:ext>
            </a:extLst>
          </p:cNvPr>
          <p:cNvSpPr/>
          <p:nvPr/>
        </p:nvSpPr>
        <p:spPr>
          <a:xfrm>
            <a:off x="2120900" y="1574800"/>
            <a:ext cx="1130300" cy="287465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Audio 3">
            <a:hlinkClick r:id="" action="ppaction://media"/>
            <a:extLst>
              <a:ext uri="{FF2B5EF4-FFF2-40B4-BE49-F238E27FC236}">
                <a16:creationId xmlns:a16="http://schemas.microsoft.com/office/drawing/2014/main" id="{4750FF0B-238F-49AE-BE2C-15ED665DD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55315"/>
    </mc:Choice>
    <mc:Fallback xmlns="">
      <p:transition spd="slow" advTm="15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4" name="Audio 3">
            <a:hlinkClick r:id="" action="ppaction://media"/>
            <a:extLst>
              <a:ext uri="{FF2B5EF4-FFF2-40B4-BE49-F238E27FC236}">
                <a16:creationId xmlns:a16="http://schemas.microsoft.com/office/drawing/2014/main" id="{E6F54E9A-D431-4047-8B64-D757B1B96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29212"/>
    </mc:Choice>
    <mc:Fallback xmlns="">
      <p:transition spd="slow" advTm="2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D725B9-3A9D-43E0-826C-182FB51B8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3618</TotalTime>
  <Words>5454</Words>
  <Application>Microsoft Office PowerPoint</Application>
  <PresentationFormat>Widescreen</PresentationFormat>
  <Paragraphs>525</Paragraphs>
  <Slides>40</Slides>
  <Notes>40</Notes>
  <HiddenSlides>0</HiddenSlides>
  <MMClips>39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Courier New</vt:lpstr>
      <vt:lpstr>Georgia</vt:lpstr>
      <vt:lpstr>Segoe UI</vt:lpstr>
      <vt:lpstr>Segoe UI Semibold</vt:lpstr>
      <vt:lpstr>SegoeUI</vt:lpstr>
      <vt:lpstr>SegoeUI-Italic</vt:lpstr>
      <vt:lpstr>Symbol</vt:lpstr>
      <vt:lpstr>1_Office Theme</vt:lpstr>
      <vt:lpstr>NZS 8134:2021 Ngā Paerewa Health and Disability Services Standard</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Ngā Paerewa Reference Documents</vt:lpstr>
      <vt:lpstr>Aged Residential Care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Section 3: NGĀ HUARAHI KI TE ORANGA | PATHWAYS TO WELLBEING</vt:lpstr>
      <vt:lpstr>NZS 8134:2021 Section 4: TE ARO KI TE TANGATA ME TE TAIAO HAUMARU | PERSON-CENTRED AND SAFE ENVIRONMENT</vt:lpstr>
      <vt:lpstr>Section 4: TE ARO KI TE TANGATA ME TE TAIAO HAUMARU | PERSON-CENTRED AND SAFE ENVIRONMENT</vt:lpstr>
      <vt:lpstr>NZS 8134:2021 Section 5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Section 6: HERE TARATAHI | RESTRAINT AND SECLUSION</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Glenda McLaughlin</cp:lastModifiedBy>
  <cp:revision>102</cp:revision>
  <dcterms:created xsi:type="dcterms:W3CDTF">2021-07-20T23:27:42Z</dcterms:created>
  <dcterms:modified xsi:type="dcterms:W3CDTF">2021-11-12T04:07:05Z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