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5"/>
  </p:notesMasterIdLst>
  <p:handoutMasterIdLst>
    <p:handoutMasterId r:id="rId46"/>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7" r:id="rId18"/>
    <p:sldId id="1148" r:id="rId19"/>
    <p:sldId id="1149" r:id="rId20"/>
    <p:sldId id="1150" r:id="rId21"/>
    <p:sldId id="1151" r:id="rId22"/>
    <p:sldId id="1134" r:id="rId23"/>
    <p:sldId id="1136" r:id="rId24"/>
    <p:sldId id="1135" r:id="rId25"/>
    <p:sldId id="1137" r:id="rId26"/>
    <p:sldId id="1153" r:id="rId27"/>
    <p:sldId id="1139" r:id="rId28"/>
    <p:sldId id="1155" r:id="rId29"/>
    <p:sldId id="1140" r:id="rId30"/>
    <p:sldId id="1157" r:id="rId31"/>
    <p:sldId id="1165" r:id="rId32"/>
    <p:sldId id="1141" r:id="rId33"/>
    <p:sldId id="1159" r:id="rId34"/>
    <p:sldId id="1142" r:id="rId35"/>
    <p:sldId id="1161" r:id="rId36"/>
    <p:sldId id="1144" r:id="rId37"/>
    <p:sldId id="1163" r:id="rId38"/>
    <p:sldId id="1067" r:id="rId39"/>
    <p:sldId id="1115" r:id="rId40"/>
    <p:sldId id="1152" r:id="rId41"/>
    <p:sldId id="1085" r:id="rId42"/>
    <p:sldId id="1096" r:id="rId43"/>
    <p:sldId id="10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7"/>
            <p14:sldId id="1148"/>
            <p14:sldId id="1149"/>
            <p14:sldId id="1150"/>
            <p14:sldId id="1151"/>
            <p14:sldId id="1134"/>
            <p14:sldId id="1136"/>
            <p14:sldId id="1135"/>
            <p14:sldId id="1137"/>
            <p14:sldId id="1153"/>
            <p14:sldId id="1139"/>
            <p14:sldId id="1155"/>
            <p14:sldId id="1140"/>
            <p14:sldId id="1157"/>
            <p14:sldId id="1165"/>
            <p14:sldId id="1141"/>
            <p14:sldId id="1159"/>
            <p14:sldId id="1142"/>
            <p14:sldId id="1161"/>
            <p14:sldId id="1144"/>
            <p14:sldId id="1163"/>
            <p14:sldId id="1067"/>
            <p14:sldId id="1115"/>
            <p14:sldId id="1152"/>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384973"/>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55C01-1AAD-46D5-99B0-7FB0979979BA}" v="268" dt="2021-10-14T04:00:20.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65335" autoAdjust="0"/>
  </p:normalViewPr>
  <p:slideViewPr>
    <p:cSldViewPr snapToGrid="0">
      <p:cViewPr varScale="1">
        <p:scale>
          <a:sx n="75" d="100"/>
          <a:sy n="75" d="100"/>
        </p:scale>
        <p:origin x="1974" y="72"/>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400" dirty="0"/>
            <a:t>Residential mental health and addition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chemeClr val="accent6"/>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8056" custScaleY="139418"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Residential mental health and addiction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Residential mental health and addiction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dirty="0">
              <a:solidFill>
                <a:schemeClr val="tx1"/>
              </a:solidFill>
            </a:rPr>
            <a:t>3.7 Electroconvulsive Therapy </a:t>
          </a: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4837" custScaleY="127332"/>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2144" custScaleY="111206">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Residential mental health and addiction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4.1 </a:t>
          </a:r>
        </a:p>
        <a:p>
          <a:pPr>
            <a:spcAft>
              <a:spcPts val="0"/>
            </a:spcAft>
          </a:pPr>
          <a:r>
            <a:rPr lang="en-NZ" sz="1800" dirty="0">
              <a:solidFill>
                <a:schemeClr val="bg1"/>
              </a:solidFill>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27157" custScaleY="130052"/>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Residential mental health and addiction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accent6"/>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600" dirty="0">
              <a:solidFill>
                <a:schemeClr val="bg1"/>
              </a:solidFill>
            </a:rPr>
            <a:t>5.3 </a:t>
          </a:r>
        </a:p>
        <a:p>
          <a:pPr>
            <a:spcAft>
              <a:spcPts val="0"/>
            </a:spcAft>
          </a:pPr>
          <a:r>
            <a:rPr lang="en-NZ" sz="1600" dirty="0">
              <a:solidFill>
                <a:schemeClr val="bg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9824" custScaleY="128146"/>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1646" custScaleY="119155" custRadScaleRad="97187" custRadScaleInc="-9200">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3503" custRadScaleInc="10002">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a:t>Residential mental health </a:t>
          </a:r>
          <a:r>
            <a:rPr lang="en-NZ" sz="1600" dirty="0"/>
            <a:t>and addiction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6.1 </a:t>
          </a:r>
        </a:p>
        <a:p>
          <a:pPr>
            <a:spcAft>
              <a:spcPts val="0"/>
            </a:spcAft>
          </a:pPr>
          <a:r>
            <a:rPr lang="en-NZ" sz="1800" dirty="0">
              <a:solidFill>
                <a:schemeClr val="bg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bg1"/>
              </a:solidFill>
            </a:rPr>
            <a:t>6.2 </a:t>
          </a:r>
        </a:p>
        <a:p>
          <a:pPr>
            <a:spcAft>
              <a:spcPts val="0"/>
            </a:spcAft>
          </a:pPr>
          <a:r>
            <a:rPr lang="en-NZ" sz="1800" kern="1200" dirty="0">
              <a:solidFill>
                <a:schemeClr val="bg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800" dirty="0">
              <a:solidFill>
                <a:schemeClr val="bg1"/>
              </a:solidFill>
            </a:rPr>
            <a:t>6.3 </a:t>
          </a:r>
        </a:p>
        <a:p>
          <a:pPr>
            <a:spcAft>
              <a:spcPts val="0"/>
            </a:spcAft>
          </a:pPr>
          <a:r>
            <a:rPr lang="en-NZ" sz="1800" dirty="0">
              <a:solidFill>
                <a:schemeClr val="bg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7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6998" custScaleY="128444"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5254" y="1880315"/>
          <a:ext cx="1305074" cy="131794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Residential mental health and addition services</a:t>
          </a:r>
        </a:p>
      </dsp:txBody>
      <dsp:txXfrm>
        <a:off x="4796378" y="2073324"/>
        <a:ext cx="922826" cy="931931"/>
      </dsp:txXfrm>
    </dsp:sp>
    <dsp:sp modelId="{98845B3C-C158-43EA-8987-E8C3236DAE2C}">
      <dsp:nvSpPr>
        <dsp:cNvPr id="0" name=""/>
        <dsp:cNvSpPr/>
      </dsp:nvSpPr>
      <dsp:spPr>
        <a:xfrm rot="16155054">
          <a:off x="5074495" y="1355555"/>
          <a:ext cx="34119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26344" y="1491777"/>
        <a:ext cx="238837"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681019" y="1504987"/>
          <a:ext cx="414209"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5334" y="1639331"/>
        <a:ext cx="289946"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074765" y="2053426"/>
          <a:ext cx="47893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76797" y="2154445"/>
        <a:ext cx="35136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054823" y="2677626"/>
          <a:ext cx="48538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58173" y="2742273"/>
        <a:ext cx="35781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01925" y="3172835"/>
          <a:ext cx="46745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25830" y="3208101"/>
        <a:ext cx="339880"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16801" y="3243696"/>
          <a:ext cx="28199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59099" y="3286445"/>
        <a:ext cx="197393"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81444" y="3186610"/>
          <a:ext cx="45851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83581" y="3220690"/>
        <a:ext cx="330940" cy="255140"/>
      </dsp:txXfrm>
    </dsp:sp>
    <dsp:sp modelId="{6243417F-9D1C-4551-B241-C2EE94EAA473}">
      <dsp:nvSpPr>
        <dsp:cNvPr id="0" name=""/>
        <dsp:cNvSpPr/>
      </dsp:nvSpPr>
      <dsp:spPr>
        <a:xfrm>
          <a:off x="3421399" y="3634691"/>
          <a:ext cx="1145651" cy="116757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62090" y="2678099"/>
          <a:ext cx="42640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85934" y="2741664"/>
        <a:ext cx="298834"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98559" y="2026042"/>
          <a:ext cx="39001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12912" y="2128503"/>
        <a:ext cx="273012"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51974" y="1490496"/>
          <a:ext cx="4080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48945" y="1625228"/>
        <a:ext cx="28566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Residential mental health and addiction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4298" y="1931830"/>
          <a:ext cx="1331789" cy="1358406"/>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Residential mental health and addiction services</a:t>
          </a:r>
        </a:p>
      </dsp:txBody>
      <dsp:txXfrm>
        <a:off x="4799334" y="2130764"/>
        <a:ext cx="941717" cy="960538"/>
      </dsp:txXfrm>
    </dsp:sp>
    <dsp:sp modelId="{98845B3C-C158-43EA-8987-E8C3236DAE2C}">
      <dsp:nvSpPr>
        <dsp:cNvPr id="0" name=""/>
        <dsp:cNvSpPr/>
      </dsp:nvSpPr>
      <dsp:spPr>
        <a:xfrm rot="16057413">
          <a:off x="5084778" y="1439964"/>
          <a:ext cx="29232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0444" y="1573855"/>
        <a:ext cx="204625" cy="270242"/>
      </dsp:txXfrm>
    </dsp:sp>
    <dsp:sp modelId="{3AAB2817-A041-45BB-9CC8-9AF52AC6E859}">
      <dsp:nvSpPr>
        <dsp:cNvPr id="0" name=""/>
        <dsp:cNvSpPr/>
      </dsp:nvSpPr>
      <dsp:spPr>
        <a:xfrm>
          <a:off x="4540085"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31236" y="293167"/>
        <a:ext cx="922958" cy="901923"/>
      </dsp:txXfrm>
    </dsp:sp>
    <dsp:sp modelId="{88BBC66D-DFCC-4154-B8A7-B236E8B9C1C0}">
      <dsp:nvSpPr>
        <dsp:cNvPr id="0" name=""/>
        <dsp:cNvSpPr/>
      </dsp:nvSpPr>
      <dsp:spPr>
        <a:xfrm rot="18835578">
          <a:off x="5784448" y="1668742"/>
          <a:ext cx="35289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00660" y="1796948"/>
        <a:ext cx="247028" cy="270242"/>
      </dsp:txXfrm>
    </dsp:sp>
    <dsp:sp modelId="{460AD6C1-1116-48A2-A4BC-39DE925257AE}">
      <dsp:nvSpPr>
        <dsp:cNvPr id="0" name=""/>
        <dsp:cNvSpPr/>
      </dsp:nvSpPr>
      <dsp:spPr>
        <a:xfrm>
          <a:off x="5998622"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93073" y="689789"/>
        <a:ext cx="938891" cy="951462"/>
      </dsp:txXfrm>
    </dsp:sp>
    <dsp:sp modelId="{DBF0A7A3-B915-4A75-9B2E-439A3A1F793E}">
      <dsp:nvSpPr>
        <dsp:cNvPr id="0" name=""/>
        <dsp:cNvSpPr/>
      </dsp:nvSpPr>
      <dsp:spPr>
        <a:xfrm rot="197060">
          <a:off x="6095008" y="2444261"/>
          <a:ext cx="38678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95103" y="2531018"/>
        <a:ext cx="270750" cy="270242"/>
      </dsp:txXfrm>
    </dsp:sp>
    <dsp:sp modelId="{484E8DC5-4349-4168-8B0F-A8A8DF3122C2}">
      <dsp:nvSpPr>
        <dsp:cNvPr id="0" name=""/>
        <dsp:cNvSpPr/>
      </dsp:nvSpPr>
      <dsp:spPr>
        <a:xfrm>
          <a:off x="6662640" y="2060620"/>
          <a:ext cx="1287460" cy="133451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851184" y="2256056"/>
        <a:ext cx="910372" cy="943646"/>
      </dsp:txXfrm>
    </dsp:sp>
    <dsp:sp modelId="{427DC9FC-0BE6-485A-BBB2-86F1AFB66A1C}">
      <dsp:nvSpPr>
        <dsp:cNvPr id="0" name=""/>
        <dsp:cNvSpPr/>
      </dsp:nvSpPr>
      <dsp:spPr>
        <a:xfrm rot="2667357">
          <a:off x="5801046" y="3069890"/>
          <a:ext cx="33264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15327" y="3125025"/>
        <a:ext cx="232849" cy="270242"/>
      </dsp:txXfrm>
    </dsp:sp>
    <dsp:sp modelId="{D160EF03-C4AF-4179-B2B8-A6E20760E0FC}">
      <dsp:nvSpPr>
        <dsp:cNvPr id="0" name=""/>
        <dsp:cNvSpPr/>
      </dsp:nvSpPr>
      <dsp:spPr>
        <a:xfrm>
          <a:off x="5986164" y="3319287"/>
          <a:ext cx="1432842" cy="13943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5999" y="3523489"/>
        <a:ext cx="1013172" cy="985976"/>
      </dsp:txXfrm>
    </dsp:sp>
    <dsp:sp modelId="{84B49B5E-2C46-4DE7-A9A2-3C05BF9A3722}">
      <dsp:nvSpPr>
        <dsp:cNvPr id="0" name=""/>
        <dsp:cNvSpPr/>
      </dsp:nvSpPr>
      <dsp:spPr>
        <a:xfrm rot="5315039">
          <a:off x="5114977" y="3394421"/>
          <a:ext cx="36029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67685" y="3430475"/>
        <a:ext cx="252206" cy="270242"/>
      </dsp:txXfrm>
    </dsp:sp>
    <dsp:sp modelId="{195C0288-F911-4F9E-9FB6-3A9BF9432E20}">
      <dsp:nvSpPr>
        <dsp:cNvPr id="0" name=""/>
        <dsp:cNvSpPr/>
      </dsp:nvSpPr>
      <dsp:spPr>
        <a:xfrm>
          <a:off x="4637170"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37266" y="4165734"/>
        <a:ext cx="966147" cy="947904"/>
      </dsp:txXfrm>
    </dsp:sp>
    <dsp:sp modelId="{35371A06-01F5-4216-A0A2-28482C228F03}">
      <dsp:nvSpPr>
        <dsp:cNvPr id="0" name=""/>
        <dsp:cNvSpPr/>
      </dsp:nvSpPr>
      <dsp:spPr>
        <a:xfrm rot="8100000">
          <a:off x="4372861" y="3099286"/>
          <a:ext cx="36775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67030" y="3150361"/>
        <a:ext cx="257426" cy="270242"/>
      </dsp:txXfrm>
    </dsp:sp>
    <dsp:sp modelId="{DD85451D-35F3-4C67-9FD9-818388763ADC}">
      <dsp:nvSpPr>
        <dsp:cNvPr id="0" name=""/>
        <dsp:cNvSpPr/>
      </dsp:nvSpPr>
      <dsp:spPr>
        <a:xfrm>
          <a:off x="3168978"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4262" y="3580227"/>
        <a:ext cx="942912" cy="930562"/>
      </dsp:txXfrm>
    </dsp:sp>
    <dsp:sp modelId="{369F0309-A924-446F-81B8-23BAFCFC1F88}">
      <dsp:nvSpPr>
        <dsp:cNvPr id="0" name=""/>
        <dsp:cNvSpPr/>
      </dsp:nvSpPr>
      <dsp:spPr>
        <a:xfrm rot="10800000">
          <a:off x="4132545" y="2385831"/>
          <a:ext cx="27009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213573" y="2475912"/>
        <a:ext cx="189064" cy="270242"/>
      </dsp:txXfrm>
    </dsp:sp>
    <dsp:sp modelId="{FA5AEA26-C378-4337-A62B-2BC51BB70170}">
      <dsp:nvSpPr>
        <dsp:cNvPr id="0" name=""/>
        <dsp:cNvSpPr/>
      </dsp:nvSpPr>
      <dsp:spPr>
        <a:xfrm>
          <a:off x="2573023" y="1948108"/>
          <a:ext cx="1337033" cy="132585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kern="1200" dirty="0">
              <a:solidFill>
                <a:schemeClr val="tx1"/>
              </a:solidFill>
            </a:rPr>
            <a:t>3.7 Electroconvulsive Therapy </a:t>
          </a:r>
        </a:p>
      </dsp:txBody>
      <dsp:txXfrm>
        <a:off x="2768827" y="2142274"/>
        <a:ext cx="945425" cy="937518"/>
      </dsp:txXfrm>
    </dsp:sp>
    <dsp:sp modelId="{716B021A-29D3-4B79-B296-96926B06EB78}">
      <dsp:nvSpPr>
        <dsp:cNvPr id="0" name=""/>
        <dsp:cNvSpPr/>
      </dsp:nvSpPr>
      <dsp:spPr>
        <a:xfrm rot="13582823">
          <a:off x="4434459" y="1670254"/>
          <a:ext cx="31492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514287" y="1794533"/>
        <a:ext cx="220449" cy="270242"/>
      </dsp:txXfrm>
    </dsp:sp>
    <dsp:sp modelId="{98F8939F-3B3A-4924-9DB4-459B30A8887C}">
      <dsp:nvSpPr>
        <dsp:cNvPr id="0" name=""/>
        <dsp:cNvSpPr/>
      </dsp:nvSpPr>
      <dsp:spPr>
        <a:xfrm>
          <a:off x="3104562"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299853"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88665" y="1523506"/>
          <a:ext cx="1660299" cy="1698100"/>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Residential mental health and addiction services</a:t>
          </a:r>
        </a:p>
      </dsp:txBody>
      <dsp:txXfrm>
        <a:off x="4531810" y="1772187"/>
        <a:ext cx="1174009" cy="1200738"/>
      </dsp:txXfrm>
    </dsp:sp>
    <dsp:sp modelId="{25914C64-70EF-4DB6-AE1B-1BE69B190783}">
      <dsp:nvSpPr>
        <dsp:cNvPr id="0" name=""/>
        <dsp:cNvSpPr/>
      </dsp:nvSpPr>
      <dsp:spPr>
        <a:xfrm rot="10815444">
          <a:off x="3695153" y="2356014"/>
          <a:ext cx="593523" cy="22957"/>
        </a:xfrm>
        <a:custGeom>
          <a:avLst/>
          <a:gdLst/>
          <a:ahLst/>
          <a:cxnLst/>
          <a:rect l="0" t="0" r="0" b="0"/>
          <a:pathLst>
            <a:path>
              <a:moveTo>
                <a:pt x="0" y="11478"/>
              </a:moveTo>
              <a:lnTo>
                <a:pt x="593523"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77076" y="2352655"/>
        <a:ext cx="29676" cy="29676"/>
      </dsp:txXfrm>
    </dsp:sp>
    <dsp:sp modelId="{AB2FD641-F252-4EE4-BE8B-FC06E17EC421}">
      <dsp:nvSpPr>
        <dsp:cNvPr id="0" name=""/>
        <dsp:cNvSpPr/>
      </dsp:nvSpPr>
      <dsp:spPr>
        <a:xfrm>
          <a:off x="1957593" y="1510145"/>
          <a:ext cx="1737571" cy="170422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4.1 </a:t>
          </a:r>
        </a:p>
        <a:p>
          <a:pPr marL="0" lvl="0" indent="0" algn="ctr" defTabSz="800100">
            <a:lnSpc>
              <a:spcPct val="90000"/>
            </a:lnSpc>
            <a:spcBef>
              <a:spcPct val="0"/>
            </a:spcBef>
            <a:spcAft>
              <a:spcPts val="0"/>
            </a:spcAft>
            <a:buNone/>
          </a:pPr>
          <a:r>
            <a:rPr lang="en-NZ" sz="1800" kern="1200" dirty="0">
              <a:solidFill>
                <a:schemeClr val="bg1"/>
              </a:solidFill>
            </a:rPr>
            <a:t>The Facility </a:t>
          </a:r>
        </a:p>
      </dsp:txBody>
      <dsp:txXfrm>
        <a:off x="2212054" y="1759723"/>
        <a:ext cx="1228649" cy="1205067"/>
      </dsp:txXfrm>
    </dsp:sp>
    <dsp:sp modelId="{30E07411-556D-4748-91C0-E17BCBD7452C}">
      <dsp:nvSpPr>
        <dsp:cNvPr id="0" name=""/>
        <dsp:cNvSpPr/>
      </dsp:nvSpPr>
      <dsp:spPr>
        <a:xfrm rot="21595680">
          <a:off x="5948964" y="2359766"/>
          <a:ext cx="426067" cy="22957"/>
        </a:xfrm>
        <a:custGeom>
          <a:avLst/>
          <a:gdLst/>
          <a:ahLst/>
          <a:cxnLst/>
          <a:rect l="0" t="0" r="0" b="0"/>
          <a:pathLst>
            <a:path>
              <a:moveTo>
                <a:pt x="0" y="11478"/>
              </a:moveTo>
              <a:lnTo>
                <a:pt x="426067"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51346" y="2360593"/>
        <a:ext cx="21303" cy="21303"/>
      </dsp:txXfrm>
    </dsp:sp>
    <dsp:sp modelId="{BB4661D5-8BE0-4131-BDA0-D3472F936D27}">
      <dsp:nvSpPr>
        <dsp:cNvPr id="0" name=""/>
        <dsp:cNvSpPr/>
      </dsp:nvSpPr>
      <dsp:spPr>
        <a:xfrm>
          <a:off x="6375031" y="1523508"/>
          <a:ext cx="1660312" cy="169285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15020" y="1892263"/>
          <a:ext cx="1615986" cy="159509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Residential mental health and addiction services</a:t>
          </a:r>
        </a:p>
      </dsp:txBody>
      <dsp:txXfrm>
        <a:off x="4651676" y="2125860"/>
        <a:ext cx="1142674" cy="1127905"/>
      </dsp:txXfrm>
    </dsp:sp>
    <dsp:sp modelId="{98845B3C-C158-43EA-8987-E8C3236DAE2C}">
      <dsp:nvSpPr>
        <dsp:cNvPr id="0" name=""/>
        <dsp:cNvSpPr/>
      </dsp:nvSpPr>
      <dsp:spPr>
        <a:xfrm rot="15971861">
          <a:off x="5104307" y="1545444"/>
          <a:ext cx="117382"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23082" y="1659553"/>
        <a:ext cx="82167" cy="289620"/>
      </dsp:txXfrm>
    </dsp:sp>
    <dsp:sp modelId="{3AAB2817-A041-45BB-9CC8-9AF52AC6E859}">
      <dsp:nvSpPr>
        <dsp:cNvPr id="0" name=""/>
        <dsp:cNvSpPr/>
      </dsp:nvSpPr>
      <dsp:spPr>
        <a:xfrm>
          <a:off x="4300921" y="50310"/>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5426" y="288215"/>
        <a:ext cx="1132293" cy="1148705"/>
      </dsp:txXfrm>
    </dsp:sp>
    <dsp:sp modelId="{88BBC66D-DFCC-4154-B8A7-B236E8B9C1C0}">
      <dsp:nvSpPr>
        <dsp:cNvPr id="0" name=""/>
        <dsp:cNvSpPr/>
      </dsp:nvSpPr>
      <dsp:spPr>
        <a:xfrm rot="20321280">
          <a:off x="6023880" y="2108669"/>
          <a:ext cx="14023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25319" y="2212854"/>
        <a:ext cx="98165" cy="289620"/>
      </dsp:txXfrm>
    </dsp:sp>
    <dsp:sp modelId="{460AD6C1-1116-48A2-A4BC-39DE925257AE}">
      <dsp:nvSpPr>
        <dsp:cNvPr id="0" name=""/>
        <dsp:cNvSpPr/>
      </dsp:nvSpPr>
      <dsp:spPr>
        <a:xfrm>
          <a:off x="6159662" y="1141700"/>
          <a:ext cx="1727018" cy="1691653"/>
        </a:xfrm>
        <a:prstGeom prst="ellipse">
          <a:avLst/>
        </a:prstGeom>
        <a:solidFill>
          <a:schemeClr val="accent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12578" y="1389437"/>
        <a:ext cx="1221186" cy="1196179"/>
      </dsp:txXfrm>
    </dsp:sp>
    <dsp:sp modelId="{DBF0A7A3-B915-4A75-9B2E-439A3A1F793E}">
      <dsp:nvSpPr>
        <dsp:cNvPr id="0" name=""/>
        <dsp:cNvSpPr/>
      </dsp:nvSpPr>
      <dsp:spPr>
        <a:xfrm rot="3456043">
          <a:off x="5650781" y="3216682"/>
          <a:ext cx="119490"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659101" y="3298089"/>
        <a:ext cx="83643" cy="289620"/>
      </dsp:txXfrm>
    </dsp:sp>
    <dsp:sp modelId="{484E8DC5-4349-4168-8B0F-A8A8DF3122C2}">
      <dsp:nvSpPr>
        <dsp:cNvPr id="0" name=""/>
        <dsp:cNvSpPr/>
      </dsp:nvSpPr>
      <dsp:spPr>
        <a:xfrm>
          <a:off x="5389807" y="3424849"/>
          <a:ext cx="1658631" cy="166925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5.3 </a:t>
          </a:r>
        </a:p>
        <a:p>
          <a:pPr marL="0" lvl="0" indent="0" algn="ctr" defTabSz="711200">
            <a:lnSpc>
              <a:spcPct val="90000"/>
            </a:lnSpc>
            <a:spcBef>
              <a:spcPct val="0"/>
            </a:spcBef>
            <a:spcAft>
              <a:spcPts val="0"/>
            </a:spcAft>
            <a:buNone/>
          </a:pPr>
          <a:r>
            <a:rPr lang="en-NZ" sz="1600" kern="1200" dirty="0">
              <a:solidFill>
                <a:schemeClr val="bg1"/>
              </a:solidFill>
            </a:rPr>
            <a:t>Antimicrobial Stewardship</a:t>
          </a:r>
        </a:p>
      </dsp:txBody>
      <dsp:txXfrm>
        <a:off x="5632708" y="3669305"/>
        <a:ext cx="1172829" cy="1180338"/>
      </dsp:txXfrm>
    </dsp:sp>
    <dsp:sp modelId="{427DC9FC-0BE6-485A-BBB2-86F1AFB66A1C}">
      <dsp:nvSpPr>
        <dsp:cNvPr id="0" name=""/>
        <dsp:cNvSpPr/>
      </dsp:nvSpPr>
      <dsp:spPr>
        <a:xfrm rot="7560000">
          <a:off x="4557707" y="3235260"/>
          <a:ext cx="18732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602322" y="3309067"/>
        <a:ext cx="131130" cy="289620"/>
      </dsp:txXfrm>
    </dsp:sp>
    <dsp:sp modelId="{D160EF03-C4AF-4179-B2B8-A6E20760E0FC}">
      <dsp:nvSpPr>
        <dsp:cNvPr id="0" name=""/>
        <dsp:cNvSpPr/>
      </dsp:nvSpPr>
      <dsp:spPr>
        <a:xfrm>
          <a:off x="3223414" y="346321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466793" y="3707811"/>
        <a:ext cx="1175138" cy="1181022"/>
      </dsp:txXfrm>
    </dsp:sp>
    <dsp:sp modelId="{84B49B5E-2C46-4DE7-A9A2-3C05BF9A3722}">
      <dsp:nvSpPr>
        <dsp:cNvPr id="0" name=""/>
        <dsp:cNvSpPr/>
      </dsp:nvSpPr>
      <dsp:spPr>
        <a:xfrm rot="11745972">
          <a:off x="4141879" y="2174334"/>
          <a:ext cx="22039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06754" y="2279857"/>
        <a:ext cx="154277" cy="289620"/>
      </dsp:txXfrm>
    </dsp:sp>
    <dsp:sp modelId="{195C0288-F911-4F9E-9FB6-3A9BF9432E20}">
      <dsp:nvSpPr>
        <dsp:cNvPr id="0" name=""/>
        <dsp:cNvSpPr/>
      </dsp:nvSpPr>
      <dsp:spPr>
        <a:xfrm>
          <a:off x="2487791"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20330"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9779" y="1731375"/>
          <a:ext cx="1396033" cy="141192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a:t>Residential mental health </a:t>
          </a:r>
          <a:r>
            <a:rPr lang="en-NZ" sz="1600" kern="1200" dirty="0"/>
            <a:t>and addiction services</a:t>
          </a:r>
        </a:p>
      </dsp:txBody>
      <dsp:txXfrm>
        <a:off x="4764223" y="1938147"/>
        <a:ext cx="987145" cy="998384"/>
      </dsp:txXfrm>
    </dsp:sp>
    <dsp:sp modelId="{98845B3C-C158-43EA-8987-E8C3236DAE2C}">
      <dsp:nvSpPr>
        <dsp:cNvPr id="0" name=""/>
        <dsp:cNvSpPr/>
      </dsp:nvSpPr>
      <dsp:spPr>
        <a:xfrm rot="16124950">
          <a:off x="5179895" y="1397270"/>
          <a:ext cx="12017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315" y="1505024"/>
        <a:ext cx="84125" cy="269194"/>
      </dsp:txXfrm>
    </dsp:sp>
    <dsp:sp modelId="{3AAB2817-A041-45BB-9CC8-9AF52AC6E859}">
      <dsp:nvSpPr>
        <dsp:cNvPr id="0" name=""/>
        <dsp:cNvSpPr/>
      </dsp:nvSpPr>
      <dsp:spPr>
        <a:xfrm>
          <a:off x="4513321" y="79725"/>
          <a:ext cx="1417115" cy="142529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6.1 </a:t>
          </a:r>
        </a:p>
        <a:p>
          <a:pPr marL="0" lvl="0" indent="0" algn="ctr" defTabSz="800100">
            <a:lnSpc>
              <a:spcPct val="90000"/>
            </a:lnSpc>
            <a:spcBef>
              <a:spcPct val="0"/>
            </a:spcBef>
            <a:spcAft>
              <a:spcPts val="0"/>
            </a:spcAft>
            <a:buNone/>
          </a:pPr>
          <a:r>
            <a:rPr lang="en-NZ" sz="1800" kern="1200" dirty="0">
              <a:solidFill>
                <a:schemeClr val="bg1"/>
              </a:solidFill>
            </a:rPr>
            <a:t>A process of restraint</a:t>
          </a:r>
        </a:p>
      </dsp:txBody>
      <dsp:txXfrm>
        <a:off x="4720853" y="288455"/>
        <a:ext cx="1002051" cy="1007836"/>
      </dsp:txXfrm>
    </dsp:sp>
    <dsp:sp modelId="{88BBC66D-DFCC-4154-B8A7-B236E8B9C1C0}">
      <dsp:nvSpPr>
        <dsp:cNvPr id="0" name=""/>
        <dsp:cNvSpPr/>
      </dsp:nvSpPr>
      <dsp:spPr>
        <a:xfrm rot="41295">
          <a:off x="6040987" y="2223652"/>
          <a:ext cx="20534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40989" y="2313014"/>
        <a:ext cx="143741" cy="269194"/>
      </dsp:txXfrm>
    </dsp:sp>
    <dsp:sp modelId="{460AD6C1-1116-48A2-A4BC-39DE925257AE}">
      <dsp:nvSpPr>
        <dsp:cNvPr id="0" name=""/>
        <dsp:cNvSpPr/>
      </dsp:nvSpPr>
      <dsp:spPr>
        <a:xfrm>
          <a:off x="6343124" y="1736652"/>
          <a:ext cx="1464118" cy="1445037"/>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6.2 </a:t>
          </a:r>
        </a:p>
        <a:p>
          <a:pPr marL="0" lvl="0" indent="0" algn="ctr" defTabSz="800100">
            <a:lnSpc>
              <a:spcPct val="90000"/>
            </a:lnSpc>
            <a:spcBef>
              <a:spcPct val="0"/>
            </a:spcBef>
            <a:spcAft>
              <a:spcPts val="0"/>
            </a:spcAft>
            <a:buNone/>
          </a:pPr>
          <a:r>
            <a:rPr lang="en-NZ" sz="1800" kern="1200" dirty="0">
              <a:solidFill>
                <a:schemeClr val="bg1"/>
              </a:solidFill>
            </a:rPr>
            <a:t>Safe restraint</a:t>
          </a:r>
        </a:p>
      </dsp:txBody>
      <dsp:txXfrm>
        <a:off x="6557539" y="1948273"/>
        <a:ext cx="1035288" cy="1021795"/>
      </dsp:txXfrm>
    </dsp:sp>
    <dsp:sp modelId="{DBF0A7A3-B915-4A75-9B2E-439A3A1F793E}">
      <dsp:nvSpPr>
        <dsp:cNvPr id="0" name=""/>
        <dsp:cNvSpPr/>
      </dsp:nvSpPr>
      <dsp:spPr>
        <a:xfrm rot="5400004">
          <a:off x="5147882" y="3120134"/>
          <a:ext cx="21982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80856" y="3176893"/>
        <a:ext cx="153876" cy="269194"/>
      </dsp:txXfrm>
    </dsp:sp>
    <dsp:sp modelId="{484E8DC5-4349-4168-8B0F-A8A8DF3122C2}">
      <dsp:nvSpPr>
        <dsp:cNvPr id="0" name=""/>
        <dsp:cNvSpPr/>
      </dsp:nvSpPr>
      <dsp:spPr>
        <a:xfrm>
          <a:off x="4570758" y="3558066"/>
          <a:ext cx="1374070" cy="136000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6.3 </a:t>
          </a:r>
        </a:p>
        <a:p>
          <a:pPr marL="0" lvl="0" indent="0" algn="ctr" defTabSz="800100">
            <a:lnSpc>
              <a:spcPct val="90000"/>
            </a:lnSpc>
            <a:spcBef>
              <a:spcPct val="0"/>
            </a:spcBef>
            <a:spcAft>
              <a:spcPts val="0"/>
            </a:spcAft>
            <a:buNone/>
          </a:pPr>
          <a:r>
            <a:rPr lang="en-NZ" sz="1800" kern="1200" dirty="0">
              <a:solidFill>
                <a:schemeClr val="bg1"/>
              </a:solidFill>
            </a:rPr>
            <a:t>Quality review of restraint</a:t>
          </a:r>
        </a:p>
      </dsp:txBody>
      <dsp:txXfrm>
        <a:off x="4771986" y="3757234"/>
        <a:ext cx="971614" cy="961667"/>
      </dsp:txXfrm>
    </dsp:sp>
    <dsp:sp modelId="{427DC9FC-0BE6-485A-BBB2-86F1AFB66A1C}">
      <dsp:nvSpPr>
        <dsp:cNvPr id="0" name=""/>
        <dsp:cNvSpPr/>
      </dsp:nvSpPr>
      <dsp:spPr>
        <a:xfrm rot="10633023">
          <a:off x="4222086" y="2257537"/>
          <a:ext cx="23938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93860" y="2345526"/>
        <a:ext cx="167571" cy="269194"/>
      </dsp:txXfrm>
    </dsp:sp>
    <dsp:sp modelId="{D160EF03-C4AF-4179-B2B8-A6E20760E0FC}">
      <dsp:nvSpPr>
        <dsp:cNvPr id="0" name=""/>
        <dsp:cNvSpPr/>
      </dsp:nvSpPr>
      <dsp:spPr>
        <a:xfrm>
          <a:off x="2687347" y="1837890"/>
          <a:ext cx="1422987" cy="1379625"/>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19/11/2021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19/11/2021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Paerewa Health and Disability Services Standard </a:t>
            </a:r>
            <a:r>
              <a:rPr lang="en-NZ" b="0" dirty="0"/>
              <a:t>Residential mental health and addiction services</a:t>
            </a:r>
            <a:endParaRPr lang="en-NZ"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1746460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a:t>
            </a:r>
            <a:r>
              <a:rPr lang="en-NZ" dirty="0" err="1"/>
              <a:t>Tiriti</a:t>
            </a:r>
            <a:r>
              <a:rPr lang="en-NZ" dirty="0"/>
              <a:t>).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a:t>
            </a:r>
            <a:r>
              <a:rPr lang="en-NZ" dirty="0" err="1"/>
              <a:t>motuhake</a:t>
            </a:r>
            <a:r>
              <a:rPr lang="en-NZ" dirty="0"/>
              <a:t>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t>
            </a:r>
            <a:r>
              <a:rPr lang="en-NZ" b="0" dirty="0">
                <a:latin typeface="Calibri" panose="020F0502020204030204" pitchFamily="34" charset="0"/>
                <a:cs typeface="Calibri" panose="020F0502020204030204" pitchFamily="34" charset="0"/>
              </a:rPr>
              <a:t>ā</a:t>
            </a:r>
            <a:r>
              <a:rPr lang="en-NZ" b="0" dirty="0"/>
              <a:t>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shared decision making with them;</a:t>
            </a:r>
          </a:p>
          <a:p>
            <a:pPr marL="0" indent="0">
              <a:buNone/>
            </a:pPr>
            <a:r>
              <a:rPr lang="en-NZ" dirty="0"/>
              <a:t>(e) Standards that increase positive life outcomes – the standards reflect the interaction between people and whanau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One of the key things the 2021 standard is asking for is greater evidence that service providers are developing/strengthening and maintaining relationships with </a:t>
            </a:r>
            <a:r>
              <a:rPr lang="en-NZ" dirty="0" err="1"/>
              <a:t>MāoriAs</a:t>
            </a:r>
            <a:r>
              <a:rPr lang="en-NZ" dirty="0"/>
              <a:t> you can see in the slide, the review has provided more definition in criteria descriptions to assist strengthening and maintaining relationships with Māori, with Auditors able to look for measurable evidence as opposed to the previous standards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Bringing greater fidelity on statistics for M</a:t>
            </a:r>
            <a:r>
              <a:rPr lang="en-NZ" dirty="0">
                <a:latin typeface="Calibri" panose="020F0502020204030204" pitchFamily="34" charset="0"/>
                <a:cs typeface="Calibri" panose="020F0502020204030204" pitchFamily="34" charset="0"/>
              </a:rPr>
              <a:t>ā</a:t>
            </a:r>
            <a:r>
              <a:rPr lang="en-NZ" dirty="0"/>
              <a:t>ori health will support realising the intent of the principles by being able to monitor service delivery and assist in measuring equitable health outcomes for Māori including where any service delivery improvements are required.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34470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9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156970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what does this mean for service providers?</a:t>
            </a:r>
          </a:p>
          <a:p>
            <a:endParaRPr lang="en-NZ"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Residential Mental Health and Addiction Services summary of NZS8134:2021 aligned with the sector guidance in support of the Standards.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252599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1"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(a) Mapped  - Criteria are explicit or intended in the previous standard</a:t>
            </a:r>
          </a:p>
          <a:p>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457200" lvl="1"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742950" lvl="2" indent="-285750" algn="l" defTabSz="914400" rtl="0" eaLnBrk="1" latinLnBrk="0" hangingPunct="1">
              <a:buFont typeface="Arial" panose="020B0604020202020204" pitchFamily="34" charset="0"/>
              <a:buChar char="•"/>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Residential Mental Health and Addiction services indicates that 72 percent of the criteria directly map, 10 percent partially map and 17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890477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as a reference for the remainder of this </a:t>
            </a:r>
            <a:r>
              <a:rPr lang="en-NZ" dirty="0" err="1"/>
              <a:t>presenation</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residential mental health and addition services, of section ones 10 subsections and 56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8 subsections and 46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3/46 criteria are partially new, and 7/46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791795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5 subsections and 43 criteria in section two</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5/43 criteria are partially new, and 11/43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100453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8 subsections and 53 criteria in section 3</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6 subsections and 38/53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7/38 criteria are partially new</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128701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and 7/38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3255480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four, 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b="0"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341131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15 criteria only  1/15 criteria is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3969787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five’s 5 subsections and 30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19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2/19 criteria are partially new, and 3/19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1890166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 subsections and 24 criteria in section six</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3 subsections and 15/24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2/15 criteria are partially new, and 3/15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1285249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we are all learning the refreshed requirements of Ngā </a:t>
            </a:r>
            <a:r>
              <a:rPr lang="en-NZ" dirty="0" err="1"/>
              <a:t>paerewa</a:t>
            </a:r>
            <a:r>
              <a:rPr lang="en-NZ" dirty="0"/>
              <a:t> Health and disability services standard </a:t>
            </a:r>
            <a:r>
              <a:rPr lang="en-NZ" b="0" u="none"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0" u="none"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Links to the reference documents used in this presentation are listed on this slide</a:t>
            </a:r>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from here?</a:t>
            </a:r>
          </a:p>
          <a:p>
            <a:endParaRPr lang="en-NZ" dirty="0"/>
          </a:p>
          <a:p>
            <a:r>
              <a:rPr lang="en-NZ" dirty="0"/>
              <a:t>Ngā Paerewa has been designed with the sector for the sector</a:t>
            </a:r>
          </a:p>
          <a:p>
            <a:r>
              <a:rPr lang="en-NZ" dirty="0"/>
              <a:t>And the sector are strongly encouraged to provide feedback through the </a:t>
            </a:r>
            <a:r>
              <a:rPr lang="en-NZ" sz="1200" b="0" i="0" u="sng" dirty="0">
                <a:solidFill>
                  <a:srgbClr val="002839"/>
                </a:solidFill>
                <a:effectLst/>
                <a:latin typeface="Arial" panose="020B0604020202020204" pitchFamily="34" charset="0"/>
                <a:hlinkClick r:id="rId3"/>
              </a:rPr>
              <a:t>certification@health.govt.nz</a:t>
            </a:r>
            <a:r>
              <a:rPr lang="en-NZ" sz="1200" dirty="0"/>
              <a:t> email</a:t>
            </a:r>
          </a:p>
          <a:p>
            <a:r>
              <a:rPr lang="en-NZ" dirty="0"/>
              <a:t>A Monitoring and evaluation phase will run until May 2024 </a:t>
            </a:r>
          </a:p>
          <a:p>
            <a:r>
              <a:rPr lang="en-NZ" dirty="0"/>
              <a:t>During which training and development is expected to be used as part of the continuous improvement cycle</a:t>
            </a:r>
          </a:p>
          <a:p>
            <a:r>
              <a:rPr lang="en-NZ" dirty="0"/>
              <a:t>The ministry is developing resources to assist the sector with this learning journey</a:t>
            </a:r>
          </a:p>
          <a:p>
            <a:r>
              <a:rPr lang="en-NZ" dirty="0"/>
              <a:t>As 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4292334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Should you require any further resources or have any questions regarding the standard please contact the HealthCERT team at certification@health.govt.nz</a:t>
            </a:r>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632347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a:t>
            </a:r>
            <a:r>
              <a:rPr lang="en-NZ" dirty="0" err="1"/>
              <a:t>ngā</a:t>
            </a:r>
            <a:r>
              <a:rPr lang="en-NZ" dirty="0"/>
              <a:t>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233422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mai welcome to NZS 8134:2021 Ngā Paerewa Health and Disability Services Standard </a:t>
            </a:r>
            <a:r>
              <a:rPr lang="en-NZ" b="0" dirty="0"/>
              <a:t>Residential mental health and addiction services presentation</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3755702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In closing please join us for the Manatū Hauora Ministry of Health karakia</a:t>
            </a:r>
          </a:p>
          <a:p>
            <a:endParaRPr lang="en-NZ" dirty="0"/>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82922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Residential mental health and addiction service providers an overview of </a:t>
            </a:r>
            <a:r>
              <a:rPr lang="en-NZ" dirty="0" err="1"/>
              <a:t>Ng</a:t>
            </a:r>
            <a:r>
              <a:rPr lang="en-NZ" dirty="0" err="1">
                <a:latin typeface="Segoe UI" panose="020B0502040204020203" pitchFamily="34" charset="0"/>
                <a:cs typeface="Segoe UI" panose="020B0502040204020203" pitchFamily="34" charset="0"/>
              </a:rPr>
              <a:t>ā</a:t>
            </a:r>
            <a:r>
              <a:rPr lang="en-NZ" dirty="0"/>
              <a:t> Paerewa. This includes a summary of the standards mapping and how the transition to the new and partially new standards will be initially audited. There are also links to resources and templates for your reference.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173825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 into one, which significantly reduces duplication and variation across the services:</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reduce care variation. The revised standard reflects the fundamental shifts towards more person-and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 sections of the standard are;</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aorihealthreview.co.nz/" TargetMode="External"/><Relationship Id="rId5"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8.png"/><Relationship Id="rId4" Type="http://schemas.openxmlformats.org/officeDocument/2006/relationships/notesSlide" Target="../notesSlides/notesSlide29.xml"/><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notesSlide" Target="../notesSlides/notesSlide31.xml"/><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s://www.health.govt.nz/our-work/populations/maori-health/he-korowai-oranga" TargetMode="External"/><Relationship Id="rId13"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12" Type="http://schemas.openxmlformats.org/officeDocument/2006/relationships/hyperlink" Target="https://maorimaps.com/"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www.health.govt.nz/publication/standards-mapping-analysis" TargetMode="External"/><Relationship Id="rId11" Type="http://schemas.openxmlformats.org/officeDocument/2006/relationships/hyperlink" Target="https://www.healthliteracy.co.nz/page/about-health-literacy/" TargetMode="External"/><Relationship Id="rId5" Type="http://schemas.openxmlformats.org/officeDocument/2006/relationships/hyperlink" Target="https://www.standards.govt.nz/shop/nzs-81342021/" TargetMode="External"/><Relationship Id="rId10" Type="http://schemas.openxmlformats.org/officeDocument/2006/relationships/hyperlink" Target="https://www.maorihealthreview.co.nz/" TargetMode="External"/><Relationship Id="rId4" Type="http://schemas.openxmlformats.org/officeDocument/2006/relationships/notesSlide" Target="../notesSlides/notesSlide36.xml"/><Relationship Id="rId9" Type="http://schemas.openxmlformats.org/officeDocument/2006/relationships/hyperlink" Target="https://www.health.govt.nz/publication/whaia-te-ao-marama-2018-2022-maori-disability-action-plan"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Residential mental health and addiction services</a:t>
            </a:r>
            <a:endParaRPr lang="en-NZ" b="1" i="1" dirty="0"/>
          </a:p>
          <a:p>
            <a:endParaRPr lang="en-NZ" i="1" dirty="0"/>
          </a:p>
        </p:txBody>
      </p:sp>
    </p:spTree>
    <p:extLst>
      <p:ext uri="{BB962C8B-B14F-4D97-AF65-F5344CB8AC3E}">
        <p14:creationId xmlns:p14="http://schemas.microsoft.com/office/powerpoint/2010/main" val="233575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a:t>
            </a:r>
            <a:r>
              <a:rPr lang="en-NZ" dirty="0" err="1"/>
              <a:t>Tiriti</a:t>
            </a:r>
            <a:r>
              <a:rPr lang="en-NZ" dirty="0"/>
              <a:t>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439187"/>
            <a:ext cx="10515600" cy="4611519"/>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FF0000"/>
              </a:solidFill>
              <a:sym typeface="Wingdings" panose="05000000000000000000" pitchFamily="2" charset="2"/>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err="1"/>
              <a:t>Ng</a:t>
            </a:r>
            <a:r>
              <a:rPr lang="en-NZ" dirty="0" err="1">
                <a:latin typeface="Calibri" panose="020F0502020204030204" pitchFamily="34" charset="0"/>
                <a:cs typeface="Calibri" panose="020F0502020204030204" pitchFamily="34" charset="0"/>
              </a:rPr>
              <a:t>ā</a:t>
            </a:r>
            <a:r>
              <a:rPr lang="en-NZ" dirty="0"/>
              <a:t>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a:p>
            <a:pPr marL="0" indent="0">
              <a:buNone/>
            </a:pPr>
            <a:endParaRPr lang="en-NZ" sz="2800" dirty="0">
              <a:solidFill>
                <a:srgbClr val="FF0000"/>
              </a:solidFill>
              <a:latin typeface="Segoe UI" panose="020B0502040204020203" pitchFamily="34" charset="0"/>
              <a:cs typeface="Segoe UI" panose="020B0502040204020203" pitchFamily="34" charset="0"/>
              <a:sym typeface="Wingdings" panose="05000000000000000000" pitchFamily="2" charset="2"/>
            </a:endParaRPr>
          </a:p>
        </p:txBody>
      </p:sp>
      <p:pic>
        <p:nvPicPr>
          <p:cNvPr id="5" name="Audio 4">
            <a:hlinkClick r:id="" action="ppaction://media"/>
            <a:extLst>
              <a:ext uri="{FF2B5EF4-FFF2-40B4-BE49-F238E27FC236}">
                <a16:creationId xmlns:a16="http://schemas.microsoft.com/office/drawing/2014/main" id="{7545CABE-5BBF-4DE5-AA3D-920FBFD2A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29678"/>
    </mc:Choice>
    <mc:Fallback xmlns="">
      <p:transition spd="slow" advTm="22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6DD8F0B3-11B4-4F91-BADD-AA095F999217}"/>
              </a:ext>
            </a:extLst>
          </p:cNvPr>
          <p:cNvSpPr txBox="1">
            <a:spLocks/>
          </p:cNvSpPr>
          <p:nvPr/>
        </p:nvSpPr>
        <p:spPr>
          <a:xfrm>
            <a:off x="8688404"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6" name="Audio 5">
            <a:hlinkClick r:id="" action="ppaction://media"/>
            <a:extLst>
              <a:ext uri="{FF2B5EF4-FFF2-40B4-BE49-F238E27FC236}">
                <a16:creationId xmlns:a16="http://schemas.microsoft.com/office/drawing/2014/main" id="{202DE522-FB55-45A4-B7D6-F3E93BC6ED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28100"/>
    </mc:Choice>
    <mc:Fallback xmlns="">
      <p:transition spd="slow" advTm="2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24BFE430-07B7-4220-9AB1-9D438F9EB167}"/>
              </a:ext>
            </a:extLst>
          </p:cNvPr>
          <p:cNvSpPr txBox="1">
            <a:spLocks/>
          </p:cNvSpPr>
          <p:nvPr/>
        </p:nvSpPr>
        <p:spPr>
          <a:xfrm>
            <a:off x="8962338" y="2537211"/>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B445C6E9-0164-4258-95B4-F890F3F07B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9620"/>
    </mc:Choice>
    <mc:Fallback xmlns="">
      <p:transition spd="slow" advTm="1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a:solidFill>
                  <a:srgbClr val="000000"/>
                </a:solidFill>
                <a:latin typeface="Segoe UI" panose="020B0502040204020203" pitchFamily="34" charset="0"/>
              </a:rPr>
              <a:t>Designated auditing </a:t>
            </a:r>
            <a:r>
              <a:rPr lang="en-NZ" sz="2300" b="0" i="0" u="none" strike="noStrike" baseline="0" dirty="0">
                <a:solidFill>
                  <a:srgbClr val="000000"/>
                </a:solidFill>
                <a:latin typeface="Segoe UI" panose="020B0502040204020203" pitchFamily="34" charset="0"/>
              </a:rPr>
              <a:t>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145EA864-004D-419E-90DD-21DB0E77C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63322"/>
    </mc:Choice>
    <mc:Fallback xmlns="">
      <p:transition spd="slow" advTm="6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6" name="Audio 5">
            <a:hlinkClick r:id="" action="ppaction://media"/>
            <a:extLst>
              <a:ext uri="{FF2B5EF4-FFF2-40B4-BE49-F238E27FC236}">
                <a16:creationId xmlns:a16="http://schemas.microsoft.com/office/drawing/2014/main" id="{89D7E6E2-97BE-4772-BADC-ADEF3860A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95961"/>
    </mc:Choice>
    <mc:Fallback xmlns="">
      <p:transition spd="slow" advTm="9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4" name="Audio 3">
            <a:hlinkClick r:id="" action="ppaction://media"/>
            <a:extLst>
              <a:ext uri="{FF2B5EF4-FFF2-40B4-BE49-F238E27FC236}">
                <a16:creationId xmlns:a16="http://schemas.microsoft.com/office/drawing/2014/main" id="{0499A0B7-56F1-4428-8EFD-DE1E748A57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29808"/>
    </mc:Choice>
    <mc:Fallback xmlns="">
      <p:transition spd="slow" advTm="2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Residential Mental Health and Addiction Services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4A14E568-AC64-4943-8915-FAE5A13B95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5772"/>
    </mc:Choice>
    <mc:Fallback xmlns="">
      <p:transition spd="slow" advTm="2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5" name="Audio 4">
            <a:hlinkClick r:id="" action="ppaction://media"/>
            <a:extLst>
              <a:ext uri="{FF2B5EF4-FFF2-40B4-BE49-F238E27FC236}">
                <a16:creationId xmlns:a16="http://schemas.microsoft.com/office/drawing/2014/main" id="{80CAECC0-67DD-4F9C-B632-15A81D63A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81130"/>
    </mc:Choice>
    <mc:Fallback xmlns="">
      <p:transition spd="slow" advTm="8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7" name="Audio 6">
            <a:hlinkClick r:id="" action="ppaction://media"/>
            <a:extLst>
              <a:ext uri="{FF2B5EF4-FFF2-40B4-BE49-F238E27FC236}">
                <a16:creationId xmlns:a16="http://schemas.microsoft.com/office/drawing/2014/main" id="{DA3440B5-C3D4-490B-ABC4-A174B86D8D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80357"/>
    </mc:Choice>
    <mc:Fallback xmlns="">
      <p:transition spd="slow" advTm="8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cs typeface="Times New Roman" panose="02020603050405020304" pitchFamily="18" charset="0"/>
              </a:rPr>
              <a:t>M</a:t>
            </a:r>
            <a:r>
              <a:rPr lang="en-NZ" sz="2400" dirty="0"/>
              <a:t>apping the Health and Disability Services Standards (NZS 8134:2008) criteria to the 2021 standard indicates that 72 percent of the criteria directly map, 10 percent partially map and 17 percent do not map</a:t>
            </a:r>
          </a:p>
          <a:p>
            <a:pPr>
              <a:lnSpc>
                <a:spcPct val="100000"/>
              </a:lnSpc>
            </a:pPr>
            <a:r>
              <a:rPr lang="en-NZ" sz="2400" dirty="0"/>
              <a:t>The standards mapping summary will support residential mental health and addiction services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4" name="Audio 3">
            <a:hlinkClick r:id="" action="ppaction://media"/>
            <a:extLst>
              <a:ext uri="{FF2B5EF4-FFF2-40B4-BE49-F238E27FC236}">
                <a16:creationId xmlns:a16="http://schemas.microsoft.com/office/drawing/2014/main" id="{6CAF91F9-6C21-47B5-AEFA-426FFDFCC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5187148"/>
      </p:ext>
    </p:extLst>
  </p:cSld>
  <p:clrMapOvr>
    <a:masterClrMapping/>
  </p:clrMapOvr>
  <mc:AlternateContent xmlns:mc="http://schemas.openxmlformats.org/markup-compatibility/2006" xmlns:p14="http://schemas.microsoft.com/office/powerpoint/2010/main">
    <mc:Choice Requires="p14">
      <p:transition spd="slow" p14:dur="2000" advTm="25294"/>
    </mc:Choice>
    <mc:Fallback xmlns="">
      <p:transition spd="slow" advTm="25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DE374718-D58C-4966-AA74-4575F80A7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30527"/>
    </mc:Choice>
    <mc:Fallback xmlns="">
      <p:transition spd="slow" advTm="3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5" name="Audio 4">
            <a:hlinkClick r:id="" action="ppaction://media"/>
            <a:extLst>
              <a:ext uri="{FF2B5EF4-FFF2-40B4-BE49-F238E27FC236}">
                <a16:creationId xmlns:a16="http://schemas.microsoft.com/office/drawing/2014/main" id="{289771A1-1AF6-41C1-8BD3-6FF9BAFAE8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8638"/>
    </mc:Choice>
    <mc:Fallback xmlns="">
      <p:transition spd="slow" advTm="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Residential </a:t>
            </a:r>
            <a:r>
              <a:rPr lang="en-US" sz="3300" dirty="0">
                <a:solidFill>
                  <a:schemeClr val="bg1"/>
                </a:solidFill>
                <a:latin typeface="+mj-lt"/>
                <a:cs typeface="+mj-cs"/>
              </a:rPr>
              <a:t>Mental Health and Addiction Services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914735144"/>
              </p:ext>
            </p:extLst>
          </p:nvPr>
        </p:nvGraphicFramePr>
        <p:xfrm>
          <a:off x="4346448" y="842749"/>
          <a:ext cx="6939510" cy="4761022"/>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Residential mental health and addiction services</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185</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72%</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10%</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17%</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B7CD9FC2-F06C-4904-817F-86B38F9A6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61113"/>
    </mc:Choice>
    <mc:Fallback xmlns="">
      <p:transition spd="slow" advTm="6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283435" y="99795"/>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484610235"/>
              </p:ext>
            </p:extLst>
          </p:nvPr>
        </p:nvGraphicFramePr>
        <p:xfrm>
          <a:off x="567744" y="940158"/>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3B03881C-DB40-47A8-915F-099C73802631}"/>
              </a:ext>
            </a:extLst>
          </p:cNvPr>
          <p:cNvPicPr>
            <a:picLocks noChangeAspect="1"/>
          </p:cNvPicPr>
          <p:nvPr/>
        </p:nvPicPr>
        <p:blipFill>
          <a:blip r:embed="rId10"/>
          <a:stretch>
            <a:fillRect/>
          </a:stretch>
        </p:blipFill>
        <p:spPr>
          <a:xfrm>
            <a:off x="10122995" y="5021189"/>
            <a:ext cx="1352081" cy="662956"/>
          </a:xfrm>
          <a:prstGeom prst="rect">
            <a:avLst/>
          </a:prstGeom>
        </p:spPr>
      </p:pic>
      <p:pic>
        <p:nvPicPr>
          <p:cNvPr id="3" name="Audio 2">
            <a:hlinkClick r:id="" action="ppaction://media"/>
            <a:extLst>
              <a:ext uri="{FF2B5EF4-FFF2-40B4-BE49-F238E27FC236}">
                <a16:creationId xmlns:a16="http://schemas.microsoft.com/office/drawing/2014/main" id="{C0C45B3E-1069-4DAE-ADDE-337D8E29E85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xmlns:p14="http://schemas.microsoft.com/office/powerpoint/2010/main">
    <mc:Choice Requires="p14">
      <p:transition spd="slow" p14:dur="2000" advTm="12191"/>
    </mc:Choice>
    <mc:Fallback xmlns="">
      <p:transition spd="slow" advTm="1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91DF-C60A-4CB6-BE1D-DCFC600174B6}"/>
              </a:ext>
            </a:extLst>
          </p:cNvPr>
          <p:cNvSpPr>
            <a:spLocks noGrp="1"/>
          </p:cNvSpPr>
          <p:nvPr>
            <p:ph type="title"/>
          </p:nvPr>
        </p:nvSpPr>
        <p:spPr>
          <a:xfrm>
            <a:off x="838200" y="0"/>
            <a:ext cx="10515600" cy="1074060"/>
          </a:xfrm>
        </p:spPr>
        <p:txBody>
          <a:bodyPr/>
          <a:lstStyle/>
          <a:p>
            <a:r>
              <a:rPr lang="en-NZ" dirty="0"/>
              <a:t>Section 1: Ō TĀTOU MOTIKA | OUR RIGHTS</a:t>
            </a:r>
          </a:p>
        </p:txBody>
      </p:sp>
      <p:sp>
        <p:nvSpPr>
          <p:cNvPr id="4" name="Title 1">
            <a:extLst>
              <a:ext uri="{FF2B5EF4-FFF2-40B4-BE49-F238E27FC236}">
                <a16:creationId xmlns:a16="http://schemas.microsoft.com/office/drawing/2014/main" id="{0A65C58F-C7A7-4CB2-AD19-74EFD69F1F3C}"/>
              </a:ext>
            </a:extLst>
          </p:cNvPr>
          <p:cNvSpPr txBox="1">
            <a:spLocks/>
          </p:cNvSpPr>
          <p:nvPr/>
        </p:nvSpPr>
        <p:spPr>
          <a:xfrm>
            <a:off x="838200" y="646501"/>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10" name="Content Placeholder 9">
            <a:extLst>
              <a:ext uri="{FF2B5EF4-FFF2-40B4-BE49-F238E27FC236}">
                <a16:creationId xmlns:a16="http://schemas.microsoft.com/office/drawing/2014/main" id="{837CB2B4-2B17-4C28-A538-73A1B3DD82C2}"/>
              </a:ext>
            </a:extLst>
          </p:cNvPr>
          <p:cNvPicPr>
            <a:picLocks noGrp="1" noChangeAspect="1"/>
          </p:cNvPicPr>
          <p:nvPr>
            <p:ph idx="1"/>
          </p:nvPr>
        </p:nvPicPr>
        <p:blipFill>
          <a:blip r:embed="rId5"/>
          <a:stretch>
            <a:fillRect/>
          </a:stretch>
        </p:blipFill>
        <p:spPr>
          <a:xfrm>
            <a:off x="966988" y="1455313"/>
            <a:ext cx="9788763" cy="4415083"/>
          </a:xfrm>
        </p:spPr>
      </p:pic>
      <p:pic>
        <p:nvPicPr>
          <p:cNvPr id="3" name="Audio 2">
            <a:hlinkClick r:id="" action="ppaction://media"/>
            <a:extLst>
              <a:ext uri="{FF2B5EF4-FFF2-40B4-BE49-F238E27FC236}">
                <a16:creationId xmlns:a16="http://schemas.microsoft.com/office/drawing/2014/main" id="{AAB27E64-77BD-4C00-BEA6-5072A083A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89777771"/>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142740" y="177068"/>
            <a:ext cx="10515600" cy="1074060"/>
          </a:xfrm>
        </p:spPr>
        <p:txBody>
          <a:bodyPr/>
          <a:lstStyle/>
          <a:p>
            <a:r>
              <a:rPr lang="en-NZ"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680856654"/>
              </p:ext>
            </p:extLst>
          </p:nvPr>
        </p:nvGraphicFramePr>
        <p:xfrm>
          <a:off x="1070020" y="622069"/>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6F045763-DE7D-4340-84E9-526D5DD5D460}"/>
              </a:ext>
            </a:extLst>
          </p:cNvPr>
          <p:cNvPicPr>
            <a:picLocks noChangeAspect="1"/>
          </p:cNvPicPr>
          <p:nvPr/>
        </p:nvPicPr>
        <p:blipFill>
          <a:blip r:embed="rId10"/>
          <a:stretch>
            <a:fillRect/>
          </a:stretch>
        </p:blipFill>
        <p:spPr>
          <a:xfrm>
            <a:off x="10135003" y="4946120"/>
            <a:ext cx="1347586" cy="660752"/>
          </a:xfrm>
          <a:prstGeom prst="rect">
            <a:avLst/>
          </a:prstGeom>
        </p:spPr>
      </p:pic>
      <p:pic>
        <p:nvPicPr>
          <p:cNvPr id="7" name="Audio 6">
            <a:hlinkClick r:id="" action="ppaction://media"/>
            <a:extLst>
              <a:ext uri="{FF2B5EF4-FFF2-40B4-BE49-F238E27FC236}">
                <a16:creationId xmlns:a16="http://schemas.microsoft.com/office/drawing/2014/main" id="{CEA11F08-D0D4-49BB-A1AF-906D2E86A0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xmlns:p14="http://schemas.microsoft.com/office/powerpoint/2010/main">
    <mc:Choice Requires="p14">
      <p:transition spd="slow" p14:dur="2000" advTm="7867"/>
    </mc:Choice>
    <mc:Fallback xmlns="">
      <p:transition spd="slow" advTm="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9A22-A1AF-424A-B257-B7717933D815}"/>
              </a:ext>
            </a:extLst>
          </p:cNvPr>
          <p:cNvSpPr>
            <a:spLocks noGrp="1"/>
          </p:cNvSpPr>
          <p:nvPr>
            <p:ph type="title"/>
          </p:nvPr>
        </p:nvSpPr>
        <p:spPr>
          <a:xfrm>
            <a:off x="838200" y="87298"/>
            <a:ext cx="10515600" cy="1074060"/>
          </a:xfrm>
        </p:spPr>
        <p:txBody>
          <a:bodyPr>
            <a:normAutofit/>
          </a:bodyPr>
          <a:lstStyle/>
          <a:p>
            <a:r>
              <a:rPr lang="en-NZ" sz="2600" dirty="0"/>
              <a:t>Section 2: HUNGA MAHI ME TE HANGANGA | WORKFORCE </a:t>
            </a:r>
            <a:br>
              <a:rPr lang="en-NZ" sz="2600" dirty="0"/>
            </a:br>
            <a:r>
              <a:rPr lang="en-NZ" sz="2600" dirty="0"/>
              <a:t>AND STRUCTURE</a:t>
            </a:r>
          </a:p>
        </p:txBody>
      </p:sp>
      <p:sp>
        <p:nvSpPr>
          <p:cNvPr id="4" name="Title 1">
            <a:extLst>
              <a:ext uri="{FF2B5EF4-FFF2-40B4-BE49-F238E27FC236}">
                <a16:creationId xmlns:a16="http://schemas.microsoft.com/office/drawing/2014/main" id="{31FFDBEB-0FF8-459F-B097-3F6598AD6327}"/>
              </a:ext>
            </a:extLst>
          </p:cNvPr>
          <p:cNvSpPr txBox="1">
            <a:spLocks/>
          </p:cNvSpPr>
          <p:nvPr/>
        </p:nvSpPr>
        <p:spPr>
          <a:xfrm>
            <a:off x="449674" y="950316"/>
            <a:ext cx="5964038" cy="970702"/>
          </a:xfrm>
          <a:prstGeom prst="rect">
            <a:avLst/>
          </a:prstGeom>
        </p:spPr>
        <p:txBody>
          <a:bodyPr anchor="ctr" anchorCtr="0">
            <a:normAutofit fontScale="3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53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5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12" name="Content Placeholder 11">
            <a:extLst>
              <a:ext uri="{FF2B5EF4-FFF2-40B4-BE49-F238E27FC236}">
                <a16:creationId xmlns:a16="http://schemas.microsoft.com/office/drawing/2014/main" id="{E557CA91-65A9-4BF7-A8AF-8E3D3D93F107}"/>
              </a:ext>
            </a:extLst>
          </p:cNvPr>
          <p:cNvPicPr>
            <a:picLocks noGrp="1" noChangeAspect="1"/>
          </p:cNvPicPr>
          <p:nvPr>
            <p:ph idx="1"/>
          </p:nvPr>
        </p:nvPicPr>
        <p:blipFill>
          <a:blip r:embed="rId5"/>
          <a:stretch>
            <a:fillRect/>
          </a:stretch>
        </p:blipFill>
        <p:spPr>
          <a:xfrm>
            <a:off x="734096" y="1709976"/>
            <a:ext cx="4611616" cy="4279720"/>
          </a:xfrm>
        </p:spPr>
      </p:pic>
      <p:pic>
        <p:nvPicPr>
          <p:cNvPr id="16" name="Picture 15">
            <a:extLst>
              <a:ext uri="{FF2B5EF4-FFF2-40B4-BE49-F238E27FC236}">
                <a16:creationId xmlns:a16="http://schemas.microsoft.com/office/drawing/2014/main" id="{9DAA636F-0DDD-476F-9674-775E693A7091}"/>
              </a:ext>
            </a:extLst>
          </p:cNvPr>
          <p:cNvPicPr>
            <a:picLocks noChangeAspect="1"/>
          </p:cNvPicPr>
          <p:nvPr/>
        </p:nvPicPr>
        <p:blipFill>
          <a:blip r:embed="rId6"/>
          <a:stretch>
            <a:fillRect/>
          </a:stretch>
        </p:blipFill>
        <p:spPr>
          <a:xfrm>
            <a:off x="6533882" y="837128"/>
            <a:ext cx="5208444" cy="5117862"/>
          </a:xfrm>
          <a:prstGeom prst="rect">
            <a:avLst/>
          </a:prstGeom>
        </p:spPr>
      </p:pic>
      <p:pic>
        <p:nvPicPr>
          <p:cNvPr id="3" name="Audio 2">
            <a:hlinkClick r:id="" action="ppaction://media"/>
            <a:extLst>
              <a:ext uri="{FF2B5EF4-FFF2-40B4-BE49-F238E27FC236}">
                <a16:creationId xmlns:a16="http://schemas.microsoft.com/office/drawing/2014/main" id="{FFA2AE73-13B6-48CB-96AF-4911AD9D0A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7900236"/>
      </p:ext>
    </p:extLst>
  </p:cSld>
  <p:clrMapOvr>
    <a:masterClrMapping/>
  </p:clrMapOvr>
  <mc:AlternateContent xmlns:mc="http://schemas.openxmlformats.org/markup-compatibility/2006" xmlns:p14="http://schemas.microsoft.com/office/powerpoint/2010/main">
    <mc:Choice Requires="p14">
      <p:transition spd="slow" p14:dur="2000" advTm="8959"/>
    </mc:Choice>
    <mc:Fallback xmlns="">
      <p:transition spd="slow" advTm="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709411" y="306536"/>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938612893"/>
              </p:ext>
            </p:extLst>
          </p:nvPr>
        </p:nvGraphicFramePr>
        <p:xfrm>
          <a:off x="1108657" y="80171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394AB443-FCBA-4636-8492-94796A90EBF1}"/>
              </a:ext>
            </a:extLst>
          </p:cNvPr>
          <p:cNvPicPr>
            <a:picLocks noChangeAspect="1"/>
          </p:cNvPicPr>
          <p:nvPr/>
        </p:nvPicPr>
        <p:blipFill>
          <a:blip r:embed="rId10"/>
          <a:stretch>
            <a:fillRect/>
          </a:stretch>
        </p:blipFill>
        <p:spPr>
          <a:xfrm>
            <a:off x="10058601" y="5113473"/>
            <a:ext cx="1295199" cy="635065"/>
          </a:xfrm>
          <a:prstGeom prst="rect">
            <a:avLst/>
          </a:prstGeom>
        </p:spPr>
      </p:pic>
      <p:pic>
        <p:nvPicPr>
          <p:cNvPr id="3" name="Audio 2">
            <a:hlinkClick r:id="" action="ppaction://media"/>
            <a:extLst>
              <a:ext uri="{FF2B5EF4-FFF2-40B4-BE49-F238E27FC236}">
                <a16:creationId xmlns:a16="http://schemas.microsoft.com/office/drawing/2014/main" id="{524083CC-BEBA-4C60-BCE2-2CB777DDC7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xmlns:p14="http://schemas.microsoft.com/office/powerpoint/2010/main">
    <mc:Choice Requires="p14">
      <p:transition spd="slow" p14:dur="2000" advTm="10728"/>
    </mc:Choice>
    <mc:Fallback xmlns="">
      <p:transition spd="slow" advTm="1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E83B-B295-42DB-9B4A-22A152867F4B}"/>
              </a:ext>
            </a:extLst>
          </p:cNvPr>
          <p:cNvSpPr>
            <a:spLocks noGrp="1"/>
          </p:cNvSpPr>
          <p:nvPr>
            <p:ph type="title"/>
          </p:nvPr>
        </p:nvSpPr>
        <p:spPr>
          <a:xfrm>
            <a:off x="464712" y="35383"/>
            <a:ext cx="10515600" cy="1074060"/>
          </a:xfrm>
        </p:spPr>
        <p:txBody>
          <a:bodyPr/>
          <a:lstStyle/>
          <a:p>
            <a:r>
              <a:rPr lang="en-NZ" dirty="0"/>
              <a:t>Section 3: </a:t>
            </a:r>
            <a:r>
              <a:rPr lang="en-NZ" sz="2800" dirty="0"/>
              <a:t>NGĀ HUARAHI KI TE ORANGA | PATHWAYS TO WELLBEING</a:t>
            </a:r>
            <a:endParaRPr lang="en-NZ" dirty="0"/>
          </a:p>
        </p:txBody>
      </p:sp>
      <p:sp>
        <p:nvSpPr>
          <p:cNvPr id="4" name="Title 1">
            <a:extLst>
              <a:ext uri="{FF2B5EF4-FFF2-40B4-BE49-F238E27FC236}">
                <a16:creationId xmlns:a16="http://schemas.microsoft.com/office/drawing/2014/main" id="{9604914F-CC01-4765-A392-A7A96ADA15C3}"/>
              </a:ext>
            </a:extLst>
          </p:cNvPr>
          <p:cNvSpPr txBox="1">
            <a:spLocks/>
          </p:cNvSpPr>
          <p:nvPr/>
        </p:nvSpPr>
        <p:spPr>
          <a:xfrm>
            <a:off x="464712" y="974725"/>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10" name="Content Placeholder 9">
            <a:extLst>
              <a:ext uri="{FF2B5EF4-FFF2-40B4-BE49-F238E27FC236}">
                <a16:creationId xmlns:a16="http://schemas.microsoft.com/office/drawing/2014/main" id="{34FAF397-1732-488A-96B5-4C23B7D056CA}"/>
              </a:ext>
            </a:extLst>
          </p:cNvPr>
          <p:cNvPicPr>
            <a:picLocks noGrp="1" noChangeAspect="1"/>
          </p:cNvPicPr>
          <p:nvPr>
            <p:ph idx="1"/>
          </p:nvPr>
        </p:nvPicPr>
        <p:blipFill>
          <a:blip r:embed="rId5"/>
          <a:stretch>
            <a:fillRect/>
          </a:stretch>
        </p:blipFill>
        <p:spPr>
          <a:xfrm>
            <a:off x="464712" y="1388602"/>
            <a:ext cx="10264541" cy="4494673"/>
          </a:xfrm>
        </p:spPr>
      </p:pic>
      <p:pic>
        <p:nvPicPr>
          <p:cNvPr id="5" name="Audio 4">
            <a:hlinkClick r:id="" action="ppaction://media"/>
            <a:extLst>
              <a:ext uri="{FF2B5EF4-FFF2-40B4-BE49-F238E27FC236}">
                <a16:creationId xmlns:a16="http://schemas.microsoft.com/office/drawing/2014/main" id="{84B382C2-C85E-406E-A4F6-DC674EABE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6236905"/>
      </p:ext>
    </p:extLst>
  </p:cSld>
  <p:clrMapOvr>
    <a:masterClrMapping/>
  </p:clrMapOvr>
  <mc:AlternateContent xmlns:mc="http://schemas.openxmlformats.org/markup-compatibility/2006" xmlns:p14="http://schemas.microsoft.com/office/powerpoint/2010/main">
    <mc:Choice Requires="p14">
      <p:transition spd="slow" p14:dur="2000" advTm="5160"/>
    </mc:Choice>
    <mc:Fallback xmlns="">
      <p:transition spd="slow" advTm="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E83B-B295-42DB-9B4A-22A152867F4B}"/>
              </a:ext>
            </a:extLst>
          </p:cNvPr>
          <p:cNvSpPr>
            <a:spLocks noGrp="1"/>
          </p:cNvSpPr>
          <p:nvPr>
            <p:ph type="title"/>
          </p:nvPr>
        </p:nvSpPr>
        <p:spPr>
          <a:xfrm>
            <a:off x="608057" y="266272"/>
            <a:ext cx="10515600" cy="1074060"/>
          </a:xfrm>
        </p:spPr>
        <p:txBody>
          <a:bodyPr/>
          <a:lstStyle/>
          <a:p>
            <a:r>
              <a:rPr lang="en-NZ" dirty="0"/>
              <a:t>Section 3: </a:t>
            </a:r>
            <a:r>
              <a:rPr lang="en-NZ" sz="2800" dirty="0"/>
              <a:t>NGĀ HUARAHI KI TE ORANGA | PATHWAYS TO WELLBEING</a:t>
            </a:r>
            <a:endParaRPr lang="en-NZ" dirty="0"/>
          </a:p>
        </p:txBody>
      </p:sp>
      <p:sp>
        <p:nvSpPr>
          <p:cNvPr id="4" name="Title 1">
            <a:extLst>
              <a:ext uri="{FF2B5EF4-FFF2-40B4-BE49-F238E27FC236}">
                <a16:creationId xmlns:a16="http://schemas.microsoft.com/office/drawing/2014/main" id="{9604914F-CC01-4765-A392-A7A96ADA15C3}"/>
              </a:ext>
            </a:extLst>
          </p:cNvPr>
          <p:cNvSpPr txBox="1">
            <a:spLocks/>
          </p:cNvSpPr>
          <p:nvPr/>
        </p:nvSpPr>
        <p:spPr>
          <a:xfrm>
            <a:off x="608057" y="1340332"/>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7" name="Content Placeholder 6">
            <a:extLst>
              <a:ext uri="{FF2B5EF4-FFF2-40B4-BE49-F238E27FC236}">
                <a16:creationId xmlns:a16="http://schemas.microsoft.com/office/drawing/2014/main" id="{ED2F7822-B86F-495E-B3F2-42653E042ED8}"/>
              </a:ext>
            </a:extLst>
          </p:cNvPr>
          <p:cNvPicPr>
            <a:picLocks noGrp="1" noChangeAspect="1"/>
          </p:cNvPicPr>
          <p:nvPr>
            <p:ph idx="1"/>
          </p:nvPr>
        </p:nvPicPr>
        <p:blipFill>
          <a:blip r:embed="rId5"/>
          <a:stretch>
            <a:fillRect/>
          </a:stretch>
        </p:blipFill>
        <p:spPr>
          <a:xfrm>
            <a:off x="660077" y="1880315"/>
            <a:ext cx="10411560" cy="4123497"/>
          </a:xfrm>
        </p:spPr>
      </p:pic>
      <p:pic>
        <p:nvPicPr>
          <p:cNvPr id="3" name="Audio 2">
            <a:hlinkClick r:id="" action="ppaction://media"/>
            <a:extLst>
              <a:ext uri="{FF2B5EF4-FFF2-40B4-BE49-F238E27FC236}">
                <a16:creationId xmlns:a16="http://schemas.microsoft.com/office/drawing/2014/main" id="{50FAA469-F4D5-4CFE-AFBC-017C87C8F4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9401201"/>
      </p:ext>
    </p:extLst>
  </p:cSld>
  <p:clrMapOvr>
    <a:masterClrMapping/>
  </p:clrMapOvr>
  <mc:AlternateContent xmlns:mc="http://schemas.openxmlformats.org/markup-compatibility/2006" xmlns:p14="http://schemas.microsoft.com/office/powerpoint/2010/main">
    <mc:Choice Requires="p14">
      <p:transition spd="slow" p14:dur="2000" advTm="5130"/>
    </mc:Choice>
    <mc:Fallback xmlns="">
      <p:transition spd="slow" advTm="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93098995"/>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DA26016-5226-402B-AC02-E2B27A3660E0}"/>
              </a:ext>
            </a:extLst>
          </p:cNvPr>
          <p:cNvPicPr>
            <a:picLocks noChangeAspect="1"/>
          </p:cNvPicPr>
          <p:nvPr/>
        </p:nvPicPr>
        <p:blipFill>
          <a:blip r:embed="rId10"/>
          <a:stretch>
            <a:fillRect/>
          </a:stretch>
        </p:blipFill>
        <p:spPr>
          <a:xfrm>
            <a:off x="10135873" y="4989034"/>
            <a:ext cx="1217927" cy="597177"/>
          </a:xfrm>
          <a:prstGeom prst="rect">
            <a:avLst/>
          </a:prstGeom>
        </p:spPr>
      </p:pic>
      <p:pic>
        <p:nvPicPr>
          <p:cNvPr id="3" name="Audio 2">
            <a:hlinkClick r:id="" action="ppaction://media"/>
            <a:extLst>
              <a:ext uri="{FF2B5EF4-FFF2-40B4-BE49-F238E27FC236}">
                <a16:creationId xmlns:a16="http://schemas.microsoft.com/office/drawing/2014/main" id="{B4131D52-30E0-451E-88EB-B6762B31F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6724"/>
    </mc:Choice>
    <mc:Fallback xmlns="">
      <p:transition spd="slow" advTm="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FE2A702F-F242-4EC0-AAF3-8341A33BD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14C2-B7BF-49B6-8552-FE3F865EDF5A}"/>
              </a:ext>
            </a:extLst>
          </p:cNvPr>
          <p:cNvSpPr>
            <a:spLocks noGrp="1"/>
          </p:cNvSpPr>
          <p:nvPr>
            <p:ph type="title"/>
          </p:nvPr>
        </p:nvSpPr>
        <p:spPr>
          <a:xfrm>
            <a:off x="606380" y="274974"/>
            <a:ext cx="10515600" cy="1074060"/>
          </a:xfrm>
        </p:spPr>
        <p:txBody>
          <a:bodyPr>
            <a:normAutofit/>
          </a:bodyPr>
          <a:lstStyle/>
          <a:p>
            <a:r>
              <a:rPr lang="en-NZ" sz="2600" dirty="0"/>
              <a:t>Section 4: TE ARO KI TE TANGATA ME TE TAIAO HAUMARU | PERSON-CENTRED AND SAFE ENVIRONMENT</a:t>
            </a:r>
          </a:p>
        </p:txBody>
      </p:sp>
      <p:pic>
        <p:nvPicPr>
          <p:cNvPr id="6" name="Content Placeholder 5">
            <a:extLst>
              <a:ext uri="{FF2B5EF4-FFF2-40B4-BE49-F238E27FC236}">
                <a16:creationId xmlns:a16="http://schemas.microsoft.com/office/drawing/2014/main" id="{23BAF732-1C38-47AA-A9CC-0E15CF0664FB}"/>
              </a:ext>
            </a:extLst>
          </p:cNvPr>
          <p:cNvPicPr>
            <a:picLocks noGrp="1" noChangeAspect="1"/>
          </p:cNvPicPr>
          <p:nvPr>
            <p:ph idx="1"/>
          </p:nvPr>
        </p:nvPicPr>
        <p:blipFill>
          <a:blip r:embed="rId5"/>
          <a:stretch>
            <a:fillRect/>
          </a:stretch>
        </p:blipFill>
        <p:spPr>
          <a:xfrm>
            <a:off x="1108657" y="2831616"/>
            <a:ext cx="8915892" cy="2142040"/>
          </a:xfrm>
        </p:spPr>
      </p:pic>
      <p:sp>
        <p:nvSpPr>
          <p:cNvPr id="4" name="Title 1">
            <a:extLst>
              <a:ext uri="{FF2B5EF4-FFF2-40B4-BE49-F238E27FC236}">
                <a16:creationId xmlns:a16="http://schemas.microsoft.com/office/drawing/2014/main" id="{2592A473-A1D2-44EF-A960-E5A3F374D4FA}"/>
              </a:ext>
            </a:extLst>
          </p:cNvPr>
          <p:cNvSpPr txBox="1">
            <a:spLocks/>
          </p:cNvSpPr>
          <p:nvPr/>
        </p:nvSpPr>
        <p:spPr>
          <a:xfrm>
            <a:off x="606380" y="1661375"/>
            <a:ext cx="10515600" cy="1468256"/>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F295CECE-BA91-4F2C-AA49-4DAD86ABA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9490430"/>
      </p:ext>
    </p:extLst>
  </p:cSld>
  <p:clrMapOvr>
    <a:masterClrMapping/>
  </p:clrMapOvr>
  <mc:AlternateContent xmlns:mc="http://schemas.openxmlformats.org/markup-compatibility/2006" xmlns:p14="http://schemas.microsoft.com/office/powerpoint/2010/main">
    <mc:Choice Requires="p14">
      <p:transition spd="slow" p14:dur="2000" advTm="6509"/>
    </mc:Choice>
    <mc:Fallback xmlns="">
      <p:transition spd="slow" advTm="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41986" y="222823"/>
            <a:ext cx="10515600" cy="1074060"/>
          </a:xfrm>
        </p:spPr>
        <p:txBody>
          <a:bodyPr>
            <a:normAutofit fontScale="90000"/>
          </a:bodyPr>
          <a:lstStyle/>
          <a:p>
            <a:r>
              <a:rPr lang="en-NZ" dirty="0"/>
              <a:t>NZS 8134:2021 Section 5: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503623229"/>
              </p:ext>
            </p:extLst>
          </p:nvPr>
        </p:nvGraphicFramePr>
        <p:xfrm>
          <a:off x="1134414" y="917620"/>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8ACE92DB-D737-450E-959F-4CB97253C250}"/>
              </a:ext>
            </a:extLst>
          </p:cNvPr>
          <p:cNvPicPr>
            <a:picLocks noChangeAspect="1"/>
          </p:cNvPicPr>
          <p:nvPr/>
        </p:nvPicPr>
        <p:blipFill>
          <a:blip r:embed="rId10"/>
          <a:stretch>
            <a:fillRect/>
          </a:stretch>
        </p:blipFill>
        <p:spPr>
          <a:xfrm>
            <a:off x="10031971" y="4984505"/>
            <a:ext cx="1321829" cy="648123"/>
          </a:xfrm>
          <a:prstGeom prst="rect">
            <a:avLst/>
          </a:prstGeom>
        </p:spPr>
      </p:pic>
      <p:pic>
        <p:nvPicPr>
          <p:cNvPr id="7" name="Audio 6">
            <a:hlinkClick r:id="" action="ppaction://media"/>
            <a:extLst>
              <a:ext uri="{FF2B5EF4-FFF2-40B4-BE49-F238E27FC236}">
                <a16:creationId xmlns:a16="http://schemas.microsoft.com/office/drawing/2014/main" id="{555C8F98-A659-47F0-92FD-6106C50083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xmlns:p14="http://schemas.microsoft.com/office/powerpoint/2010/main">
    <mc:Choice Requires="p14">
      <p:transition spd="slow" p14:dur="2000" advTm="9843"/>
    </mc:Choice>
    <mc:Fallback xmlns="">
      <p:transition spd="slow" advTm="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5953-95D7-4A88-A841-3810C56609B6}"/>
              </a:ext>
            </a:extLst>
          </p:cNvPr>
          <p:cNvSpPr>
            <a:spLocks noGrp="1"/>
          </p:cNvSpPr>
          <p:nvPr>
            <p:ph type="title"/>
          </p:nvPr>
        </p:nvSpPr>
        <p:spPr>
          <a:xfrm>
            <a:off x="580623" y="114922"/>
            <a:ext cx="10515600" cy="1074060"/>
          </a:xfrm>
        </p:spPr>
        <p:txBody>
          <a:bodyPr>
            <a:normAutofit fontScale="90000"/>
          </a:bodyPr>
          <a:lstStyle/>
          <a:p>
            <a:r>
              <a:rPr lang="en-NZ" dirty="0"/>
              <a:t>Section 5: TE KAUPARE POKENGA ME TE KAITIAKITANGA PATU HUAKITA | INFECTION PREVENTION AND ANTIMOCROBIAL STEWARDSHIP</a:t>
            </a:r>
          </a:p>
        </p:txBody>
      </p:sp>
      <p:sp>
        <p:nvSpPr>
          <p:cNvPr id="4" name="Title 1">
            <a:extLst>
              <a:ext uri="{FF2B5EF4-FFF2-40B4-BE49-F238E27FC236}">
                <a16:creationId xmlns:a16="http://schemas.microsoft.com/office/drawing/2014/main" id="{5C19AEFF-3A11-4B94-BB09-51B093DB2331}"/>
              </a:ext>
            </a:extLst>
          </p:cNvPr>
          <p:cNvSpPr txBox="1">
            <a:spLocks/>
          </p:cNvSpPr>
          <p:nvPr/>
        </p:nvSpPr>
        <p:spPr>
          <a:xfrm>
            <a:off x="580623" y="1194488"/>
            <a:ext cx="11030219" cy="1484316"/>
          </a:xfrm>
          <a:prstGeom prst="rect">
            <a:avLst/>
          </a:prstGeom>
        </p:spPr>
        <p:txBody>
          <a:bodyPr anchor="ctr" anchorCtr="0">
            <a:normAutofit fontScale="82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10" name="Content Placeholder 9">
            <a:extLst>
              <a:ext uri="{FF2B5EF4-FFF2-40B4-BE49-F238E27FC236}">
                <a16:creationId xmlns:a16="http://schemas.microsoft.com/office/drawing/2014/main" id="{698E0C6E-D6A2-4FEF-8C0B-E90A710FFB62}"/>
              </a:ext>
            </a:extLst>
          </p:cNvPr>
          <p:cNvPicPr>
            <a:picLocks noGrp="1" noChangeAspect="1"/>
          </p:cNvPicPr>
          <p:nvPr>
            <p:ph idx="1"/>
          </p:nvPr>
        </p:nvPicPr>
        <p:blipFill>
          <a:blip r:embed="rId5"/>
          <a:stretch>
            <a:fillRect/>
          </a:stretch>
        </p:blipFill>
        <p:spPr>
          <a:xfrm>
            <a:off x="643701" y="2257535"/>
            <a:ext cx="10967141" cy="3824545"/>
          </a:xfrm>
        </p:spPr>
      </p:pic>
      <p:pic>
        <p:nvPicPr>
          <p:cNvPr id="5" name="Audio 4">
            <a:hlinkClick r:id="" action="ppaction://media"/>
            <a:extLst>
              <a:ext uri="{FF2B5EF4-FFF2-40B4-BE49-F238E27FC236}">
                <a16:creationId xmlns:a16="http://schemas.microsoft.com/office/drawing/2014/main" id="{BD6381B0-E8D0-4B07-9448-E9B2E083A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6702848"/>
      </p:ext>
    </p:extLst>
  </p:cSld>
  <p:clrMapOvr>
    <a:masterClrMapping/>
  </p:clrMapOvr>
  <mc:AlternateContent xmlns:mc="http://schemas.openxmlformats.org/markup-compatibility/2006" xmlns:p14="http://schemas.microsoft.com/office/powerpoint/2010/main">
    <mc:Choice Requires="p14">
      <p:transition spd="slow" p14:dur="2000" advTm="6557"/>
    </mc:Choice>
    <mc:Fallback xmlns="">
      <p:transition spd="slow" advTm="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306537"/>
            <a:ext cx="10515600" cy="1074060"/>
          </a:xfrm>
        </p:spPr>
        <p:txBody>
          <a:bodyPr/>
          <a:lstStyle/>
          <a:p>
            <a:r>
              <a:rPr lang="en-NZ" dirty="0"/>
              <a:t>NZS 8134:2021 Section 6: HERE TARATAHI | RESTRAINT </a:t>
            </a:r>
            <a:br>
              <a:rPr lang="en-NZ" dirty="0"/>
            </a:br>
            <a:r>
              <a:rPr lang="en-NZ" dirty="0"/>
              <a:t>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848603320"/>
              </p:ext>
            </p:extLst>
          </p:nvPr>
        </p:nvGraphicFramePr>
        <p:xfrm>
          <a:off x="838200" y="1017431"/>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3624197-CB7B-4F9C-BE4D-2A1893D1D8C8}"/>
              </a:ext>
            </a:extLst>
          </p:cNvPr>
          <p:cNvPicPr>
            <a:picLocks noChangeAspect="1"/>
          </p:cNvPicPr>
          <p:nvPr/>
        </p:nvPicPr>
        <p:blipFill>
          <a:blip r:embed="rId10"/>
          <a:stretch>
            <a:fillRect/>
          </a:stretch>
        </p:blipFill>
        <p:spPr>
          <a:xfrm>
            <a:off x="10045723" y="5004127"/>
            <a:ext cx="1308078" cy="641380"/>
          </a:xfrm>
          <a:prstGeom prst="rect">
            <a:avLst/>
          </a:prstGeom>
        </p:spPr>
      </p:pic>
      <p:pic>
        <p:nvPicPr>
          <p:cNvPr id="6" name="Audio 5">
            <a:hlinkClick r:id="" action="ppaction://media"/>
            <a:extLst>
              <a:ext uri="{FF2B5EF4-FFF2-40B4-BE49-F238E27FC236}">
                <a16:creationId xmlns:a16="http://schemas.microsoft.com/office/drawing/2014/main" id="{E43B3161-BEE4-44EF-9931-306F1AB7E3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xmlns:p14="http://schemas.microsoft.com/office/powerpoint/2010/main">
    <mc:Choice Requires="p14">
      <p:transition spd="slow" p14:dur="2000" advTm="13613"/>
    </mc:Choice>
    <mc:Fallback xmlns="">
      <p:transition spd="slow" advTm="1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9A95-5F9F-44D8-8003-EB7BD7F0F6CE}"/>
              </a:ext>
            </a:extLst>
          </p:cNvPr>
          <p:cNvSpPr>
            <a:spLocks noGrp="1"/>
          </p:cNvSpPr>
          <p:nvPr>
            <p:ph type="title"/>
          </p:nvPr>
        </p:nvSpPr>
        <p:spPr>
          <a:xfrm>
            <a:off x="657895" y="107550"/>
            <a:ext cx="10515600" cy="1074060"/>
          </a:xfrm>
        </p:spPr>
        <p:txBody>
          <a:bodyPr/>
          <a:lstStyle/>
          <a:p>
            <a:r>
              <a:rPr lang="en-NZ" dirty="0"/>
              <a:t>Section 6: HERE TARATAHI | RESTRAINT AND SECLUSION</a:t>
            </a:r>
          </a:p>
        </p:txBody>
      </p:sp>
      <p:pic>
        <p:nvPicPr>
          <p:cNvPr id="6" name="Content Placeholder 5">
            <a:extLst>
              <a:ext uri="{FF2B5EF4-FFF2-40B4-BE49-F238E27FC236}">
                <a16:creationId xmlns:a16="http://schemas.microsoft.com/office/drawing/2014/main" id="{30AAE1F8-A74C-42CB-94C4-F6C3FE55E1AC}"/>
              </a:ext>
            </a:extLst>
          </p:cNvPr>
          <p:cNvPicPr>
            <a:picLocks noGrp="1" noChangeAspect="1"/>
          </p:cNvPicPr>
          <p:nvPr>
            <p:ph idx="1"/>
          </p:nvPr>
        </p:nvPicPr>
        <p:blipFill>
          <a:blip r:embed="rId5"/>
          <a:stretch>
            <a:fillRect/>
          </a:stretch>
        </p:blipFill>
        <p:spPr>
          <a:xfrm>
            <a:off x="749082" y="1815921"/>
            <a:ext cx="10229165" cy="3835937"/>
          </a:xfrm>
        </p:spPr>
      </p:pic>
      <p:sp>
        <p:nvSpPr>
          <p:cNvPr id="4" name="Title 1">
            <a:extLst>
              <a:ext uri="{FF2B5EF4-FFF2-40B4-BE49-F238E27FC236}">
                <a16:creationId xmlns:a16="http://schemas.microsoft.com/office/drawing/2014/main" id="{394DE0D6-2D08-4941-BF11-A520385BF4BC}"/>
              </a:ext>
            </a:extLst>
          </p:cNvPr>
          <p:cNvSpPr txBox="1">
            <a:spLocks/>
          </p:cNvSpPr>
          <p:nvPr/>
        </p:nvSpPr>
        <p:spPr>
          <a:xfrm>
            <a:off x="657895" y="974036"/>
            <a:ext cx="10515600" cy="705966"/>
          </a:xfrm>
          <a:prstGeom prst="rect">
            <a:avLst/>
          </a:prstGeom>
        </p:spPr>
        <p:txBody>
          <a:bodyPr anchor="ctr" anchorCtr="0">
            <a:normAutofit fontScale="32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62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6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ADD1F644-5EF0-4C2B-B447-D4478E2AC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2353552"/>
      </p:ext>
    </p:extLst>
  </p:cSld>
  <p:clrMapOvr>
    <a:masterClrMapping/>
  </p:clrMapOvr>
  <mc:AlternateContent xmlns:mc="http://schemas.openxmlformats.org/markup-compatibility/2006" xmlns:p14="http://schemas.microsoft.com/office/powerpoint/2010/main">
    <mc:Choice Requires="p14">
      <p:transition spd="slow" p14:dur="2000" advTm="6460"/>
    </mc:Choice>
    <mc:Fallback xmlns="">
      <p:transition spd="slow" advTm="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a:xfrm>
            <a:off x="838200" y="123144"/>
            <a:ext cx="10515600" cy="1074060"/>
          </a:xfrm>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029878"/>
            <a:ext cx="10515600" cy="4798243"/>
          </a:xfrm>
        </p:spPr>
        <p:txBody>
          <a:bodyPr/>
          <a:lstStyle/>
          <a:p>
            <a:r>
              <a:rPr lang="en-NZ" dirty="0"/>
              <a:t>We are all learning the refreshed requirements of Ngā </a:t>
            </a:r>
            <a:r>
              <a:rPr lang="en-NZ" dirty="0" err="1"/>
              <a:t>paerewa</a:t>
            </a:r>
            <a:r>
              <a:rPr lang="en-NZ" dirty="0"/>
              <a:t>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4" name="Audio 3">
            <a:hlinkClick r:id="" action="ppaction://media"/>
            <a:extLst>
              <a:ext uri="{FF2B5EF4-FFF2-40B4-BE49-F238E27FC236}">
                <a16:creationId xmlns:a16="http://schemas.microsoft.com/office/drawing/2014/main" id="{40A64466-A106-4586-906C-6FF3876EC8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28213"/>
    </mc:Choice>
    <mc:Fallback xmlns="">
      <p:transition spd="slow" advTm="2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 action="ppaction://noaction"/>
            </a:endParaRPr>
          </a:p>
          <a:p>
            <a:r>
              <a:rPr lang="en-US" sz="2400" dirty="0">
                <a:hlinkClick r:id="" action="ppaction://noaction"/>
              </a:rPr>
              <a:t>Sector Guidance </a:t>
            </a:r>
            <a:r>
              <a:rPr lang="en-US" sz="2400" dirty="0"/>
              <a:t> for Ngā Paerewa Health and Disability Services Standard (NZS 8134:2021)</a:t>
            </a:r>
          </a:p>
          <a:p>
            <a:r>
              <a:rPr lang="en-US" sz="2400" dirty="0"/>
              <a:t>Standards Mapping </a:t>
            </a:r>
            <a:r>
              <a:rPr lang="en-US" sz="2400" dirty="0">
                <a:hlinkClick r:id="rId6"/>
              </a:rPr>
              <a:t>Analysis 2021</a:t>
            </a:r>
            <a:endParaRPr lang="en-US" sz="2400" dirty="0"/>
          </a:p>
          <a:p>
            <a:r>
              <a:rPr lang="en-US" sz="2400" dirty="0">
                <a:hlinkClick r:id="rId7"/>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8"/>
              </a:rPr>
              <a:t>He Korowai Oranga: New Zealand’s Māori Health Strategy</a:t>
            </a:r>
            <a:endParaRPr lang="en-US" sz="2000" dirty="0">
              <a:hlinkClick r:id="" action="ppaction://noaction"/>
            </a:endParaRPr>
          </a:p>
          <a:p>
            <a:pPr marL="457200" lvl="1" indent="0">
              <a:buNone/>
            </a:pPr>
            <a:r>
              <a:rPr lang="en-US" sz="2000" dirty="0">
                <a:hlinkClick r:id="" action="ppaction://noaction"/>
              </a:rPr>
              <a:t>Whakamaua: Māori Health Action Plan 2020-2025</a:t>
            </a:r>
            <a:endParaRPr lang="en-US" sz="2000" dirty="0"/>
          </a:p>
          <a:p>
            <a:pPr marL="457200" lvl="1" indent="0">
              <a:buNone/>
            </a:pPr>
            <a:r>
              <a:rPr lang="en-US" sz="2000" dirty="0">
                <a:hlinkClick r:id="rId9"/>
              </a:rPr>
              <a:t>Whāia te Ao </a:t>
            </a:r>
            <a:r>
              <a:rPr lang="en-US" sz="2000" dirty="0" err="1">
                <a:hlinkClick r:id="rId9"/>
              </a:rPr>
              <a:t>Mārama</a:t>
            </a:r>
            <a:r>
              <a:rPr lang="en-US" sz="2000" dirty="0">
                <a:hlinkClick r:id="rId9"/>
              </a:rPr>
              <a:t> 2018 to 2022: the Māori Disability Action Plan </a:t>
            </a:r>
            <a:endParaRPr lang="en-US" dirty="0"/>
          </a:p>
          <a:p>
            <a:r>
              <a:rPr lang="en-US" sz="2400" dirty="0"/>
              <a:t>Māori Health review </a:t>
            </a:r>
            <a:r>
              <a:rPr lang="en-US" sz="2400" dirty="0">
                <a:solidFill>
                  <a:srgbClr val="00853F"/>
                </a:solidFill>
                <a:hlinkClick r:id="rId10"/>
              </a:rPr>
              <a:t>Link</a:t>
            </a:r>
            <a:endParaRPr lang="en-US" sz="2400" dirty="0">
              <a:solidFill>
                <a:srgbClr val="00853F"/>
              </a:solidFill>
            </a:endParaRPr>
          </a:p>
          <a:p>
            <a:r>
              <a:rPr lang="en-US" sz="2400" dirty="0"/>
              <a:t>A Framework for Health Literacy </a:t>
            </a:r>
            <a:r>
              <a:rPr lang="en-US" sz="2400" dirty="0">
                <a:solidFill>
                  <a:srgbClr val="00853F"/>
                </a:solidFill>
                <a:hlinkClick r:id="rId11"/>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2"/>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6" name="Audio 5">
            <a:hlinkClick r:id="" action="ppaction://media"/>
            <a:extLst>
              <a:ext uri="{FF2B5EF4-FFF2-40B4-BE49-F238E27FC236}">
                <a16:creationId xmlns:a16="http://schemas.microsoft.com/office/drawing/2014/main" id="{0EBAA148-D90B-444B-B4FE-D12718445C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5533"/>
    </mc:Choice>
    <mc:Fallback xmlns="">
      <p:transition spd="slow" advTm="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439187"/>
            <a:ext cx="10515600" cy="4058340"/>
          </a:xfrm>
        </p:spPr>
        <p:txBody>
          <a:bodyPr/>
          <a:lstStyle/>
          <a:p>
            <a:r>
              <a:rPr lang="en-NZ" dirty="0" err="1"/>
              <a:t>Ngā</a:t>
            </a:r>
            <a:r>
              <a:rPr lang="en-NZ" dirty="0"/>
              <a:t>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7" name="Audio 6">
            <a:hlinkClick r:id="" action="ppaction://media"/>
            <a:extLst>
              <a:ext uri="{FF2B5EF4-FFF2-40B4-BE49-F238E27FC236}">
                <a16:creationId xmlns:a16="http://schemas.microsoft.com/office/drawing/2014/main" id="{409662F4-37E5-43C4-A6BF-CBB5629FA3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3014"/>
    </mc:Choice>
    <mc:Fallback xmlns="">
      <p:transition spd="slow" advTm="3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7" name="Audio 6">
            <a:hlinkClick r:id="" action="ppaction://media"/>
            <a:extLst>
              <a:ext uri="{FF2B5EF4-FFF2-40B4-BE49-F238E27FC236}">
                <a16:creationId xmlns:a16="http://schemas.microsoft.com/office/drawing/2014/main" id="{ADE1CDCB-E96B-4C4D-B6F4-8787446E3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2871"/>
    </mc:Choice>
    <mc:Fallback xmlns="">
      <p:transition spd="slow" advTm="1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E5906178-A86B-442E-A013-67CBBEBE18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5107"/>
    </mc:Choice>
    <mc:Fallback xmlns="">
      <p:transition spd="slow" advTm="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2354940"/>
            <a:ext cx="10515600" cy="1074060"/>
          </a:xfrm>
        </p:spPr>
        <p:txBody>
          <a:bodyPr/>
          <a:lstStyle/>
          <a:p>
            <a:r>
              <a:rPr lang="en-NZ" dirty="0"/>
              <a:t>Nau </a:t>
            </a:r>
            <a:r>
              <a:rPr lang="en-NZ" dirty="0" err="1"/>
              <a:t>mai</a:t>
            </a:r>
            <a:r>
              <a:rPr lang="en-NZ" dirty="0"/>
              <a:t>, </a:t>
            </a:r>
            <a:r>
              <a:rPr lang="en-NZ" dirty="0" err="1"/>
              <a:t>haere</a:t>
            </a:r>
            <a:r>
              <a:rPr lang="en-NZ" dirty="0"/>
              <a:t> </a:t>
            </a:r>
            <a:r>
              <a:rPr lang="en-NZ" dirty="0" err="1"/>
              <a:t>mai</a:t>
            </a:r>
            <a:r>
              <a:rPr lang="en-NZ" dirty="0"/>
              <a:t> - Welcome</a:t>
            </a:r>
          </a:p>
        </p:txBody>
      </p:sp>
      <p:pic>
        <p:nvPicPr>
          <p:cNvPr id="5" name="Audio 4">
            <a:hlinkClick r:id="" action="ppaction://media"/>
            <a:extLst>
              <a:ext uri="{FF2B5EF4-FFF2-40B4-BE49-F238E27FC236}">
                <a16:creationId xmlns:a16="http://schemas.microsoft.com/office/drawing/2014/main" id="{49D256A1-12DD-44C3-A51C-2CC51057D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2583"/>
    </mc:Choice>
    <mc:Fallback xmlns="">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6" name="Audio 5">
            <a:hlinkClick r:id="" action="ppaction://media"/>
            <a:extLst>
              <a:ext uri="{FF2B5EF4-FFF2-40B4-BE49-F238E27FC236}">
                <a16:creationId xmlns:a16="http://schemas.microsoft.com/office/drawing/2014/main" id="{445B1611-E3D9-439A-9F45-1F67B8E8C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34983"/>
    </mc:Choice>
    <mc:Fallback xmlns="">
      <p:transition spd="slow" advTm="3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3FE7B7F8-1B69-4488-9459-9304486FA0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5060"/>
    </mc:Choice>
    <mc:Fallback xmlns="">
      <p:transition spd="slow" advTm="1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a:t>
            </a:r>
            <a:r>
              <a:rPr lang="en-NZ" dirty="0" err="1"/>
              <a:t>Tiriti</a:t>
            </a:r>
            <a:r>
              <a:rPr lang="en-NZ" dirty="0"/>
              <a:t> o Waitangi</a:t>
            </a:r>
          </a:p>
          <a:p>
            <a:r>
              <a:rPr lang="en-NZ" dirty="0"/>
              <a:t>What has changed? </a:t>
            </a:r>
          </a:p>
          <a:p>
            <a:pPr lvl="1">
              <a:buFont typeface="Courier New" panose="02070309020205020404" pitchFamily="49" charset="0"/>
              <a:buChar char="o"/>
            </a:pPr>
            <a:r>
              <a:rPr lang="en-NZ" dirty="0"/>
              <a:t>The standards mapped </a:t>
            </a:r>
          </a:p>
          <a:p>
            <a:pPr lvl="1">
              <a:buFont typeface="Courier New" panose="02070309020205020404" pitchFamily="49" charset="0"/>
              <a:buChar char="o"/>
            </a:pPr>
            <a:r>
              <a:rPr lang="en-NZ" dirty="0"/>
              <a:t>Sector specific guidance  </a:t>
            </a:r>
          </a:p>
          <a:p>
            <a:r>
              <a:rPr lang="en-NZ" dirty="0"/>
              <a:t>How will these changes influence auditing? </a:t>
            </a:r>
            <a:endParaRPr lang="en-NZ" dirty="0">
              <a:solidFill>
                <a:srgbClr val="FF0000"/>
              </a:solidFill>
            </a:endParaRP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6FB6CFD7-D008-4049-B7AD-36867BFC23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20845"/>
    </mc:Choice>
    <mc:Fallback xmlns="">
      <p:transition spd="slow" advTm="2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3524828"/>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pPr marL="0" indent="0">
              <a:buNone/>
            </a:pPr>
            <a:endParaRPr lang="en-NZ" dirty="0"/>
          </a:p>
        </p:txBody>
      </p:sp>
      <p:sp>
        <p:nvSpPr>
          <p:cNvPr id="4" name="TextBox 4">
            <a:extLst>
              <a:ext uri="{FF2B5EF4-FFF2-40B4-BE49-F238E27FC236}">
                <a16:creationId xmlns:a16="http://schemas.microsoft.com/office/drawing/2014/main" id="{CDBF5D66-FFA5-4388-B4FC-FB6023877E2F}"/>
              </a:ext>
            </a:extLst>
          </p:cNvPr>
          <p:cNvSpPr txBox="1"/>
          <p:nvPr/>
        </p:nvSpPr>
        <p:spPr>
          <a:xfrm>
            <a:off x="636815" y="5490607"/>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5" name="Audio 4">
            <a:hlinkClick r:id="" action="ppaction://media"/>
            <a:extLst>
              <a:ext uri="{FF2B5EF4-FFF2-40B4-BE49-F238E27FC236}">
                <a16:creationId xmlns:a16="http://schemas.microsoft.com/office/drawing/2014/main" id="{216FAE1D-583A-4B26-8887-B9D42013D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95114"/>
    </mc:Choice>
    <mc:Fallback xmlns="">
      <p:transition spd="slow" advTm="9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a:t>
            </a:r>
            <a:r>
              <a:rPr lang="en-NZ" sz="2400" b="0" dirty="0" err="1">
                <a:solidFill>
                  <a:schemeClr val="tx1"/>
                </a:solidFill>
                <a:ea typeface="+mn-ea"/>
                <a:sym typeface="Wingdings" panose="05000000000000000000" pitchFamily="2" charset="2"/>
              </a:rPr>
              <a:t>Tiriti</a:t>
            </a:r>
            <a:r>
              <a:rPr lang="en-NZ" sz="2400" b="0" dirty="0">
                <a:solidFill>
                  <a:schemeClr val="tx1"/>
                </a:solidFill>
                <a:ea typeface="+mn-ea"/>
                <a:sym typeface="Wingdings" panose="05000000000000000000" pitchFamily="2" charset="2"/>
              </a:rPr>
              <a:t>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03E26EB5-B69D-46C9-8C68-E68D424B7D72}"/>
              </a:ext>
            </a:extLst>
          </p:cNvPr>
          <p:cNvSpPr/>
          <p:nvPr/>
        </p:nvSpPr>
        <p:spPr>
          <a:xfrm>
            <a:off x="5821251" y="1584101"/>
            <a:ext cx="1249250" cy="26341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Audio 3">
            <a:hlinkClick r:id="" action="ppaction://media"/>
            <a:extLst>
              <a:ext uri="{FF2B5EF4-FFF2-40B4-BE49-F238E27FC236}">
                <a16:creationId xmlns:a16="http://schemas.microsoft.com/office/drawing/2014/main" id="{65949993-71BE-4EFD-BFD8-11EDE27A2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59944"/>
    </mc:Choice>
    <mc:Fallback xmlns="">
      <p:transition spd="slow" advTm="15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3" name="Audio 2">
            <a:hlinkClick r:id="" action="ppaction://media"/>
            <a:extLst>
              <a:ext uri="{FF2B5EF4-FFF2-40B4-BE49-F238E27FC236}">
                <a16:creationId xmlns:a16="http://schemas.microsoft.com/office/drawing/2014/main" id="{794C0219-AAEE-4757-B692-893C265E00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33041"/>
    </mc:Choice>
    <mc:Fallback xmlns="">
      <p:transition spd="slow" advTm="3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D725B9-3A9D-43E0-826C-182FB51B8966}">
  <ds:schemaRefs>
    <ds:schemaRef ds:uri="http://schemas.microsoft.com/sharepoint/v3/contenttype/forms"/>
  </ds:schemaRefs>
</ds:datastoreItem>
</file>

<file path=customXml/itemProps2.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3919</TotalTime>
  <Words>5514</Words>
  <Application>Microsoft Office PowerPoint</Application>
  <PresentationFormat>Widescreen</PresentationFormat>
  <Paragraphs>530</Paragraphs>
  <Slides>40</Slides>
  <Notes>40</Notes>
  <HiddenSlides>0</HiddenSlides>
  <MMClips>39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Courier New</vt:lpstr>
      <vt:lpstr>Georgia</vt:lpstr>
      <vt:lpstr>Segoe UI</vt:lpstr>
      <vt:lpstr>Segoe UI Semibold</vt:lpstr>
      <vt:lpstr>SegoeUI</vt:lpstr>
      <vt:lpstr>SegoeUI-Italic</vt:lpstr>
      <vt:lpstr>Symbol</vt:lpstr>
      <vt:lpstr>1_Office Theme</vt:lpstr>
      <vt:lpstr>NZS 8134:2021 Ngā Paerewa Health and Disability Services Standard</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Ngā Paerewa Reference Documents</vt:lpstr>
      <vt:lpstr>Residential Mental Health and Addiction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Section 3: NGĀ HUARAHI KI TE ORANGA | PATHWAYS TO WELLBEING</vt:lpstr>
      <vt:lpstr>NZS 8134:2021 Section 4: TE ARO KI TE TANGATA ME TE TAIAO HAUMARU | PERSON-CENTRED AND SAFE ENVIRONMENT</vt:lpstr>
      <vt:lpstr>Section 4: TE ARO KI TE TANGATA ME TE TAIAO HAUMARU | PERSON-CENTRED AND SAFE ENVIRONMENT</vt:lpstr>
      <vt:lpstr>NZS 8134:2021 Section 5: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Section 6: HERE TARATAHI | RESTRAINT AND SECLUSION</vt:lpstr>
      <vt:lpstr>Key points reviewed </vt:lpstr>
      <vt:lpstr>Links to resources and templates </vt:lpstr>
      <vt:lpstr>The journey continues: He waka eke noa A canoe which we are all in with no exception</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Jared Wilkinson</cp:lastModifiedBy>
  <cp:revision>97</cp:revision>
  <dcterms:created xsi:type="dcterms:W3CDTF">2021-07-20T23:27:42Z</dcterms:created>
  <dcterms:modified xsi:type="dcterms:W3CDTF">2021-11-18T22:49:37Z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