
<file path=[Content_Types].xml><?xml version="1.0" encoding="utf-8"?>
<Types xmlns="http://schemas.openxmlformats.org/package/2006/content-types">
  <Default Extension="emf" ContentType="image/x-emf"/>
  <Default Extension="m4a" ContentType="audi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1" r:id="rId4"/>
  </p:sldMasterIdLst>
  <p:notesMasterIdLst>
    <p:notesMasterId r:id="rId45"/>
  </p:notesMasterIdLst>
  <p:handoutMasterIdLst>
    <p:handoutMasterId r:id="rId46"/>
  </p:handoutMasterIdLst>
  <p:sldIdLst>
    <p:sldId id="1059" r:id="rId5"/>
    <p:sldId id="1060" r:id="rId6"/>
    <p:sldId id="1127" r:id="rId7"/>
    <p:sldId id="1062" r:id="rId8"/>
    <p:sldId id="1061" r:id="rId9"/>
    <p:sldId id="1058" r:id="rId10"/>
    <p:sldId id="1063" r:id="rId11"/>
    <p:sldId id="1129" r:id="rId12"/>
    <p:sldId id="1133" r:id="rId13"/>
    <p:sldId id="1128" r:id="rId14"/>
    <p:sldId id="1130" r:id="rId15"/>
    <p:sldId id="1111" r:id="rId16"/>
    <p:sldId id="1146" r:id="rId17"/>
    <p:sldId id="1145" r:id="rId18"/>
    <p:sldId id="1147" r:id="rId19"/>
    <p:sldId id="1148" r:id="rId20"/>
    <p:sldId id="1149" r:id="rId21"/>
    <p:sldId id="1150" r:id="rId22"/>
    <p:sldId id="1134" r:id="rId23"/>
    <p:sldId id="1136" r:id="rId24"/>
    <p:sldId id="1135" r:id="rId25"/>
    <p:sldId id="1137" r:id="rId26"/>
    <p:sldId id="1152" r:id="rId27"/>
    <p:sldId id="1139" r:id="rId28"/>
    <p:sldId id="1154" r:id="rId29"/>
    <p:sldId id="1140" r:id="rId30"/>
    <p:sldId id="1156" r:id="rId31"/>
    <p:sldId id="1164" r:id="rId32"/>
    <p:sldId id="1141" r:id="rId33"/>
    <p:sldId id="1158" r:id="rId34"/>
    <p:sldId id="1142" r:id="rId35"/>
    <p:sldId id="1160" r:id="rId36"/>
    <p:sldId id="1144" r:id="rId37"/>
    <p:sldId id="1162" r:id="rId38"/>
    <p:sldId id="1067" r:id="rId39"/>
    <p:sldId id="1151" r:id="rId40"/>
    <p:sldId id="1115" r:id="rId41"/>
    <p:sldId id="1085" r:id="rId42"/>
    <p:sldId id="1096" r:id="rId43"/>
    <p:sldId id="1084" r:id="rId4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615C95A-6A96-4645-8095-9B3DC5064EF5}">
          <p14:sldIdLst>
            <p14:sldId id="1059"/>
            <p14:sldId id="1060"/>
            <p14:sldId id="1127"/>
            <p14:sldId id="1062"/>
            <p14:sldId id="1061"/>
            <p14:sldId id="1058"/>
            <p14:sldId id="1063"/>
            <p14:sldId id="1129"/>
            <p14:sldId id="1133"/>
            <p14:sldId id="1128"/>
            <p14:sldId id="1130"/>
            <p14:sldId id="1111"/>
            <p14:sldId id="1146"/>
            <p14:sldId id="1145"/>
            <p14:sldId id="1147"/>
            <p14:sldId id="1148"/>
            <p14:sldId id="1149"/>
            <p14:sldId id="1150"/>
            <p14:sldId id="1134"/>
            <p14:sldId id="1136"/>
            <p14:sldId id="1135"/>
            <p14:sldId id="1137"/>
            <p14:sldId id="1152"/>
            <p14:sldId id="1139"/>
            <p14:sldId id="1154"/>
            <p14:sldId id="1140"/>
            <p14:sldId id="1156"/>
            <p14:sldId id="1164"/>
            <p14:sldId id="1141"/>
            <p14:sldId id="1158"/>
            <p14:sldId id="1142"/>
            <p14:sldId id="1160"/>
            <p14:sldId id="1144"/>
            <p14:sldId id="1162"/>
            <p14:sldId id="1067"/>
            <p14:sldId id="1151"/>
            <p14:sldId id="1115"/>
            <p14:sldId id="1085"/>
            <p14:sldId id="1096"/>
            <p14:sldId id="1084"/>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Gayle Costello" initials="GC" lastIdx="11" clrIdx="0">
    <p:extLst>
      <p:ext uri="{19B8F6BF-5375-455C-9EA6-DF929625EA0E}">
        <p15:presenceInfo xmlns:p15="http://schemas.microsoft.com/office/powerpoint/2012/main" userId="S::Gayle.Costello@health.govt.nz::1856c4cd-687d-428b-8a45-65dde38abaf8" providerId="AD"/>
      </p:ext>
    </p:extLst>
  </p:cmAuthor>
  <p:cmAuthor id="2" name="Christine Marsters" initials="CM" lastIdx="26" clrIdx="1">
    <p:extLst>
      <p:ext uri="{19B8F6BF-5375-455C-9EA6-DF929625EA0E}">
        <p15:presenceInfo xmlns:p15="http://schemas.microsoft.com/office/powerpoint/2012/main" userId="S::Christine.Marsters@health.govt.nz::d1f9d608-46ab-44b9-94f0-56b683d5b71e" providerId="AD"/>
      </p:ext>
    </p:extLst>
  </p:cmAuthor>
  <p:cmAuthor id="3" name="Glenda McLaughlin" initials="GM" lastIdx="2" clrIdx="2">
    <p:extLst>
      <p:ext uri="{19B8F6BF-5375-455C-9EA6-DF929625EA0E}">
        <p15:presenceInfo xmlns:p15="http://schemas.microsoft.com/office/powerpoint/2012/main" userId="S::Glenda.McLaughlin@health.govt.nz::5eecc9d2-424e-4949-8f79-185b31d5117d"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53F"/>
    <a:srgbClr val="415587"/>
    <a:srgbClr val="384973"/>
    <a:srgbClr val="FFF0C1"/>
    <a:srgbClr val="C6CFE4"/>
    <a:srgbClr val="5C74B0"/>
    <a:srgbClr val="21346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4FC70E01-51B0-4E6B-9E38-1E614C90CFF6}" v="274" dt="2021-10-14T03:59:24.783"/>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8EC20E35-A176-4012-BC5E-935CFFF8708E}" styleName="Medium Style 3">
    <a:wholeTbl>
      <a:tcTxStyle>
        <a:fontRef idx="minor"/>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dk1"/>
          </a:solidFill>
        </a:fill>
      </a:tcStyle>
    </a:lastCol>
    <a:firstCol>
      <a:tcTxStyle b="on">
        <a:fontRef idx="minor">
          <a:scrgbClr r="0" g="0" b="0"/>
        </a:fontRef>
        <a:schemeClr val="lt1"/>
      </a:tcTxStyle>
      <a:tcStyle>
        <a:tcBdr/>
        <a:fill>
          <a:solidFill>
            <a:schemeClr val="dk1"/>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dk1"/>
          </a:solidFill>
        </a:fill>
      </a:tcStyle>
    </a:firstRow>
  </a:tblStyle>
  <a:tblStyle styleId="{8799B23B-EC83-4686-B30A-512413B5E67A}" styleName="Light Style 3 - Accent 3">
    <a:wholeTbl>
      <a:tcTxStyle>
        <a:fontRef idx="minor">
          <a:scrgbClr r="0" g="0" b="0"/>
        </a:fontRef>
        <a:schemeClr val="tx1"/>
      </a:tcTxStyle>
      <a:tcStyle>
        <a:tcBdr>
          <a:left>
            <a:ln w="12700" cmpd="sng">
              <a:solidFill>
                <a:schemeClr val="accent3"/>
              </a:solidFill>
            </a:ln>
          </a:left>
          <a:right>
            <a:ln w="12700" cmpd="sng">
              <a:solidFill>
                <a:schemeClr val="accent3"/>
              </a:solidFill>
            </a:ln>
          </a:right>
          <a:top>
            <a:ln w="12700" cmpd="sng">
              <a:solidFill>
                <a:schemeClr val="accent3"/>
              </a:solidFill>
            </a:ln>
          </a:top>
          <a:bottom>
            <a:ln w="12700" cmpd="sng">
              <a:solidFill>
                <a:schemeClr val="accent3"/>
              </a:solidFill>
            </a:ln>
          </a:bottom>
          <a:insideH>
            <a:ln w="12700" cmpd="sng">
              <a:solidFill>
                <a:schemeClr val="accent3"/>
              </a:solidFill>
            </a:ln>
          </a:insideH>
          <a:insideV>
            <a:ln w="12700" cmpd="sng">
              <a:solidFill>
                <a:schemeClr val="accent3"/>
              </a:solidFill>
            </a:ln>
          </a:insideV>
        </a:tcBdr>
        <a:fill>
          <a:noFill/>
        </a:fill>
      </a:tcStyle>
    </a:wholeTbl>
    <a:band1H>
      <a:tcStyle>
        <a:tcBdr/>
        <a:fill>
          <a:solidFill>
            <a:schemeClr val="accent3">
              <a:alpha val="20000"/>
            </a:schemeClr>
          </a:solidFill>
        </a:fill>
      </a:tcStyle>
    </a:band1H>
    <a:band1V>
      <a:tcStyle>
        <a:tcBdr/>
        <a:fill>
          <a:solidFill>
            <a:schemeClr val="accent3">
              <a:alpha val="20000"/>
            </a:schemeClr>
          </a:solidFill>
        </a:fill>
      </a:tcStyle>
    </a:band1V>
    <a:lastCol>
      <a:tcTxStyle b="on"/>
      <a:tcStyle>
        <a:tcBdr/>
      </a:tcStyle>
    </a:lastCol>
    <a:firstCol>
      <a:tcTxStyle b="on"/>
      <a:tcStyle>
        <a:tcBdr/>
      </a:tcStyle>
    </a:firstCol>
    <a:lastRow>
      <a:tcTxStyle b="on"/>
      <a:tcStyle>
        <a:tcBdr>
          <a:top>
            <a:ln w="50800" cmpd="dbl">
              <a:solidFill>
                <a:schemeClr val="accent3"/>
              </a:solidFill>
            </a:ln>
          </a:top>
        </a:tcBdr>
        <a:fill>
          <a:noFill/>
        </a:fill>
      </a:tcStyle>
    </a:lastRow>
    <a:firstRow>
      <a:tcTxStyle b="on"/>
      <a:tcStyle>
        <a:tcBdr>
          <a:bottom>
            <a:ln w="25400" cmpd="sng">
              <a:solidFill>
                <a:schemeClr val="accent3"/>
              </a:solidFill>
            </a:ln>
          </a:bottom>
        </a:tcBdr>
        <a:fill>
          <a:noFill/>
        </a:fill>
      </a:tcStyle>
    </a:firstRow>
  </a:tblStyle>
  <a:tblStyle styleId="{69012ECD-51FC-41F1-AA8D-1B2483CD663E}" styleName="Light Style 2 - Ac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8FB837D-C827-4EFA-A057-4D05807E0F7C}" styleName="Themed Style 1 - Accent 6">
    <a:tblBg>
      <a:fillRef idx="2">
        <a:schemeClr val="accent6"/>
      </a:fillRef>
      <a:effectRef idx="1">
        <a:schemeClr val="accent6"/>
      </a:effectRef>
    </a:tblBg>
    <a:wholeTbl>
      <a:tcTxStyle>
        <a:fontRef idx="minor">
          <a:scrgbClr r="0" g="0" b="0"/>
        </a:fontRef>
        <a:schemeClr val="dk1"/>
      </a:tcTxStyle>
      <a:tcStyle>
        <a:tcBdr>
          <a:left>
            <a:lnRef idx="1">
              <a:schemeClr val="accent6"/>
            </a:lnRef>
          </a:left>
          <a:right>
            <a:lnRef idx="1">
              <a:schemeClr val="accent6"/>
            </a:lnRef>
          </a:right>
          <a:top>
            <a:lnRef idx="1">
              <a:schemeClr val="accent6"/>
            </a:lnRef>
          </a:top>
          <a:bottom>
            <a:lnRef idx="1">
              <a:schemeClr val="accent6"/>
            </a:lnRef>
          </a:bottom>
          <a:insideH>
            <a:lnRef idx="1">
              <a:schemeClr val="accent6"/>
            </a:lnRef>
          </a:insideH>
          <a:insideV>
            <a:lnRef idx="1">
              <a:schemeClr val="accent6"/>
            </a:lnRef>
          </a:insideV>
        </a:tcBdr>
        <a:fill>
          <a:noFill/>
        </a:fill>
      </a:tcStyle>
    </a:wholeTbl>
    <a:band1H>
      <a:tcStyle>
        <a:tcBdr/>
        <a:fill>
          <a:solidFill>
            <a:schemeClr val="accent6">
              <a:alpha val="40000"/>
            </a:schemeClr>
          </a:solidFill>
        </a:fill>
      </a:tcStyle>
    </a:band1H>
    <a:band2H>
      <a:tcStyle>
        <a:tcBdr/>
      </a:tcStyle>
    </a:band2H>
    <a:band1V>
      <a:tcStyle>
        <a:tcBdr>
          <a:top>
            <a:lnRef idx="1">
              <a:schemeClr val="accent6"/>
            </a:lnRef>
          </a:top>
          <a:bottom>
            <a:lnRef idx="1">
              <a:schemeClr val="accent6"/>
            </a:lnRef>
          </a:bottom>
        </a:tcBdr>
        <a:fill>
          <a:solidFill>
            <a:schemeClr val="accent6">
              <a:alpha val="40000"/>
            </a:schemeClr>
          </a:solidFill>
        </a:fill>
      </a:tcStyle>
    </a:band1V>
    <a:band2V>
      <a:tcStyle>
        <a:tcBdr/>
      </a:tcStyle>
    </a:band2V>
    <a:lastCol>
      <a:tcTxStyle b="on"/>
      <a:tcStyle>
        <a:tcBdr>
          <a:left>
            <a:lnRef idx="2">
              <a:schemeClr val="accent6"/>
            </a:lnRef>
          </a:left>
          <a:right>
            <a:lnRef idx="1">
              <a:schemeClr val="accent6"/>
            </a:lnRef>
          </a:right>
          <a:top>
            <a:lnRef idx="1">
              <a:schemeClr val="accent6"/>
            </a:lnRef>
          </a:top>
          <a:bottom>
            <a:lnRef idx="1">
              <a:schemeClr val="accent6"/>
            </a:lnRef>
          </a:bottom>
          <a:insideH>
            <a:lnRef idx="1">
              <a:schemeClr val="accent6"/>
            </a:lnRef>
          </a:insideH>
          <a:insideV>
            <a:ln>
              <a:noFill/>
            </a:ln>
          </a:insideV>
        </a:tcBdr>
      </a:tcStyle>
    </a:lastCol>
    <a:firstCol>
      <a:tcTxStyle b="on"/>
      <a:tcStyle>
        <a:tcBdr>
          <a:left>
            <a:lnRef idx="1">
              <a:schemeClr val="accent6"/>
            </a:lnRef>
          </a:left>
          <a:right>
            <a:lnRef idx="2">
              <a:schemeClr val="accent6"/>
            </a:lnRef>
          </a:right>
          <a:top>
            <a:lnRef idx="1">
              <a:schemeClr val="accent6"/>
            </a:lnRef>
          </a:top>
          <a:bottom>
            <a:lnRef idx="1">
              <a:schemeClr val="accent6"/>
            </a:lnRef>
          </a:bottom>
          <a:insideH>
            <a:lnRef idx="1">
              <a:schemeClr val="accent6"/>
            </a:lnRef>
          </a:insideH>
          <a:insideV>
            <a:ln>
              <a:noFill/>
            </a:ln>
          </a:insideV>
        </a:tcBdr>
      </a:tcStyle>
    </a:firstCol>
    <a:lastRow>
      <a:tcTxStyle b="on"/>
      <a:tcStyle>
        <a:tcBdr>
          <a:left>
            <a:lnRef idx="1">
              <a:schemeClr val="accent6"/>
            </a:lnRef>
          </a:left>
          <a:right>
            <a:lnRef idx="1">
              <a:schemeClr val="accent6"/>
            </a:lnRef>
          </a:right>
          <a:top>
            <a:lnRef idx="2">
              <a:schemeClr val="accent6"/>
            </a:lnRef>
          </a:top>
          <a:bottom>
            <a:lnRef idx="2">
              <a:schemeClr val="accent6"/>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6"/>
            </a:lnRef>
          </a:left>
          <a:right>
            <a:lnRef idx="1">
              <a:schemeClr val="accent6"/>
            </a:lnRef>
          </a:right>
          <a:top>
            <a:lnRef idx="1">
              <a:schemeClr val="accent6"/>
            </a:lnRef>
          </a:top>
          <a:bottom>
            <a:lnRef idx="2">
              <a:schemeClr val="lt1"/>
            </a:lnRef>
          </a:bottom>
          <a:insideH>
            <a:ln>
              <a:noFill/>
            </a:ln>
          </a:insideH>
          <a:insideV>
            <a:ln>
              <a:noFill/>
            </a:ln>
          </a:insideV>
        </a:tcBdr>
        <a:fill>
          <a:solidFill>
            <a:schemeClr val="accent6"/>
          </a:solidFill>
        </a:fill>
      </a:tcStyle>
    </a:firstRow>
  </a:tblStyle>
  <a:tblStyle styleId="{D27102A9-8310-4765-A935-A1911B00CA55}" styleName="Light Style 1 - Accent 4">
    <a:wholeTbl>
      <a:tcTxStyle>
        <a:fontRef idx="minor">
          <a:scrgbClr r="0" g="0" b="0"/>
        </a:fontRef>
        <a:schemeClr val="tx1"/>
      </a:tcTxStyle>
      <a:tcStyle>
        <a:tcBdr>
          <a:left>
            <a:ln>
              <a:noFill/>
            </a:ln>
          </a:left>
          <a:right>
            <a:ln>
              <a:noFill/>
            </a:ln>
          </a:right>
          <a:top>
            <a:ln w="12700" cmpd="sng">
              <a:solidFill>
                <a:schemeClr val="accent4"/>
              </a:solidFill>
            </a:ln>
          </a:top>
          <a:bottom>
            <a:ln w="12700" cmpd="sng">
              <a:solidFill>
                <a:schemeClr val="accent4"/>
              </a:solidFill>
            </a:ln>
          </a:bottom>
          <a:insideH>
            <a:ln>
              <a:noFill/>
            </a:ln>
          </a:insideH>
          <a:insideV>
            <a:ln>
              <a:noFill/>
            </a:ln>
          </a:insideV>
        </a:tcBdr>
        <a:fill>
          <a:noFill/>
        </a:fill>
      </a:tcStyle>
    </a:wholeTbl>
    <a:band1H>
      <a:tcStyle>
        <a:tcBdr/>
        <a:fill>
          <a:solidFill>
            <a:schemeClr val="accent4">
              <a:alpha val="20000"/>
            </a:schemeClr>
          </a:solidFill>
        </a:fill>
      </a:tcStyle>
    </a:band1H>
    <a:band2H>
      <a:tcStyle>
        <a:tcBdr/>
      </a:tcStyle>
    </a:band2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12700" cmpd="sng">
              <a:solidFill>
                <a:schemeClr val="accent4"/>
              </a:solidFill>
            </a:ln>
          </a:top>
        </a:tcBdr>
        <a:fill>
          <a:noFill/>
        </a:fill>
      </a:tcStyle>
    </a:lastRow>
    <a:firstRow>
      <a:tcTxStyle b="on"/>
      <a:tcStyle>
        <a:tcBdr>
          <a:bottom>
            <a:ln w="127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192" autoAdjust="0"/>
    <p:restoredTop sz="65857" autoAdjust="0"/>
  </p:normalViewPr>
  <p:slideViewPr>
    <p:cSldViewPr snapToGrid="0">
      <p:cViewPr varScale="1">
        <p:scale>
          <a:sx n="56" d="100"/>
          <a:sy n="56" d="100"/>
        </p:scale>
        <p:origin x="1704" y="53"/>
      </p:cViewPr>
      <p:guideLst/>
    </p:cSldViewPr>
  </p:slideViewPr>
  <p:notesTextViewPr>
    <p:cViewPr>
      <p:scale>
        <a:sx n="125" d="100"/>
        <a:sy n="125" d="100"/>
      </p:scale>
      <p:origin x="0" y="0"/>
    </p:cViewPr>
  </p:notesTextViewPr>
  <p:sorterViewPr>
    <p:cViewPr>
      <p:scale>
        <a:sx n="100" d="100"/>
        <a:sy n="100" d="100"/>
      </p:scale>
      <p:origin x="0" y="-6312"/>
    </p:cViewPr>
  </p:sorter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slide" Target="slides/slide35.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commentAuthors" Target="commentAuthors.xml"/><Relationship Id="rId50"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handoutMaster" Target="handoutMasters/handoutMaster1.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slide" Target="slides/slide37.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slide" Target="slides/slide40.xml"/><Relationship Id="rId52"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tableStyles" Target="tableStyle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400" dirty="0"/>
            <a:t>Residential disability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400" dirty="0"/>
            <a:t>1.1 </a:t>
          </a:r>
        </a:p>
        <a:p>
          <a:pPr>
            <a:spcAft>
              <a:spcPts val="0"/>
            </a:spcAft>
          </a:pPr>
          <a:r>
            <a:rPr lang="en-NZ" sz="1600"/>
            <a:t>Pae ora</a:t>
          </a:r>
          <a:r>
            <a:rPr lang="en-NZ" sz="1400"/>
            <a:t> </a:t>
          </a:r>
          <a:r>
            <a:rPr lang="en-NZ" sz="1400" dirty="0"/>
            <a:t>Healthy futures</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1.2 </a:t>
          </a:r>
        </a:p>
        <a:p>
          <a:pPr>
            <a:spcAft>
              <a:spcPts val="0"/>
            </a:spcAft>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400" dirty="0"/>
            <a:t>1.3 </a:t>
          </a:r>
        </a:p>
        <a:p>
          <a:pPr>
            <a:spcAft>
              <a:spcPts val="0"/>
            </a:spcAft>
          </a:pPr>
          <a:r>
            <a:rPr lang="en-NZ" sz="1400" dirty="0"/>
            <a:t>My rights during service delivery </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400" dirty="0"/>
            <a:t>1.4 </a:t>
          </a:r>
        </a:p>
        <a:p>
          <a:pPr>
            <a:spcAft>
              <a:spcPts val="0"/>
            </a:spcAft>
          </a:pPr>
          <a:r>
            <a:rPr lang="en-NZ" sz="1400" dirty="0"/>
            <a:t>I am treated with respect</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pPr>
            <a:spcAft>
              <a:spcPts val="0"/>
            </a:spcAft>
          </a:pPr>
          <a:r>
            <a:rPr lang="en-NZ" sz="1400" dirty="0"/>
            <a:t>1.5 </a:t>
          </a:r>
        </a:p>
        <a:p>
          <a:pPr>
            <a:spcAft>
              <a:spcPts val="0"/>
            </a:spcAft>
          </a:pPr>
          <a:r>
            <a:rPr lang="en-NZ" sz="1400" dirty="0"/>
            <a:t>I am protected from abuse</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BDE0D851-4E10-4207-92D2-964C8E6C8E1D}">
      <dgm:prSet custT="1"/>
      <dgm:spPr>
        <a:solidFill>
          <a:srgbClr val="00853F"/>
        </a:solidFill>
      </dgm:spPr>
      <dgm:t>
        <a:bodyPr/>
        <a:lstStyle/>
        <a:p>
          <a:pPr>
            <a:spcAft>
              <a:spcPts val="0"/>
            </a:spcAft>
          </a:pPr>
          <a:r>
            <a:rPr lang="en-NZ" sz="1200" dirty="0"/>
            <a:t>1.6 </a:t>
          </a:r>
        </a:p>
        <a:p>
          <a:pPr>
            <a:spcAft>
              <a:spcPts val="0"/>
            </a:spcAft>
          </a:pPr>
          <a:r>
            <a:rPr lang="en-NZ" sz="1200" dirty="0"/>
            <a:t>Effective communication occurs</a:t>
          </a:r>
        </a:p>
      </dgm:t>
    </dgm:pt>
    <dgm:pt modelId="{12AE010A-05FC-48D8-95ED-20C89E1345E3}" type="parTrans" cxnId="{D6961E60-A03C-4A87-BBA3-150233FC2CA7}">
      <dgm:prSet custT="1"/>
      <dgm:spPr>
        <a:solidFill>
          <a:schemeClr val="tx1">
            <a:lumMod val="65000"/>
            <a:lumOff val="35000"/>
          </a:schemeClr>
        </a:solidFill>
      </dgm:spPr>
      <dgm:t>
        <a:bodyPr/>
        <a:lstStyle/>
        <a:p>
          <a:endParaRPr lang="en-NZ" sz="600"/>
        </a:p>
      </dgm:t>
    </dgm:pt>
    <dgm:pt modelId="{649E9122-049C-4550-B776-9654DD801091}" type="sibTrans" cxnId="{D6961E60-A03C-4A87-BBA3-150233FC2CA7}">
      <dgm:prSet/>
      <dgm:spPr/>
      <dgm:t>
        <a:bodyPr/>
        <a:lstStyle/>
        <a:p>
          <a:endParaRPr lang="en-NZ" sz="1600"/>
        </a:p>
      </dgm:t>
    </dgm:pt>
    <dgm:pt modelId="{41493FEF-C4D9-493A-8064-257106FF4C5F}">
      <dgm:prSet custT="1"/>
      <dgm:spPr>
        <a:solidFill>
          <a:schemeClr val="accent6"/>
        </a:solidFill>
      </dgm:spPr>
      <dgm:t>
        <a:bodyPr/>
        <a:lstStyle/>
        <a:p>
          <a:pPr>
            <a:spcAft>
              <a:spcPts val="0"/>
            </a:spcAft>
          </a:pPr>
          <a:r>
            <a:rPr lang="en-NZ" sz="1200" dirty="0"/>
            <a:t>1.7 </a:t>
          </a:r>
        </a:p>
        <a:p>
          <a:pPr>
            <a:spcAft>
              <a:spcPts val="0"/>
            </a:spcAft>
          </a:pPr>
          <a:r>
            <a:rPr lang="en-NZ" sz="1200" dirty="0"/>
            <a:t>I am informed to make choices</a:t>
          </a:r>
        </a:p>
      </dgm:t>
    </dgm:pt>
    <dgm:pt modelId="{5BAD4DFF-6785-4285-9A14-9675634F809A}" type="parTrans" cxnId="{CC48FE04-F46B-4108-89AB-5587CB73100C}">
      <dgm:prSet custT="1"/>
      <dgm:spPr>
        <a:solidFill>
          <a:schemeClr val="tx1">
            <a:lumMod val="65000"/>
            <a:lumOff val="35000"/>
          </a:schemeClr>
        </a:solidFill>
      </dgm:spPr>
      <dgm:t>
        <a:bodyPr/>
        <a:lstStyle/>
        <a:p>
          <a:endParaRPr lang="en-NZ" sz="600"/>
        </a:p>
      </dgm:t>
    </dgm:pt>
    <dgm:pt modelId="{89166EFE-0422-45D8-B578-132DF6D77186}" type="sibTrans" cxnId="{CC48FE04-F46B-4108-89AB-5587CB73100C}">
      <dgm:prSet/>
      <dgm:spPr/>
      <dgm:t>
        <a:bodyPr/>
        <a:lstStyle/>
        <a:p>
          <a:endParaRPr lang="en-NZ" sz="1600"/>
        </a:p>
      </dgm:t>
    </dgm:pt>
    <dgm:pt modelId="{80030E35-0195-4F60-AA0D-5EB8AE39128A}">
      <dgm:prSet custT="1"/>
      <dgm:spPr>
        <a:solidFill>
          <a:srgbClr val="00853F"/>
        </a:solidFill>
      </dgm:spPr>
      <dgm:t>
        <a:bodyPr/>
        <a:lstStyle/>
        <a:p>
          <a:pPr>
            <a:spcAft>
              <a:spcPts val="0"/>
            </a:spcAft>
          </a:pPr>
          <a:r>
            <a:rPr lang="en-NZ" sz="1400" dirty="0"/>
            <a:t>1.8</a:t>
          </a:r>
        </a:p>
        <a:p>
          <a:pPr>
            <a:spcAft>
              <a:spcPts val="0"/>
            </a:spcAft>
          </a:pPr>
          <a:r>
            <a:rPr lang="en-NZ" sz="1400" dirty="0"/>
            <a:t> I </a:t>
          </a:r>
          <a:r>
            <a:rPr lang="en-NZ" sz="1600" dirty="0"/>
            <a:t>have</a:t>
          </a:r>
          <a:r>
            <a:rPr lang="en-NZ" sz="1400" dirty="0"/>
            <a:t> the right to complain</a:t>
          </a:r>
        </a:p>
      </dgm:t>
    </dgm:pt>
    <dgm:pt modelId="{12D07A71-36A9-4D03-82BA-2955B04D7A6E}" type="parTrans" cxnId="{C57C23C3-7094-419C-A2F8-82BB44CF3FC3}">
      <dgm:prSet custT="1"/>
      <dgm:spPr>
        <a:solidFill>
          <a:schemeClr val="tx1">
            <a:lumMod val="65000"/>
            <a:lumOff val="35000"/>
          </a:schemeClr>
        </a:solidFill>
      </dgm:spPr>
      <dgm:t>
        <a:bodyPr/>
        <a:lstStyle/>
        <a:p>
          <a:endParaRPr lang="en-NZ" sz="600"/>
        </a:p>
      </dgm:t>
    </dgm:pt>
    <dgm:pt modelId="{5326C6B5-6698-4774-AA4F-247F6B96A2BF}" type="sibTrans" cxnId="{C57C23C3-7094-419C-A2F8-82BB44CF3FC3}">
      <dgm:prSet/>
      <dgm:spPr/>
      <dgm:t>
        <a:bodyPr/>
        <a:lstStyle/>
        <a:p>
          <a:endParaRPr lang="en-NZ" sz="1600"/>
        </a:p>
      </dgm:t>
    </dgm:pt>
    <dgm:pt modelId="{09F00F35-EFB9-47A3-A614-4E1909B5F018}">
      <dgm:prSet custT="1"/>
      <dgm:spPr>
        <a:solidFill>
          <a:schemeClr val="bg1">
            <a:lumMod val="75000"/>
          </a:schemeClr>
        </a:solidFill>
      </dgm:spPr>
      <dgm:t>
        <a:bodyPr/>
        <a:lstStyle/>
        <a:p>
          <a:r>
            <a:rPr lang="en-NZ" sz="1050" dirty="0">
              <a:solidFill>
                <a:schemeClr val="tx1"/>
              </a:solidFill>
            </a:rPr>
            <a:t>1.9</a:t>
          </a:r>
          <a:r>
            <a:rPr lang="en-NZ" sz="900" dirty="0">
              <a:solidFill>
                <a:schemeClr val="tx1"/>
              </a:solidFill>
            </a:rPr>
            <a:t> Health and wellbeing of children born as a result of, and people accessing, reproductive technology services</a:t>
          </a:r>
        </a:p>
      </dgm:t>
    </dgm:pt>
    <dgm:pt modelId="{F6CB0195-AEDB-4444-9810-1B3626329DCE}" type="parTrans" cxnId="{73B3F79D-B523-4216-83C7-D0FA74D04B2B}">
      <dgm:prSet custT="1"/>
      <dgm:spPr>
        <a:solidFill>
          <a:schemeClr val="tx1">
            <a:lumMod val="65000"/>
            <a:lumOff val="35000"/>
          </a:schemeClr>
        </a:solidFill>
      </dgm:spPr>
      <dgm:t>
        <a:bodyPr/>
        <a:lstStyle/>
        <a:p>
          <a:endParaRPr lang="en-NZ" sz="600"/>
        </a:p>
      </dgm:t>
    </dgm:pt>
    <dgm:pt modelId="{7B59910B-5546-4C2F-9C76-1661E8475F76}" type="sibTrans" cxnId="{73B3F79D-B523-4216-83C7-D0FA74D04B2B}">
      <dgm:prSet/>
      <dgm:spPr/>
      <dgm:t>
        <a:bodyPr/>
        <a:lstStyle/>
        <a:p>
          <a:endParaRPr lang="en-NZ" sz="1600"/>
        </a:p>
      </dgm:t>
    </dgm:pt>
    <dgm:pt modelId="{DC9A31B6-5329-4141-B32D-ACA55604B1FD}">
      <dgm:prSet custT="1"/>
      <dgm:spPr>
        <a:solidFill>
          <a:schemeClr val="bg1">
            <a:lumMod val="75000"/>
          </a:schemeClr>
        </a:solidFill>
      </dgm:spPr>
      <dgm:t>
        <a:bodyPr/>
        <a:lstStyle/>
        <a:p>
          <a:r>
            <a:rPr lang="en-NZ" sz="1200" dirty="0">
              <a:solidFill>
                <a:schemeClr val="tx1"/>
              </a:solidFill>
            </a:rPr>
            <a:t>1.10 Requirement of donation and surrogacy </a:t>
          </a:r>
        </a:p>
      </dgm:t>
    </dgm:pt>
    <dgm:pt modelId="{D9CECB53-1E77-4A25-8AE4-78A539B36205}" type="parTrans" cxnId="{C5A7C3E9-2749-41C4-9175-8AA129AA7BCB}">
      <dgm:prSet custT="1"/>
      <dgm:spPr>
        <a:solidFill>
          <a:schemeClr val="tx1">
            <a:lumMod val="65000"/>
            <a:lumOff val="35000"/>
          </a:schemeClr>
        </a:solidFill>
      </dgm:spPr>
      <dgm:t>
        <a:bodyPr/>
        <a:lstStyle/>
        <a:p>
          <a:endParaRPr lang="en-NZ" sz="600"/>
        </a:p>
      </dgm:t>
    </dgm:pt>
    <dgm:pt modelId="{22C68489-F472-452A-AED6-A08B382E67C8}" type="sibTrans" cxnId="{C5A7C3E9-2749-41C4-9175-8AA129AA7BCB}">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38056" custScaleY="139418" custLinFactNeighborX="-938" custLinFactNeighborY="-917"/>
      <dgm:spPr/>
    </dgm:pt>
    <dgm:pt modelId="{98845B3C-C158-43EA-8987-E8C3236DAE2C}" type="pres">
      <dgm:prSet presAssocID="{3AC2273D-2192-4F6A-A41E-6F92D323D7DC}" presName="parTrans" presStyleLbl="sibTrans2D1" presStyleIdx="0" presStyleCnt="10"/>
      <dgm:spPr/>
    </dgm:pt>
    <dgm:pt modelId="{B47D3050-A211-45D4-BD44-77DD36773A9A}" type="pres">
      <dgm:prSet presAssocID="{3AC2273D-2192-4F6A-A41E-6F92D323D7DC}" presName="connectorText" presStyleLbl="sibTrans2D1" presStyleIdx="0" presStyleCnt="10"/>
      <dgm:spPr/>
    </dgm:pt>
    <dgm:pt modelId="{3AAB2817-A041-45BB-9CC8-9AF52AC6E859}" type="pres">
      <dgm:prSet presAssocID="{529504B3-C2D5-4F6B-BC17-A87BDAB270B7}" presName="node" presStyleLbl="node1" presStyleIdx="0" presStyleCnt="10" custScaleX="114035" custScaleY="119685"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10"/>
      <dgm:spPr/>
    </dgm:pt>
    <dgm:pt modelId="{6D173CD2-4A25-4C2C-8093-FC043155A1FF}" type="pres">
      <dgm:prSet presAssocID="{9432CDF0-AD67-44A0-83DF-188463B38E93}" presName="connectorText" presStyleLbl="sibTrans2D1" presStyleIdx="1" presStyleCnt="10"/>
      <dgm:spPr/>
    </dgm:pt>
    <dgm:pt modelId="{460AD6C1-1116-48A2-A4BC-39DE925257AE}" type="pres">
      <dgm:prSet presAssocID="{78F754AF-3A60-4B5D-9789-B2BDE810AC28}" presName="node" presStyleLbl="node1" presStyleIdx="1" presStyleCnt="10" custScaleX="134940" custScaleY="130856">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10"/>
      <dgm:spPr/>
    </dgm:pt>
    <dgm:pt modelId="{BBBF8262-84D2-4A6E-BB70-C41BBB73D535}" type="pres">
      <dgm:prSet presAssocID="{042BB47E-034A-4853-BA75-26E6A018F147}" presName="connectorText" presStyleLbl="sibTrans2D1" presStyleIdx="2" presStyleCnt="10"/>
      <dgm:spPr/>
    </dgm:pt>
    <dgm:pt modelId="{484E8DC5-4349-4168-8B0F-A8A8DF3122C2}" type="pres">
      <dgm:prSet presAssocID="{C8976FDD-18BF-4FEC-AD9C-807C5C872DBE}" presName="node" presStyleLbl="node1" presStyleIdx="2" presStyleCnt="10" custScaleX="116079" custScaleY="117240" custRadScaleRad="100104" custRadScaleInc="12295">
        <dgm:presLayoutVars>
          <dgm:bulletEnabled val="1"/>
        </dgm:presLayoutVars>
      </dgm:prSet>
      <dgm:spPr/>
    </dgm:pt>
    <dgm:pt modelId="{427DC9FC-0BE6-485A-BBB2-86F1AFB66A1C}" type="pres">
      <dgm:prSet presAssocID="{3F06E993-4272-4043-832D-D687BB81E269}" presName="parTrans" presStyleLbl="sibTrans2D1" presStyleIdx="3" presStyleCnt="10"/>
      <dgm:spPr/>
    </dgm:pt>
    <dgm:pt modelId="{04DA555A-0574-4D52-B6EA-F2D52A5E5244}" type="pres">
      <dgm:prSet presAssocID="{3F06E993-4272-4043-832D-D687BB81E269}" presName="connectorText" presStyleLbl="sibTrans2D1" presStyleIdx="3" presStyleCnt="10"/>
      <dgm:spPr/>
    </dgm:pt>
    <dgm:pt modelId="{D160EF03-C4AF-4179-B2B8-A6E20760E0FC}" type="pres">
      <dgm:prSet presAssocID="{055BB682-3447-42D0-A577-25BC814893F9}" presName="node" presStyleLbl="node1" presStyleIdx="3" presStyleCnt="10" custScaleX="118269" custScaleY="111782">
        <dgm:presLayoutVars>
          <dgm:bulletEnabled val="1"/>
        </dgm:presLayoutVars>
      </dgm:prSet>
      <dgm:spPr/>
    </dgm:pt>
    <dgm:pt modelId="{84B49B5E-2C46-4DE7-A9A2-3C05BF9A3722}" type="pres">
      <dgm:prSet presAssocID="{689C2BD9-59EE-4513-BC18-F2F4AFEB6EDA}" presName="parTrans" presStyleLbl="sibTrans2D1" presStyleIdx="4" presStyleCnt="10"/>
      <dgm:spPr/>
    </dgm:pt>
    <dgm:pt modelId="{19FCDEAA-0089-4423-8E94-BD35D93E0295}" type="pres">
      <dgm:prSet presAssocID="{689C2BD9-59EE-4513-BC18-F2F4AFEB6EDA}" presName="connectorText" presStyleLbl="sibTrans2D1" presStyleIdx="4" presStyleCnt="10"/>
      <dgm:spPr/>
    </dgm:pt>
    <dgm:pt modelId="{195C0288-F911-4F9E-9FB6-3A9BF9432E20}" type="pres">
      <dgm:prSet presAssocID="{14B02A0B-758A-4F53-87CC-A159CA5DE37E}" presName="node" presStyleLbl="node1" presStyleIdx="4" presStyleCnt="10" custScaleX="132365" custScaleY="122154" custRadScaleRad="100274" custRadScaleInc="-13982">
        <dgm:presLayoutVars>
          <dgm:bulletEnabled val="1"/>
        </dgm:presLayoutVars>
      </dgm:prSet>
      <dgm:spPr/>
    </dgm:pt>
    <dgm:pt modelId="{60DA67B6-47C8-4BD0-A1BA-094261AA1CD2}" type="pres">
      <dgm:prSet presAssocID="{12AE010A-05FC-48D8-95ED-20C89E1345E3}" presName="parTrans" presStyleLbl="sibTrans2D1" presStyleIdx="5" presStyleCnt="10"/>
      <dgm:spPr/>
    </dgm:pt>
    <dgm:pt modelId="{29913BCC-04E5-4EBC-9BD4-A2616132E823}" type="pres">
      <dgm:prSet presAssocID="{12AE010A-05FC-48D8-95ED-20C89E1345E3}" presName="connectorText" presStyleLbl="sibTrans2D1" presStyleIdx="5" presStyleCnt="10"/>
      <dgm:spPr/>
    </dgm:pt>
    <dgm:pt modelId="{E005F617-36B2-4C72-A148-CDF78A2E4FC1}" type="pres">
      <dgm:prSet presAssocID="{BDE0D851-4E10-4207-92D2-964C8E6C8E1D}" presName="node" presStyleLbl="node1" presStyleIdx="5" presStyleCnt="10" custScaleX="140554" custScaleY="139414" custRadScaleRad="87798" custRadScaleInc="6800">
        <dgm:presLayoutVars>
          <dgm:bulletEnabled val="1"/>
        </dgm:presLayoutVars>
      </dgm:prSet>
      <dgm:spPr/>
    </dgm:pt>
    <dgm:pt modelId="{0BC6C381-EF7A-48A7-8DE4-7749C0246D4E}" type="pres">
      <dgm:prSet presAssocID="{5BAD4DFF-6785-4285-9A14-9675634F809A}" presName="parTrans" presStyleLbl="sibTrans2D1" presStyleIdx="6" presStyleCnt="10"/>
      <dgm:spPr/>
    </dgm:pt>
    <dgm:pt modelId="{3CB8E049-1559-412D-868F-31545B79CA57}" type="pres">
      <dgm:prSet presAssocID="{5BAD4DFF-6785-4285-9A14-9675634F809A}" presName="connectorText" presStyleLbl="sibTrans2D1" presStyleIdx="6" presStyleCnt="10"/>
      <dgm:spPr/>
    </dgm:pt>
    <dgm:pt modelId="{6243417F-9D1C-4551-B241-C2EE94EAA473}" type="pres">
      <dgm:prSet presAssocID="{41493FEF-C4D9-493A-8064-257106FF4C5F}" presName="node" presStyleLbl="node1" presStyleIdx="6" presStyleCnt="10" custScaleX="114502" custScaleY="116693" custRadScaleRad="99416" custRadScaleInc="13670">
        <dgm:presLayoutVars>
          <dgm:bulletEnabled val="1"/>
        </dgm:presLayoutVars>
      </dgm:prSet>
      <dgm:spPr/>
    </dgm:pt>
    <dgm:pt modelId="{B31EC2B3-DA24-46AB-9471-9737B8B1E872}" type="pres">
      <dgm:prSet presAssocID="{12D07A71-36A9-4D03-82BA-2955B04D7A6E}" presName="parTrans" presStyleLbl="sibTrans2D1" presStyleIdx="7" presStyleCnt="10"/>
      <dgm:spPr/>
    </dgm:pt>
    <dgm:pt modelId="{1AC16E88-4239-49B4-9C05-24BF91392EAE}" type="pres">
      <dgm:prSet presAssocID="{12D07A71-36A9-4D03-82BA-2955B04D7A6E}" presName="connectorText" presStyleLbl="sibTrans2D1" presStyleIdx="7" presStyleCnt="10"/>
      <dgm:spPr/>
    </dgm:pt>
    <dgm:pt modelId="{4090B5D7-2842-417A-8A17-C9729D16659A}" type="pres">
      <dgm:prSet presAssocID="{80030E35-0195-4F60-AA0D-5EB8AE39128A}" presName="node" presStyleLbl="node1" presStyleIdx="7" presStyleCnt="10" custScaleX="125571" custScaleY="126715" custRadScaleRad="100191" custRadScaleInc="-1847">
        <dgm:presLayoutVars>
          <dgm:bulletEnabled val="1"/>
        </dgm:presLayoutVars>
      </dgm:prSet>
      <dgm:spPr/>
    </dgm:pt>
    <dgm:pt modelId="{B3CC5867-4C71-4973-BF5B-C285D03695B2}" type="pres">
      <dgm:prSet presAssocID="{F6CB0195-AEDB-4444-9810-1B3626329DCE}" presName="parTrans" presStyleLbl="sibTrans2D1" presStyleIdx="8" presStyleCnt="10"/>
      <dgm:spPr/>
    </dgm:pt>
    <dgm:pt modelId="{8A680686-E381-4ED3-B79E-7A262A2E6FBA}" type="pres">
      <dgm:prSet presAssocID="{F6CB0195-AEDB-4444-9810-1B3626329DCE}" presName="connectorText" presStyleLbl="sibTrans2D1" presStyleIdx="8" presStyleCnt="10"/>
      <dgm:spPr/>
    </dgm:pt>
    <dgm:pt modelId="{44A6FEB0-BFF8-47C9-A8B2-85716FA625F7}" type="pres">
      <dgm:prSet presAssocID="{09F00F35-EFB9-47A3-A614-4E1909B5F018}" presName="node" presStyleLbl="node1" presStyleIdx="8" presStyleCnt="10" custScaleX="134071" custScaleY="130383">
        <dgm:presLayoutVars>
          <dgm:bulletEnabled val="1"/>
        </dgm:presLayoutVars>
      </dgm:prSet>
      <dgm:spPr/>
    </dgm:pt>
    <dgm:pt modelId="{EC33913F-DC5F-4296-98E5-21F7121A0369}" type="pres">
      <dgm:prSet presAssocID="{D9CECB53-1E77-4A25-8AE4-78A539B36205}" presName="parTrans" presStyleLbl="sibTrans2D1" presStyleIdx="9" presStyleCnt="10"/>
      <dgm:spPr/>
    </dgm:pt>
    <dgm:pt modelId="{ACFB0778-EC44-45CA-884B-5A455E4A731A}" type="pres">
      <dgm:prSet presAssocID="{D9CECB53-1E77-4A25-8AE4-78A539B36205}" presName="connectorText" presStyleLbl="sibTrans2D1" presStyleIdx="9" presStyleCnt="10"/>
      <dgm:spPr/>
    </dgm:pt>
    <dgm:pt modelId="{F44168D1-9941-49DA-8FAD-5628B69C437D}" type="pres">
      <dgm:prSet presAssocID="{DC9A31B6-5329-4141-B32D-ACA55604B1FD}" presName="node" presStyleLbl="node1" presStyleIdx="9" presStyleCnt="10" custScaleX="124139" custScaleY="125707">
        <dgm:presLayoutVars>
          <dgm:bulletEnabled val="1"/>
        </dgm:presLayoutVars>
      </dgm:prSet>
      <dgm:spPr/>
    </dgm:pt>
  </dgm:ptLst>
  <dgm:cxnLst>
    <dgm:cxn modelId="{CC48FE04-F46B-4108-89AB-5587CB73100C}" srcId="{FFA24D07-2000-410A-B6DC-E61CA4F239E2}" destId="{41493FEF-C4D9-493A-8064-257106FF4C5F}" srcOrd="6" destOrd="0" parTransId="{5BAD4DFF-6785-4285-9A14-9675634F809A}" sibTransId="{89166EFE-0422-45D8-B578-132DF6D77186}"/>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47EFBC15-FC88-40E9-965E-943615F16AA0}" type="presOf" srcId="{F6CB0195-AEDB-4444-9810-1B3626329DCE}" destId="{8A680686-E381-4ED3-B79E-7A262A2E6FBA}"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904B3019-3497-407E-99C5-79BF8CF99908}" type="presOf" srcId="{F6CB0195-AEDB-4444-9810-1B3626329DCE}" destId="{B3CC5867-4C71-4973-BF5B-C285D03695B2}" srcOrd="0" destOrd="0" presId="urn:microsoft.com/office/officeart/2005/8/layout/radial5"/>
    <dgm:cxn modelId="{1C5DAC22-DFF7-4314-ABD7-7D7AF1C66594}" type="presOf" srcId="{BDE0D851-4E10-4207-92D2-964C8E6C8E1D}" destId="{E005F617-36B2-4C72-A148-CDF78A2E4FC1}" srcOrd="0" destOrd="0" presId="urn:microsoft.com/office/officeart/2005/8/layout/radial5"/>
    <dgm:cxn modelId="{2904A625-4DE8-4893-AEAD-DE2387CE39C4}" type="presOf" srcId="{DC9A31B6-5329-4141-B32D-ACA55604B1FD}" destId="{F44168D1-9941-49DA-8FAD-5628B69C437D}"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123A39-FD6A-4C4A-A65F-7F1B5990A6B6}" type="presOf" srcId="{12D07A71-36A9-4D03-82BA-2955B04D7A6E}" destId="{B31EC2B3-DA24-46AB-9471-9737B8B1E872}" srcOrd="0" destOrd="0" presId="urn:microsoft.com/office/officeart/2005/8/layout/radial5"/>
    <dgm:cxn modelId="{0503A639-F943-442E-8724-A87512E0F693}" type="presOf" srcId="{12AE010A-05FC-48D8-95ED-20C89E1345E3}" destId="{60DA67B6-47C8-4BD0-A1BA-094261AA1CD2}"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D6961E60-A03C-4A87-BBA3-150233FC2CA7}" srcId="{FFA24D07-2000-410A-B6DC-E61CA4F239E2}" destId="{BDE0D851-4E10-4207-92D2-964C8E6C8E1D}" srcOrd="5" destOrd="0" parTransId="{12AE010A-05FC-48D8-95ED-20C89E1345E3}" sibTransId="{649E9122-049C-4550-B776-9654DD801091}"/>
    <dgm:cxn modelId="{13CC8844-FD99-46B1-9046-66D7C59EAEA6}" srcId="{FFA24D07-2000-410A-B6DC-E61CA4F239E2}" destId="{14B02A0B-758A-4F53-87CC-A159CA5DE37E}" srcOrd="4" destOrd="0" parTransId="{689C2BD9-59EE-4513-BC18-F2F4AFEB6EDA}" sibTransId="{DBE9A9F0-1C36-4053-8982-BDF6501E9848}"/>
    <dgm:cxn modelId="{77C2CE6C-8951-47DC-A0AB-133066FCF54E}" type="presOf" srcId="{09F00F35-EFB9-47A3-A614-4E1909B5F018}" destId="{44A6FEB0-BFF8-47C9-A8B2-85716FA625F7}" srcOrd="0" destOrd="0" presId="urn:microsoft.com/office/officeart/2005/8/layout/radial5"/>
    <dgm:cxn modelId="{E7421950-E76C-40B3-9915-2EEB7A6BAFBE}" type="presOf" srcId="{5BAD4DFF-6785-4285-9A14-9675634F809A}" destId="{3CB8E049-1559-412D-868F-31545B79CA57}" srcOrd="1"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D0DA1191-851C-4918-8D70-FADE2E30437A}" type="presOf" srcId="{D9CECB53-1E77-4A25-8AE4-78A539B36205}" destId="{EC33913F-DC5F-4296-98E5-21F7121A0369}" srcOrd="0" destOrd="0" presId="urn:microsoft.com/office/officeart/2005/8/layout/radial5"/>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73B3F79D-B523-4216-83C7-D0FA74D04B2B}" srcId="{FFA24D07-2000-410A-B6DC-E61CA4F239E2}" destId="{09F00F35-EFB9-47A3-A614-4E1909B5F018}" srcOrd="8" destOrd="0" parTransId="{F6CB0195-AEDB-4444-9810-1B3626329DCE}" sibTransId="{7B59910B-5546-4C2F-9C76-1661E8475F76}"/>
    <dgm:cxn modelId="{46A949AA-41BA-4DE0-B10E-0A3058BF1706}" type="presOf" srcId="{41493FEF-C4D9-493A-8064-257106FF4C5F}" destId="{6243417F-9D1C-4551-B241-C2EE94EAA473}" srcOrd="0" destOrd="0" presId="urn:microsoft.com/office/officeart/2005/8/layout/radial5"/>
    <dgm:cxn modelId="{7F2F02C2-A9ED-4BF2-A39A-148E336F0546}" type="presOf" srcId="{D9CECB53-1E77-4A25-8AE4-78A539B36205}" destId="{ACFB0778-EC44-45CA-884B-5A455E4A731A}" srcOrd="1" destOrd="0" presId="urn:microsoft.com/office/officeart/2005/8/layout/radial5"/>
    <dgm:cxn modelId="{C57C23C3-7094-419C-A2F8-82BB44CF3FC3}" srcId="{FFA24D07-2000-410A-B6DC-E61CA4F239E2}" destId="{80030E35-0195-4F60-AA0D-5EB8AE39128A}" srcOrd="7" destOrd="0" parTransId="{12D07A71-36A9-4D03-82BA-2955B04D7A6E}" sibTransId="{5326C6B5-6698-4774-AA4F-247F6B96A2BF}"/>
    <dgm:cxn modelId="{354791CC-9B8C-4E92-A8BE-1238D3332D90}" type="presOf" srcId="{5BAD4DFF-6785-4285-9A14-9675634F809A}" destId="{0BC6C381-EF7A-48A7-8DE4-7749C0246D4E}"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364B7D0-68E4-4643-BD99-0A012889ABE5}" type="presOf" srcId="{12D07A71-36A9-4D03-82BA-2955B04D7A6E}" destId="{1AC16E88-4239-49B4-9C05-24BF91392EAE}" srcOrd="1"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4E6918DF-B8F3-41E2-A880-33CDEFF50A82}" type="presOf" srcId="{80030E35-0195-4F60-AA0D-5EB8AE39128A}" destId="{4090B5D7-2842-417A-8A17-C9729D16659A}"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C5A7C3E9-2749-41C4-9175-8AA129AA7BCB}" srcId="{FFA24D07-2000-410A-B6DC-E61CA4F239E2}" destId="{DC9A31B6-5329-4141-B32D-ACA55604B1FD}" srcOrd="9" destOrd="0" parTransId="{D9CECB53-1E77-4A25-8AE4-78A539B36205}" sibTransId="{22C68489-F472-452A-AED6-A08B382E67C8}"/>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0346EAF1-2348-47EF-BCE1-8EADF673D224}" type="presOf" srcId="{12AE010A-05FC-48D8-95ED-20C89E1345E3}" destId="{29913BCC-04E5-4EBC-9BD4-A2616132E823}"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1CB809BD-77FD-46F8-85D7-0B54D09FDBEA}" type="presParOf" srcId="{A65525F2-C2D3-46A8-9043-DF91B6DA1B4E}" destId="{60DA67B6-47C8-4BD0-A1BA-094261AA1CD2}" srcOrd="11" destOrd="0" presId="urn:microsoft.com/office/officeart/2005/8/layout/radial5"/>
    <dgm:cxn modelId="{A1636E05-FF68-4476-82FB-240AF63E47DA}" type="presParOf" srcId="{60DA67B6-47C8-4BD0-A1BA-094261AA1CD2}" destId="{29913BCC-04E5-4EBC-9BD4-A2616132E823}" srcOrd="0" destOrd="0" presId="urn:microsoft.com/office/officeart/2005/8/layout/radial5"/>
    <dgm:cxn modelId="{EF00251B-2C8B-4749-91D5-4F6B08A2E876}" type="presParOf" srcId="{A65525F2-C2D3-46A8-9043-DF91B6DA1B4E}" destId="{E005F617-36B2-4C72-A148-CDF78A2E4FC1}" srcOrd="12" destOrd="0" presId="urn:microsoft.com/office/officeart/2005/8/layout/radial5"/>
    <dgm:cxn modelId="{FBE5E57A-FE0A-498E-9F0F-2B33981C1E49}" type="presParOf" srcId="{A65525F2-C2D3-46A8-9043-DF91B6DA1B4E}" destId="{0BC6C381-EF7A-48A7-8DE4-7749C0246D4E}" srcOrd="13" destOrd="0" presId="urn:microsoft.com/office/officeart/2005/8/layout/radial5"/>
    <dgm:cxn modelId="{30A67803-304B-4909-B6F3-9AE8D9902E77}" type="presParOf" srcId="{0BC6C381-EF7A-48A7-8DE4-7749C0246D4E}" destId="{3CB8E049-1559-412D-868F-31545B79CA57}" srcOrd="0" destOrd="0" presId="urn:microsoft.com/office/officeart/2005/8/layout/radial5"/>
    <dgm:cxn modelId="{14FF3066-4EC6-429F-AF00-6405F0007B35}" type="presParOf" srcId="{A65525F2-C2D3-46A8-9043-DF91B6DA1B4E}" destId="{6243417F-9D1C-4551-B241-C2EE94EAA473}" srcOrd="14" destOrd="0" presId="urn:microsoft.com/office/officeart/2005/8/layout/radial5"/>
    <dgm:cxn modelId="{98E0DD74-C637-4385-BE4F-670844C54A57}" type="presParOf" srcId="{A65525F2-C2D3-46A8-9043-DF91B6DA1B4E}" destId="{B31EC2B3-DA24-46AB-9471-9737B8B1E872}" srcOrd="15" destOrd="0" presId="urn:microsoft.com/office/officeart/2005/8/layout/radial5"/>
    <dgm:cxn modelId="{EAA88E52-A9B6-4E87-B4FF-1CA649CC1C47}" type="presParOf" srcId="{B31EC2B3-DA24-46AB-9471-9737B8B1E872}" destId="{1AC16E88-4239-49B4-9C05-24BF91392EAE}" srcOrd="0" destOrd="0" presId="urn:microsoft.com/office/officeart/2005/8/layout/radial5"/>
    <dgm:cxn modelId="{7F04BB87-5E85-43ED-9EC8-2B058A05968D}" type="presParOf" srcId="{A65525F2-C2D3-46A8-9043-DF91B6DA1B4E}" destId="{4090B5D7-2842-417A-8A17-C9729D16659A}" srcOrd="16" destOrd="0" presId="urn:microsoft.com/office/officeart/2005/8/layout/radial5"/>
    <dgm:cxn modelId="{3F4FA8DD-DFD9-44D3-9460-CD35131A2D19}" type="presParOf" srcId="{A65525F2-C2D3-46A8-9043-DF91B6DA1B4E}" destId="{B3CC5867-4C71-4973-BF5B-C285D03695B2}" srcOrd="17" destOrd="0" presId="urn:microsoft.com/office/officeart/2005/8/layout/radial5"/>
    <dgm:cxn modelId="{9DCD8BB7-C2C6-4C40-A264-16AA31EF5847}" type="presParOf" srcId="{B3CC5867-4C71-4973-BF5B-C285D03695B2}" destId="{8A680686-E381-4ED3-B79E-7A262A2E6FBA}" srcOrd="0" destOrd="0" presId="urn:microsoft.com/office/officeart/2005/8/layout/radial5"/>
    <dgm:cxn modelId="{9EF5A458-1A73-4801-A178-833E0A6AB926}" type="presParOf" srcId="{A65525F2-C2D3-46A8-9043-DF91B6DA1B4E}" destId="{44A6FEB0-BFF8-47C9-A8B2-85716FA625F7}" srcOrd="18" destOrd="0" presId="urn:microsoft.com/office/officeart/2005/8/layout/radial5"/>
    <dgm:cxn modelId="{5AB92361-1C68-467D-AF6D-57868274283C}" type="presParOf" srcId="{A65525F2-C2D3-46A8-9043-DF91B6DA1B4E}" destId="{EC33913F-DC5F-4296-98E5-21F7121A0369}" srcOrd="19" destOrd="0" presId="urn:microsoft.com/office/officeart/2005/8/layout/radial5"/>
    <dgm:cxn modelId="{2A11A230-1129-46B2-9475-77D9B799F97D}" type="presParOf" srcId="{EC33913F-DC5F-4296-98E5-21F7121A0369}" destId="{ACFB0778-EC44-45CA-884B-5A455E4A731A}" srcOrd="0" destOrd="0" presId="urn:microsoft.com/office/officeart/2005/8/layout/radial5"/>
    <dgm:cxn modelId="{1395EB3A-C499-4D92-A59D-419592E0650C}" type="presParOf" srcId="{A65525F2-C2D3-46A8-9043-DF91B6DA1B4E}" destId="{F44168D1-9941-49DA-8FAD-5628B69C437D}" srcOrd="2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529504B3-C2D5-4F6B-BC17-A87BDAB270B7}">
      <dgm:prSet phldrT="[Text]" custT="1"/>
      <dgm:spPr>
        <a:solidFill>
          <a:srgbClr val="00853F"/>
        </a:solidFill>
      </dgm:spPr>
      <dgm:t>
        <a:bodyPr/>
        <a:lstStyle/>
        <a:p>
          <a:r>
            <a:rPr lang="en-NZ" sz="1600" dirty="0"/>
            <a:t>2.1 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2.2</a:t>
          </a:r>
        </a:p>
        <a:p>
          <a:pPr>
            <a:spcAft>
              <a:spcPts val="0"/>
            </a:spcAft>
          </a:pPr>
          <a:r>
            <a:rPr lang="en-NZ" sz="1600" kern="1200" dirty="0"/>
            <a:t> Quality and risk</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500" dirty="0"/>
            <a:t>2.3 </a:t>
          </a:r>
        </a:p>
        <a:p>
          <a:pPr>
            <a:spcAft>
              <a:spcPts val="0"/>
            </a:spcAft>
          </a:pPr>
          <a:r>
            <a:rPr lang="en-NZ" sz="1500" dirty="0"/>
            <a:t>Service Management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500" dirty="0"/>
            <a:t>2.4 </a:t>
          </a:r>
        </a:p>
        <a:p>
          <a:pPr>
            <a:spcAft>
              <a:spcPts val="0"/>
            </a:spcAft>
          </a:pPr>
          <a:r>
            <a:rPr lang="en-NZ" sz="1500" dirty="0"/>
            <a:t>Health care and support workers and their availability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2.5 Information </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FFA24D07-2000-410A-B6DC-E61CA4F239E2}">
      <dgm:prSet phldrT="[Text]" custT="1"/>
      <dgm:spPr>
        <a:solidFill>
          <a:srgbClr val="415587"/>
        </a:solidFill>
      </dgm:spPr>
      <dgm:t>
        <a:bodyPr/>
        <a:lstStyle/>
        <a:p>
          <a:pPr>
            <a:spcAft>
              <a:spcPts val="0"/>
            </a:spcAft>
          </a:pPr>
          <a:r>
            <a:rPr lang="en-NZ" sz="1400" dirty="0"/>
            <a:t>Residential disability services</a:t>
          </a:r>
        </a:p>
      </dgm:t>
    </dgm:pt>
    <dgm:pt modelId="{7DE12312-B51D-4DA0-A223-F3718B4ED144}" type="sibTrans" cxnId="{E9AA1D26-98DC-4C54-818D-D5960C44DF5E}">
      <dgm:prSet/>
      <dgm:spPr/>
      <dgm:t>
        <a:bodyPr/>
        <a:lstStyle/>
        <a:p>
          <a:endParaRPr lang="en-NZ" sz="1600"/>
        </a:p>
      </dgm:t>
    </dgm:pt>
    <dgm:pt modelId="{0AF81B93-39BA-4581-B209-DB53B92DBC19}" type="parTrans" cxnId="{E9AA1D26-98DC-4C54-818D-D5960C44DF5E}">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7115" custScaleY="123160"/>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04150" custScaleY="102781"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00036" custScaleY="99395"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04856" custScaleY="106799"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06115" custScaleY="104096">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04333" custScaleY="104124"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chemeClr val="accent5">
            <a:lumMod val="75000"/>
          </a:schemeClr>
        </a:solidFill>
      </dgm:spPr>
      <dgm:t>
        <a:bodyPr/>
        <a:lstStyle/>
        <a:p>
          <a:pPr>
            <a:spcAft>
              <a:spcPts val="0"/>
            </a:spcAft>
          </a:pPr>
          <a:r>
            <a:rPr lang="en-NZ" sz="1400" dirty="0"/>
            <a:t>Residential disability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3.1 </a:t>
          </a:r>
        </a:p>
        <a:p>
          <a:pPr>
            <a:spcAft>
              <a:spcPts val="0"/>
            </a:spcAft>
          </a:pPr>
          <a:r>
            <a:rPr lang="en-NZ" sz="1600" dirty="0"/>
            <a:t>Entry and declining entry</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600" kern="1200" dirty="0"/>
            <a:t>3.2 </a:t>
          </a:r>
        </a:p>
        <a:p>
          <a:pPr>
            <a:spcAft>
              <a:spcPts val="0"/>
            </a:spcAft>
          </a:pPr>
          <a:r>
            <a:rPr lang="en-NZ" sz="1600" kern="1200" dirty="0"/>
            <a:t>My pathway to wellbeing</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600" dirty="0">
              <a:solidFill>
                <a:schemeClr val="bg1"/>
              </a:solidFill>
            </a:rPr>
            <a:t>3.3 </a:t>
          </a:r>
        </a:p>
        <a:p>
          <a:pPr>
            <a:spcAft>
              <a:spcPts val="0"/>
            </a:spcAft>
          </a:pPr>
          <a:r>
            <a:rPr lang="en-NZ" sz="1600" dirty="0">
              <a:solidFill>
                <a:schemeClr val="bg1"/>
              </a:solidFill>
            </a:rPr>
            <a:t>Individual activities</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chemeClr val="accent6"/>
        </a:solidFill>
      </dgm:spPr>
      <dgm:t>
        <a:bodyPr/>
        <a:lstStyle/>
        <a:p>
          <a:pPr>
            <a:spcAft>
              <a:spcPts val="0"/>
            </a:spcAft>
          </a:pPr>
          <a:r>
            <a:rPr lang="en-NZ" sz="1600" dirty="0"/>
            <a:t>3.4 </a:t>
          </a:r>
        </a:p>
        <a:p>
          <a:pPr>
            <a:spcAft>
              <a:spcPts val="0"/>
            </a:spcAft>
          </a:pPr>
          <a:r>
            <a:rPr lang="en-NZ" sz="1600" dirty="0"/>
            <a:t>My medication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chemeClr val="accent6"/>
        </a:solidFill>
      </dgm:spPr>
      <dgm:t>
        <a:bodyPr/>
        <a:lstStyle/>
        <a:p>
          <a:pPr>
            <a:spcAft>
              <a:spcPts val="0"/>
            </a:spcAft>
          </a:pPr>
          <a:r>
            <a:rPr lang="en-NZ" sz="1600" dirty="0">
              <a:solidFill>
                <a:schemeClr val="bg1"/>
              </a:solidFill>
            </a:rPr>
            <a:t>3.5 </a:t>
          </a:r>
        </a:p>
        <a:p>
          <a:pPr>
            <a:spcAft>
              <a:spcPts val="0"/>
            </a:spcAft>
          </a:pPr>
          <a:r>
            <a:rPr lang="en-NZ" sz="1600" dirty="0">
              <a:solidFill>
                <a:schemeClr val="bg1"/>
              </a:solidFill>
            </a:rPr>
            <a:t>Nutrition to support wellbeing</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08CB90F5-BB27-4093-9D51-68A0B04EF141}">
      <dgm:prSet custT="1"/>
      <dgm:spPr>
        <a:solidFill>
          <a:srgbClr val="00853F"/>
        </a:solidFill>
      </dgm:spPr>
      <dgm:t>
        <a:bodyPr/>
        <a:lstStyle/>
        <a:p>
          <a:pPr>
            <a:spcAft>
              <a:spcPts val="0"/>
            </a:spcAft>
          </a:pPr>
          <a:r>
            <a:rPr lang="en-NZ" sz="1600" dirty="0"/>
            <a:t>3.6 </a:t>
          </a:r>
        </a:p>
        <a:p>
          <a:pPr>
            <a:spcAft>
              <a:spcPts val="0"/>
            </a:spcAft>
          </a:pPr>
          <a:r>
            <a:rPr lang="en-NZ" sz="1600" dirty="0"/>
            <a:t>transition, transfer, and discharge</a:t>
          </a:r>
        </a:p>
      </dgm:t>
    </dgm:pt>
    <dgm:pt modelId="{58F47242-40DC-44F8-9CC1-1F6FE400DCA0}" type="parTrans" cxnId="{BB8E6259-1902-4D19-A775-09E1FE975513}">
      <dgm:prSet/>
      <dgm:spPr>
        <a:solidFill>
          <a:schemeClr val="tx1">
            <a:lumMod val="65000"/>
            <a:lumOff val="35000"/>
          </a:schemeClr>
        </a:solidFill>
      </dgm:spPr>
      <dgm:t>
        <a:bodyPr/>
        <a:lstStyle/>
        <a:p>
          <a:endParaRPr lang="en-NZ"/>
        </a:p>
      </dgm:t>
    </dgm:pt>
    <dgm:pt modelId="{8C2DF80B-8592-4019-826C-F9D603D6467B}" type="sibTrans" cxnId="{BB8E6259-1902-4D19-A775-09E1FE975513}">
      <dgm:prSet/>
      <dgm:spPr/>
      <dgm:t>
        <a:bodyPr/>
        <a:lstStyle/>
        <a:p>
          <a:endParaRPr lang="en-NZ"/>
        </a:p>
      </dgm:t>
    </dgm:pt>
    <dgm:pt modelId="{768EBC78-463C-4C36-BE12-739E43048404}">
      <dgm:prSet custT="1"/>
      <dgm:spPr>
        <a:solidFill>
          <a:schemeClr val="bg1">
            <a:lumMod val="85000"/>
          </a:schemeClr>
        </a:solidFill>
      </dgm:spPr>
      <dgm:t>
        <a:bodyPr/>
        <a:lstStyle/>
        <a:p>
          <a:pPr>
            <a:spcAft>
              <a:spcPts val="0"/>
            </a:spcAft>
          </a:pPr>
          <a:r>
            <a:rPr lang="en-NZ" sz="1000" dirty="0">
              <a:solidFill>
                <a:schemeClr val="tx1"/>
              </a:solidFill>
            </a:rPr>
            <a:t>3.7 Electroconvulsive Therapy </a:t>
          </a:r>
        </a:p>
      </dgm:t>
    </dgm:pt>
    <dgm:pt modelId="{21C19A32-57BE-49F4-B973-19D1525A7CBE}" type="parTrans" cxnId="{49297C05-2B98-4262-8746-52E909066232}">
      <dgm:prSet/>
      <dgm:spPr>
        <a:solidFill>
          <a:schemeClr val="tx1">
            <a:lumMod val="65000"/>
            <a:lumOff val="35000"/>
          </a:schemeClr>
        </a:solidFill>
      </dgm:spPr>
      <dgm:t>
        <a:bodyPr/>
        <a:lstStyle/>
        <a:p>
          <a:endParaRPr lang="en-NZ"/>
        </a:p>
      </dgm:t>
    </dgm:pt>
    <dgm:pt modelId="{389BE44D-AA6D-4A74-84A5-0584D7625E35}" type="sibTrans" cxnId="{49297C05-2B98-4262-8746-52E909066232}">
      <dgm:prSet/>
      <dgm:spPr/>
      <dgm:t>
        <a:bodyPr/>
        <a:lstStyle/>
        <a:p>
          <a:endParaRPr lang="en-NZ"/>
        </a:p>
      </dgm:t>
    </dgm:pt>
    <dgm:pt modelId="{7695FC6F-1F52-481B-AC06-43FE9EE34D39}">
      <dgm:prSet custT="1"/>
      <dgm:spPr>
        <a:solidFill>
          <a:schemeClr val="bg1">
            <a:lumMod val="85000"/>
          </a:schemeClr>
        </a:solidFill>
      </dgm:spPr>
      <dgm:t>
        <a:bodyPr/>
        <a:lstStyle/>
        <a:p>
          <a:pPr>
            <a:spcAft>
              <a:spcPts val="0"/>
            </a:spcAft>
          </a:pPr>
          <a:r>
            <a:rPr lang="en-NZ" sz="1400" b="0" dirty="0">
              <a:solidFill>
                <a:schemeClr val="tx1"/>
              </a:solidFill>
            </a:rPr>
            <a:t>3.8 </a:t>
          </a:r>
        </a:p>
        <a:p>
          <a:pPr>
            <a:spcAft>
              <a:spcPts val="0"/>
            </a:spcAft>
          </a:pPr>
          <a:r>
            <a:rPr lang="en-NZ" sz="1400" b="0" dirty="0">
              <a:solidFill>
                <a:schemeClr val="tx1"/>
              </a:solidFill>
            </a:rPr>
            <a:t>Obtaining and caring for gametes and embryos</a:t>
          </a:r>
        </a:p>
      </dgm:t>
    </dgm:pt>
    <dgm:pt modelId="{299C72E5-E290-495A-9474-D642D9A18E58}" type="parTrans" cxnId="{227C47A0-2132-4D7E-83AF-BA5E591B1455}">
      <dgm:prSet/>
      <dgm:spPr>
        <a:solidFill>
          <a:schemeClr val="tx1">
            <a:lumMod val="65000"/>
            <a:lumOff val="35000"/>
          </a:schemeClr>
        </a:solidFill>
      </dgm:spPr>
      <dgm:t>
        <a:bodyPr/>
        <a:lstStyle/>
        <a:p>
          <a:endParaRPr lang="en-NZ"/>
        </a:p>
      </dgm:t>
    </dgm:pt>
    <dgm:pt modelId="{5D0E0C62-0590-4A24-BE10-71183CC7E044}" type="sibTrans" cxnId="{227C47A0-2132-4D7E-83AF-BA5E591B1455}">
      <dgm:prSet/>
      <dgm:spPr/>
      <dgm:t>
        <a:bodyPr/>
        <a:lstStyle/>
        <a:p>
          <a:endParaRPr lang="en-NZ"/>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4837" custScaleY="127332"/>
      <dgm:spPr/>
    </dgm:pt>
    <dgm:pt modelId="{98845B3C-C158-43EA-8987-E8C3236DAE2C}" type="pres">
      <dgm:prSet presAssocID="{3AC2273D-2192-4F6A-A41E-6F92D323D7DC}" presName="parTrans" presStyleLbl="sibTrans2D1" presStyleIdx="0" presStyleCnt="8"/>
      <dgm:spPr/>
    </dgm:pt>
    <dgm:pt modelId="{B47D3050-A211-45D4-BD44-77DD36773A9A}" type="pres">
      <dgm:prSet presAssocID="{3AC2273D-2192-4F6A-A41E-6F92D323D7DC}" presName="connectorText" presStyleLbl="sibTrans2D1" presStyleIdx="0" presStyleCnt="8"/>
      <dgm:spPr/>
    </dgm:pt>
    <dgm:pt modelId="{3AAB2817-A041-45BB-9CC8-9AF52AC6E859}" type="pres">
      <dgm:prSet presAssocID="{529504B3-C2D5-4F6B-BC17-A87BDAB270B7}" presName="node" presStyleLbl="node1" presStyleIdx="0" presStyleCnt="8" custScaleX="109479" custScaleY="106984"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8"/>
      <dgm:spPr/>
    </dgm:pt>
    <dgm:pt modelId="{6D173CD2-4A25-4C2C-8093-FC043155A1FF}" type="pres">
      <dgm:prSet presAssocID="{9432CDF0-AD67-44A0-83DF-188463B38E93}" presName="connectorText" presStyleLbl="sibTrans2D1" presStyleIdx="1" presStyleCnt="8"/>
      <dgm:spPr/>
    </dgm:pt>
    <dgm:pt modelId="{460AD6C1-1116-48A2-A4BC-39DE925257AE}" type="pres">
      <dgm:prSet presAssocID="{78F754AF-3A60-4B5D-9789-B2BDE810AC28}" presName="node" presStyleLbl="node1" presStyleIdx="1" presStyleCnt="8" custScaleX="111369" custScaleY="112860"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8"/>
      <dgm:spPr/>
    </dgm:pt>
    <dgm:pt modelId="{BBBF8262-84D2-4A6E-BB70-C41BBB73D535}" type="pres">
      <dgm:prSet presAssocID="{042BB47E-034A-4853-BA75-26E6A018F147}" presName="connectorText" presStyleLbl="sibTrans2D1" presStyleIdx="2" presStyleCnt="8"/>
      <dgm:spPr/>
    </dgm:pt>
    <dgm:pt modelId="{484E8DC5-4349-4168-8B0F-A8A8DF3122C2}" type="pres">
      <dgm:prSet presAssocID="{C8976FDD-18BF-4FEC-AD9C-807C5C872DBE}" presName="node" presStyleLbl="node1" presStyleIdx="2" presStyleCnt="8" custScaleX="107986" custScaleY="111933" custRadScaleRad="100536" custRadScaleInc="14597">
        <dgm:presLayoutVars>
          <dgm:bulletEnabled val="1"/>
        </dgm:presLayoutVars>
      </dgm:prSet>
      <dgm:spPr/>
    </dgm:pt>
    <dgm:pt modelId="{427DC9FC-0BE6-485A-BBB2-86F1AFB66A1C}" type="pres">
      <dgm:prSet presAssocID="{3F06E993-4272-4043-832D-D687BB81E269}" presName="parTrans" presStyleLbl="sibTrans2D1" presStyleIdx="3" presStyleCnt="8"/>
      <dgm:spPr/>
    </dgm:pt>
    <dgm:pt modelId="{04DA555A-0574-4D52-B6EA-F2D52A5E5244}" type="pres">
      <dgm:prSet presAssocID="{3F06E993-4272-4043-832D-D687BB81E269}" presName="connectorText" presStyleLbl="sibTrans2D1" presStyleIdx="3" presStyleCnt="8"/>
      <dgm:spPr/>
    </dgm:pt>
    <dgm:pt modelId="{D160EF03-C4AF-4179-B2B8-A6E20760E0FC}" type="pres">
      <dgm:prSet presAssocID="{055BB682-3447-42D0-A577-25BC814893F9}" presName="node" presStyleLbl="node1" presStyleIdx="3" presStyleCnt="8" custScaleX="120180" custScaleY="116954" custRadScaleRad="98920" custRadScaleInc="-2418">
        <dgm:presLayoutVars>
          <dgm:bulletEnabled val="1"/>
        </dgm:presLayoutVars>
      </dgm:prSet>
      <dgm:spPr/>
    </dgm:pt>
    <dgm:pt modelId="{84B49B5E-2C46-4DE7-A9A2-3C05BF9A3722}" type="pres">
      <dgm:prSet presAssocID="{689C2BD9-59EE-4513-BC18-F2F4AFEB6EDA}" presName="parTrans" presStyleLbl="sibTrans2D1" presStyleIdx="4" presStyleCnt="8"/>
      <dgm:spPr/>
    </dgm:pt>
    <dgm:pt modelId="{19FCDEAA-0089-4423-8E94-BD35D93E0295}" type="pres">
      <dgm:prSet presAssocID="{689C2BD9-59EE-4513-BC18-F2F4AFEB6EDA}" presName="connectorText" presStyleLbl="sibTrans2D1" presStyleIdx="4" presStyleCnt="8"/>
      <dgm:spPr/>
    </dgm:pt>
    <dgm:pt modelId="{195C0288-F911-4F9E-9FB6-3A9BF9432E20}" type="pres">
      <dgm:prSet presAssocID="{14B02A0B-758A-4F53-87CC-A159CA5DE37E}" presName="node" presStyleLbl="node1" presStyleIdx="4" presStyleCnt="8" custScaleX="114602" custScaleY="112438" custRadScaleRad="101456" custRadScaleInc="-6205">
        <dgm:presLayoutVars>
          <dgm:bulletEnabled val="1"/>
        </dgm:presLayoutVars>
      </dgm:prSet>
      <dgm:spPr/>
    </dgm:pt>
    <dgm:pt modelId="{35371A06-01F5-4216-A0A2-28482C228F03}" type="pres">
      <dgm:prSet presAssocID="{58F47242-40DC-44F8-9CC1-1F6FE400DCA0}" presName="parTrans" presStyleLbl="sibTrans2D1" presStyleIdx="5" presStyleCnt="8"/>
      <dgm:spPr/>
    </dgm:pt>
    <dgm:pt modelId="{1793FA05-67F4-4C5B-B03B-A2DE8790D79B}" type="pres">
      <dgm:prSet presAssocID="{58F47242-40DC-44F8-9CC1-1F6FE400DCA0}" presName="connectorText" presStyleLbl="sibTrans2D1" presStyleIdx="5" presStyleCnt="8"/>
      <dgm:spPr/>
    </dgm:pt>
    <dgm:pt modelId="{DD85451D-35F3-4C67-9FD9-818388763ADC}" type="pres">
      <dgm:prSet presAssocID="{08CB90F5-BB27-4093-9D51-68A0B04EF141}" presName="node" presStyleLbl="node1" presStyleIdx="5" presStyleCnt="8" custScaleX="111846" custScaleY="110381">
        <dgm:presLayoutVars>
          <dgm:bulletEnabled val="1"/>
        </dgm:presLayoutVars>
      </dgm:prSet>
      <dgm:spPr/>
    </dgm:pt>
    <dgm:pt modelId="{369F0309-A924-446F-81B8-23BAFCFC1F88}" type="pres">
      <dgm:prSet presAssocID="{21C19A32-57BE-49F4-B973-19D1525A7CBE}" presName="parTrans" presStyleLbl="sibTrans2D1" presStyleIdx="6" presStyleCnt="8" custScaleX="73405"/>
      <dgm:spPr/>
    </dgm:pt>
    <dgm:pt modelId="{228A5B8F-EE8B-419F-A54B-417C7D20ADC1}" type="pres">
      <dgm:prSet presAssocID="{21C19A32-57BE-49F4-B973-19D1525A7CBE}" presName="connectorText" presStyleLbl="sibTrans2D1" presStyleIdx="6" presStyleCnt="8"/>
      <dgm:spPr/>
    </dgm:pt>
    <dgm:pt modelId="{FA5AEA26-C378-4337-A62B-2BC51BB70170}" type="pres">
      <dgm:prSet presAssocID="{768EBC78-463C-4C36-BE12-739E43048404}" presName="node" presStyleLbl="node1" presStyleIdx="6" presStyleCnt="8" custScaleX="112144" custScaleY="111206">
        <dgm:presLayoutVars>
          <dgm:bulletEnabled val="1"/>
        </dgm:presLayoutVars>
      </dgm:prSet>
      <dgm:spPr/>
    </dgm:pt>
    <dgm:pt modelId="{716B021A-29D3-4B79-B296-96926B06EB78}" type="pres">
      <dgm:prSet presAssocID="{299C72E5-E290-495A-9474-D642D9A18E58}" presName="parTrans" presStyleLbl="sibTrans2D1" presStyleIdx="7" presStyleCnt="8" custScaleX="71222" custLinFactNeighborX="14699" custLinFactNeighborY="14297"/>
      <dgm:spPr/>
    </dgm:pt>
    <dgm:pt modelId="{8A0C23C7-AA5E-4B06-8921-520F3D725C8C}" type="pres">
      <dgm:prSet presAssocID="{299C72E5-E290-495A-9474-D642D9A18E58}" presName="connectorText" presStyleLbl="sibTrans2D1" presStyleIdx="7" presStyleCnt="8"/>
      <dgm:spPr/>
    </dgm:pt>
    <dgm:pt modelId="{98F8939F-3B3A-4924-9DB4-459B30A8887C}" type="pres">
      <dgm:prSet presAssocID="{7695FC6F-1F52-481B-AC06-43FE9EE34D39}" presName="node" presStyleLbl="node1" presStyleIdx="7" presStyleCnt="8" custScaleX="111850" custScaleY="111485" custRadScaleRad="107100" custRadScaleInc="6135">
        <dgm:presLayoutVars>
          <dgm:bulletEnabled val="1"/>
        </dgm:presLayoutVars>
      </dgm:prSet>
      <dgm:spPr/>
    </dgm:pt>
  </dgm:ptLst>
  <dgm:cxnLst>
    <dgm:cxn modelId="{49297C05-2B98-4262-8746-52E909066232}" srcId="{FFA24D07-2000-410A-B6DC-E61CA4F239E2}" destId="{768EBC78-463C-4C36-BE12-739E43048404}" srcOrd="6" destOrd="0" parTransId="{21C19A32-57BE-49F4-B973-19D1525A7CBE}" sibTransId="{389BE44D-AA6D-4A74-84A5-0584D7625E35}"/>
    <dgm:cxn modelId="{DF953C0E-BBF2-4884-A0ED-305776D0C266}" srcId="{FFA24D07-2000-410A-B6DC-E61CA4F239E2}" destId="{055BB682-3447-42D0-A577-25BC814893F9}" srcOrd="3" destOrd="0" parTransId="{3F06E993-4272-4043-832D-D687BB81E269}" sibTransId="{A5B20CFC-94AE-4A15-84E8-EBB0FA399BF9}"/>
    <dgm:cxn modelId="{CC055D0E-B8CF-4FF9-9534-F2F8530C04BA}" type="presOf" srcId="{21C19A32-57BE-49F4-B973-19D1525A7CBE}" destId="{369F0309-A924-446F-81B8-23BAFCFC1F88}" srcOrd="0" destOrd="0" presId="urn:microsoft.com/office/officeart/2005/8/layout/radial5"/>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0E791922-0C1C-4001-9580-7225A092BB54}" type="presOf" srcId="{299C72E5-E290-495A-9474-D642D9A18E58}" destId="{716B021A-29D3-4B79-B296-96926B06EB78}" srcOrd="0"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87A84930-86D7-432D-A564-DE490A86EBC6}" type="presOf" srcId="{08CB90F5-BB27-4093-9D51-68A0B04EF141}" destId="{DD85451D-35F3-4C67-9FD9-818388763ADC}" srcOrd="0" destOrd="0" presId="urn:microsoft.com/office/officeart/2005/8/layout/radial5"/>
    <dgm:cxn modelId="{1FA6F132-78A6-42EA-9932-D0232D5C6A6E}" type="presOf" srcId="{58F47242-40DC-44F8-9CC1-1F6FE400DCA0}" destId="{1793FA05-67F4-4C5B-B03B-A2DE8790D79B}" srcOrd="1"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BB8E6259-1902-4D19-A775-09E1FE975513}" srcId="{FFA24D07-2000-410A-B6DC-E61CA4F239E2}" destId="{08CB90F5-BB27-4093-9D51-68A0B04EF141}" srcOrd="5" destOrd="0" parTransId="{58F47242-40DC-44F8-9CC1-1F6FE400DCA0}" sibTransId="{8C2DF80B-8592-4019-826C-F9D603D6467B}"/>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227C47A0-2132-4D7E-83AF-BA5E591B1455}" srcId="{FFA24D07-2000-410A-B6DC-E61CA4F239E2}" destId="{7695FC6F-1F52-481B-AC06-43FE9EE34D39}" srcOrd="7" destOrd="0" parTransId="{299C72E5-E290-495A-9474-D642D9A18E58}" sibTransId="{5D0E0C62-0590-4A24-BE10-71183CC7E044}"/>
    <dgm:cxn modelId="{040687C3-CF41-4CB1-973E-95E4BB95D07B}" type="presOf" srcId="{58F47242-40DC-44F8-9CC1-1F6FE400DCA0}" destId="{35371A06-01F5-4216-A0A2-28482C228F03}"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3BB04E7-D047-4C74-8D33-C20DA103F6C7}" type="presOf" srcId="{21C19A32-57BE-49F4-B973-19D1525A7CBE}" destId="{228A5B8F-EE8B-419F-A54B-417C7D20ADC1}" srcOrd="1" destOrd="0" presId="urn:microsoft.com/office/officeart/2005/8/layout/radial5"/>
    <dgm:cxn modelId="{B408A3E9-FC53-4710-AD7F-E574D1ECB16E}" type="presOf" srcId="{7695FC6F-1F52-481B-AC06-43FE9EE34D39}" destId="{98F8939F-3B3A-4924-9DB4-459B30A8887C}"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2CBB30FC-9A49-4A70-B55A-1BD79C999486}" type="presOf" srcId="{299C72E5-E290-495A-9474-D642D9A18E58}" destId="{8A0C23C7-AA5E-4B06-8921-520F3D725C8C}" srcOrd="1" destOrd="0" presId="urn:microsoft.com/office/officeart/2005/8/layout/radial5"/>
    <dgm:cxn modelId="{E2ACF5FD-E4D0-48FD-8064-FD89DEB56D77}" type="presOf" srcId="{768EBC78-463C-4C36-BE12-739E43048404}" destId="{FA5AEA26-C378-4337-A62B-2BC51BB70170}"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 modelId="{098F87C8-7C9F-4DD6-94A8-2FCC6BC26495}" type="presParOf" srcId="{A65525F2-C2D3-46A8-9043-DF91B6DA1B4E}" destId="{35371A06-01F5-4216-A0A2-28482C228F03}" srcOrd="11" destOrd="0" presId="urn:microsoft.com/office/officeart/2005/8/layout/radial5"/>
    <dgm:cxn modelId="{42F665DD-1E4F-45E4-B55A-81A046EA07E0}" type="presParOf" srcId="{35371A06-01F5-4216-A0A2-28482C228F03}" destId="{1793FA05-67F4-4C5B-B03B-A2DE8790D79B}" srcOrd="0" destOrd="0" presId="urn:microsoft.com/office/officeart/2005/8/layout/radial5"/>
    <dgm:cxn modelId="{7E234813-EC5E-4D05-A4CC-378AA9E8BFB4}" type="presParOf" srcId="{A65525F2-C2D3-46A8-9043-DF91B6DA1B4E}" destId="{DD85451D-35F3-4C67-9FD9-818388763ADC}" srcOrd="12" destOrd="0" presId="urn:microsoft.com/office/officeart/2005/8/layout/radial5"/>
    <dgm:cxn modelId="{F209E2D0-BBD2-4AA7-85EF-B5EADAA80C19}" type="presParOf" srcId="{A65525F2-C2D3-46A8-9043-DF91B6DA1B4E}" destId="{369F0309-A924-446F-81B8-23BAFCFC1F88}" srcOrd="13" destOrd="0" presId="urn:microsoft.com/office/officeart/2005/8/layout/radial5"/>
    <dgm:cxn modelId="{71283B34-7650-45FF-B7E4-CDBF2A4611FD}" type="presParOf" srcId="{369F0309-A924-446F-81B8-23BAFCFC1F88}" destId="{228A5B8F-EE8B-419F-A54B-417C7D20ADC1}" srcOrd="0" destOrd="0" presId="urn:microsoft.com/office/officeart/2005/8/layout/radial5"/>
    <dgm:cxn modelId="{80EDFFA8-321A-4D12-98AA-BBE573891E1A}" type="presParOf" srcId="{A65525F2-C2D3-46A8-9043-DF91B6DA1B4E}" destId="{FA5AEA26-C378-4337-A62B-2BC51BB70170}" srcOrd="14" destOrd="0" presId="urn:microsoft.com/office/officeart/2005/8/layout/radial5"/>
    <dgm:cxn modelId="{D5643116-D167-428B-A3B7-B01F6ECFEFEC}" type="presParOf" srcId="{A65525F2-C2D3-46A8-9043-DF91B6DA1B4E}" destId="{716B021A-29D3-4B79-B296-96926B06EB78}" srcOrd="15" destOrd="0" presId="urn:microsoft.com/office/officeart/2005/8/layout/radial5"/>
    <dgm:cxn modelId="{8E0D1741-23E2-4C85-8567-7B7DF9ED5235}" type="presParOf" srcId="{716B021A-29D3-4B79-B296-96926B06EB78}" destId="{8A0C23C7-AA5E-4B06-8921-520F3D725C8C}" srcOrd="0" destOrd="0" presId="urn:microsoft.com/office/officeart/2005/8/layout/radial5"/>
    <dgm:cxn modelId="{8EAC18E2-85C5-40A4-A100-ED2304513EC9}" type="presParOf" srcId="{A65525F2-C2D3-46A8-9043-DF91B6DA1B4E}" destId="{98F8939F-3B3A-4924-9DB4-459B30A8887C}" srcOrd="16"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A7E294A2-EA8B-414F-A9A3-DF3C67B3FA20}" type="doc">
      <dgm:prSet loTypeId="urn:microsoft.com/office/officeart/2005/8/layout/radial1"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r>
            <a:rPr lang="en-NZ" sz="1800" dirty="0"/>
            <a:t>Residential disability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marL="0" lvl="0" algn="ctr" defTabSz="800100">
            <a:lnSpc>
              <a:spcPct val="90000"/>
            </a:lnSpc>
            <a:spcBef>
              <a:spcPct val="0"/>
            </a:spcBef>
            <a:spcAft>
              <a:spcPts val="0"/>
            </a:spcAft>
            <a:buNone/>
          </a:pPr>
          <a:r>
            <a:rPr lang="en-NZ" sz="1800" kern="1200" dirty="0">
              <a:solidFill>
                <a:prstClr val="white"/>
              </a:solidFill>
              <a:latin typeface="Calibri" panose="020F0502020204030204"/>
              <a:ea typeface="+mn-ea"/>
              <a:cs typeface="+mn-cs"/>
            </a:rPr>
            <a:t>4.1 </a:t>
          </a:r>
        </a:p>
        <a:p>
          <a:pPr marL="0" lvl="0" algn="ctr" defTabSz="800100">
            <a:lnSpc>
              <a:spcPct val="90000"/>
            </a:lnSpc>
            <a:spcBef>
              <a:spcPct val="0"/>
            </a:spcBef>
            <a:spcAft>
              <a:spcPts val="0"/>
            </a:spcAft>
            <a:buNone/>
          </a:pPr>
          <a:r>
            <a:rPr lang="en-NZ" sz="1800" kern="1200" dirty="0">
              <a:solidFill>
                <a:prstClr val="white"/>
              </a:solidFill>
              <a:latin typeface="Calibri" panose="020F0502020204030204"/>
              <a:ea typeface="+mn-ea"/>
              <a:cs typeface="+mn-cs"/>
            </a:rPr>
            <a:t>The Facility </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t>4.2 </a:t>
          </a:r>
        </a:p>
        <a:p>
          <a:pPr>
            <a:spcAft>
              <a:spcPts val="0"/>
            </a:spcAft>
          </a:pPr>
          <a:r>
            <a:rPr lang="en-NZ" sz="1800" kern="1200" dirty="0"/>
            <a:t>Security of people and workforce</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76A5582B-7E70-4CFA-8E4A-1307ABF4629A}" type="pres">
      <dgm:prSet presAssocID="{A7E294A2-EA8B-414F-A9A3-DF3C67B3FA20}" presName="cycle" presStyleCnt="0">
        <dgm:presLayoutVars>
          <dgm:chMax val="1"/>
          <dgm:dir/>
          <dgm:animLvl val="ctr"/>
          <dgm:resizeHandles val="exact"/>
        </dgm:presLayoutVars>
      </dgm:prSet>
      <dgm:spPr/>
    </dgm:pt>
    <dgm:pt modelId="{1641CDCF-CB2C-49A2-9E85-F1B8DAB73819}" type="pres">
      <dgm:prSet presAssocID="{FFA24D07-2000-410A-B6DC-E61CA4F239E2}" presName="centerShape" presStyleLbl="node0" presStyleIdx="0" presStyleCnt="1" custScaleX="127157" custScaleY="130052"/>
      <dgm:spPr/>
    </dgm:pt>
    <dgm:pt modelId="{25914C64-70EF-4DB6-AE1B-1BE69B190783}" type="pres">
      <dgm:prSet presAssocID="{3AC2273D-2192-4F6A-A41E-6F92D323D7DC}" presName="Name9" presStyleLbl="parChTrans1D2" presStyleIdx="0" presStyleCnt="2"/>
      <dgm:spPr/>
    </dgm:pt>
    <dgm:pt modelId="{E66ECBC7-37FA-464B-A4F4-2BA9395C2B49}" type="pres">
      <dgm:prSet presAssocID="{3AC2273D-2192-4F6A-A41E-6F92D323D7DC}" presName="connTx" presStyleLbl="parChTrans1D2" presStyleIdx="0" presStyleCnt="2"/>
      <dgm:spPr/>
    </dgm:pt>
    <dgm:pt modelId="{AB2FD641-F252-4EE4-BE8B-FC06E17EC421}" type="pres">
      <dgm:prSet presAssocID="{529504B3-C2D5-4F6B-BC17-A87BDAB270B7}" presName="node" presStyleLbl="node1" presStyleIdx="0" presStyleCnt="2" custScaleX="133075" custScaleY="130521" custRadScaleRad="135055" custRadScaleInc="-99714">
        <dgm:presLayoutVars>
          <dgm:bulletEnabled val="1"/>
        </dgm:presLayoutVars>
      </dgm:prSet>
      <dgm:spPr>
        <a:xfrm>
          <a:off x="1957593" y="1510145"/>
          <a:ext cx="1737571" cy="1704223"/>
        </a:xfrm>
        <a:prstGeom prst="ellipse">
          <a:avLst/>
        </a:prstGeom>
      </dgm:spPr>
    </dgm:pt>
    <dgm:pt modelId="{30E07411-556D-4748-91C0-E17BCBD7452C}" type="pres">
      <dgm:prSet presAssocID="{9432CDF0-AD67-44A0-83DF-188463B38E93}" presName="Name9" presStyleLbl="parChTrans1D2" presStyleIdx="1" presStyleCnt="2"/>
      <dgm:spPr/>
    </dgm:pt>
    <dgm:pt modelId="{FAA292F9-DF66-4145-B4A9-8B89CFC058B5}" type="pres">
      <dgm:prSet presAssocID="{9432CDF0-AD67-44A0-83DF-188463B38E93}" presName="connTx" presStyleLbl="parChTrans1D2" presStyleIdx="1" presStyleCnt="2"/>
      <dgm:spPr/>
    </dgm:pt>
    <dgm:pt modelId="{BB4661D5-8BE0-4131-BDA0-D3472F936D27}" type="pres">
      <dgm:prSet presAssocID="{78F754AF-3A60-4B5D-9789-B2BDE810AC28}" presName="node" presStyleLbl="node1" presStyleIdx="1" presStyleCnt="2" custScaleX="127158" custScaleY="129650" custRadScaleRad="122914" custRadScaleInc="-100080">
        <dgm:presLayoutVars>
          <dgm:bulletEnabled val="1"/>
        </dgm:presLayoutVars>
      </dgm:prSet>
      <dgm:spPr/>
    </dgm:pt>
  </dgm:ptLst>
  <dgm:cxnLst>
    <dgm:cxn modelId="{850B5C13-166A-42AF-B245-61CB7AB9CA08}" type="presOf" srcId="{9432CDF0-AD67-44A0-83DF-188463B38E93}" destId="{30E07411-556D-4748-91C0-E17BCBD7452C}" srcOrd="0" destOrd="0" presId="urn:microsoft.com/office/officeart/2005/8/layout/radial1"/>
    <dgm:cxn modelId="{51D2ED16-4026-4511-A491-7336DB01B41B}" type="presOf" srcId="{FFA24D07-2000-410A-B6DC-E61CA4F239E2}" destId="{1641CDCF-CB2C-49A2-9E85-F1B8DAB73819}" srcOrd="0" destOrd="0" presId="urn:microsoft.com/office/officeart/2005/8/layout/radial1"/>
    <dgm:cxn modelId="{E9AA1D26-98DC-4C54-818D-D5960C44DF5E}" srcId="{A7E294A2-EA8B-414F-A9A3-DF3C67B3FA20}" destId="{FFA24D07-2000-410A-B6DC-E61CA4F239E2}" srcOrd="0" destOrd="0" parTransId="{0AF81B93-39BA-4581-B209-DB53B92DBC19}" sibTransId="{7DE12312-B51D-4DA0-A223-F3718B4ED144}"/>
    <dgm:cxn modelId="{19CAB738-D1BE-4EAF-8528-B6A29888384A}" type="presOf" srcId="{9432CDF0-AD67-44A0-83DF-188463B38E93}" destId="{FAA292F9-DF66-4145-B4A9-8B89CFC058B5}" srcOrd="1" destOrd="0" presId="urn:microsoft.com/office/officeart/2005/8/layout/radial1"/>
    <dgm:cxn modelId="{8E555565-0101-4101-871D-B6572613B259}" type="presOf" srcId="{A7E294A2-EA8B-414F-A9A3-DF3C67B3FA20}" destId="{76A5582B-7E70-4CFA-8E4A-1307ABF4629A}" srcOrd="0" destOrd="0" presId="urn:microsoft.com/office/officeart/2005/8/layout/radial1"/>
    <dgm:cxn modelId="{C0570953-E9D1-4DAA-A3B8-B45B629662AE}" type="presOf" srcId="{3AC2273D-2192-4F6A-A41E-6F92D323D7DC}" destId="{25914C64-70EF-4DB6-AE1B-1BE69B190783}" srcOrd="0" destOrd="0" presId="urn:microsoft.com/office/officeart/2005/8/layout/radial1"/>
    <dgm:cxn modelId="{BEFC5255-9732-4D62-9A3E-B3489677CD72}" type="presOf" srcId="{78F754AF-3A60-4B5D-9789-B2BDE810AC28}" destId="{BB4661D5-8BE0-4131-BDA0-D3472F936D27}" srcOrd="0" destOrd="0" presId="urn:microsoft.com/office/officeart/2005/8/layout/radial1"/>
    <dgm:cxn modelId="{5C91E85A-6BE8-4158-A833-55E142D88E3F}" srcId="{FFA24D07-2000-410A-B6DC-E61CA4F239E2}" destId="{78F754AF-3A60-4B5D-9789-B2BDE810AC28}" srcOrd="1" destOrd="0" parTransId="{9432CDF0-AD67-44A0-83DF-188463B38E93}" sibTransId="{D9A71037-DC46-4813-9F6B-C2AB501CB581}"/>
    <dgm:cxn modelId="{EE364B95-8F12-4685-A46C-FC1685DCA412}" srcId="{FFA24D07-2000-410A-B6DC-E61CA4F239E2}" destId="{529504B3-C2D5-4F6B-BC17-A87BDAB270B7}" srcOrd="0" destOrd="0" parTransId="{3AC2273D-2192-4F6A-A41E-6F92D323D7DC}" sibTransId="{66F50503-B056-4068-8E19-271271E07E5A}"/>
    <dgm:cxn modelId="{862EAE95-60DB-4CD8-B8B6-1778D1656F72}" type="presOf" srcId="{3AC2273D-2192-4F6A-A41E-6F92D323D7DC}" destId="{E66ECBC7-37FA-464B-A4F4-2BA9395C2B49}" srcOrd="1" destOrd="0" presId="urn:microsoft.com/office/officeart/2005/8/layout/radial1"/>
    <dgm:cxn modelId="{09CFADDD-DC7B-47E5-A363-8D1D35F9659A}" type="presOf" srcId="{529504B3-C2D5-4F6B-BC17-A87BDAB270B7}" destId="{AB2FD641-F252-4EE4-BE8B-FC06E17EC421}" srcOrd="0" destOrd="0" presId="urn:microsoft.com/office/officeart/2005/8/layout/radial1"/>
    <dgm:cxn modelId="{887B876F-CF37-4F64-B2A9-FA1A2E84A323}" type="presParOf" srcId="{76A5582B-7E70-4CFA-8E4A-1307ABF4629A}" destId="{1641CDCF-CB2C-49A2-9E85-F1B8DAB73819}" srcOrd="0" destOrd="0" presId="urn:microsoft.com/office/officeart/2005/8/layout/radial1"/>
    <dgm:cxn modelId="{4F22F8CF-EF0C-47D8-9C59-AD796844AFB8}" type="presParOf" srcId="{76A5582B-7E70-4CFA-8E4A-1307ABF4629A}" destId="{25914C64-70EF-4DB6-AE1B-1BE69B190783}" srcOrd="1" destOrd="0" presId="urn:microsoft.com/office/officeart/2005/8/layout/radial1"/>
    <dgm:cxn modelId="{EBFB057E-D66F-49D9-8103-B53ED7F41FB2}" type="presParOf" srcId="{25914C64-70EF-4DB6-AE1B-1BE69B190783}" destId="{E66ECBC7-37FA-464B-A4F4-2BA9395C2B49}" srcOrd="0" destOrd="0" presId="urn:microsoft.com/office/officeart/2005/8/layout/radial1"/>
    <dgm:cxn modelId="{8D121C7F-BB22-48EE-8D05-980A012D5146}" type="presParOf" srcId="{76A5582B-7E70-4CFA-8E4A-1307ABF4629A}" destId="{AB2FD641-F252-4EE4-BE8B-FC06E17EC421}" srcOrd="2" destOrd="0" presId="urn:microsoft.com/office/officeart/2005/8/layout/radial1"/>
    <dgm:cxn modelId="{02DF44E9-8645-495B-BD4D-1DFA4A4916F9}" type="presParOf" srcId="{76A5582B-7E70-4CFA-8E4A-1307ABF4629A}" destId="{30E07411-556D-4748-91C0-E17BCBD7452C}" srcOrd="3" destOrd="0" presId="urn:microsoft.com/office/officeart/2005/8/layout/radial1"/>
    <dgm:cxn modelId="{CD766ABA-F73A-479D-8B03-AC9786018CB5}" type="presParOf" srcId="{30E07411-556D-4748-91C0-E17BCBD7452C}" destId="{FAA292F9-DF66-4145-B4A9-8B89CFC058B5}" srcOrd="0" destOrd="0" presId="urn:microsoft.com/office/officeart/2005/8/layout/radial1"/>
    <dgm:cxn modelId="{96D0E699-07B7-451E-8523-480AB607B4F6}" type="presParOf" srcId="{76A5582B-7E70-4CFA-8E4A-1307ABF4629A}" destId="{BB4661D5-8BE0-4131-BDA0-D3472F936D27}" srcOrd="4" destOrd="0" presId="urn:microsoft.com/office/officeart/2005/8/layout/radial1"/>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800" dirty="0"/>
            <a:t>Residential disability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600" dirty="0"/>
            <a:t>5.1 </a:t>
          </a:r>
        </a:p>
        <a:p>
          <a:pPr>
            <a:spcAft>
              <a:spcPts val="0"/>
            </a:spcAft>
          </a:pPr>
          <a:r>
            <a:rPr lang="en-NZ" sz="1600" dirty="0"/>
            <a:t>Governance</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chemeClr val="accent6"/>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400" kern="1200" dirty="0"/>
            <a:t>5.2 </a:t>
          </a:r>
        </a:p>
        <a:p>
          <a:pPr>
            <a:spcAft>
              <a:spcPts val="0"/>
            </a:spcAft>
          </a:pPr>
          <a:r>
            <a:rPr lang="en-NZ" sz="1400" kern="1200" dirty="0"/>
            <a:t>The infection prevention programme and implementation</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chemeClr val="accent6"/>
        </a:solidFill>
      </dgm:spPr>
      <dgm:t>
        <a:bodyPr/>
        <a:lstStyle/>
        <a:p>
          <a:pPr>
            <a:spcAft>
              <a:spcPts val="0"/>
            </a:spcAft>
          </a:pPr>
          <a:r>
            <a:rPr lang="en-NZ" sz="1600" dirty="0">
              <a:solidFill>
                <a:schemeClr val="bg1"/>
              </a:solidFill>
            </a:rPr>
            <a:t>5.3 </a:t>
          </a:r>
        </a:p>
        <a:p>
          <a:pPr>
            <a:spcAft>
              <a:spcPts val="0"/>
            </a:spcAft>
          </a:pPr>
          <a:r>
            <a:rPr lang="en-NZ" sz="1600" dirty="0">
              <a:solidFill>
                <a:schemeClr val="bg1"/>
              </a:solidFill>
            </a:rPr>
            <a:t>Antimicrobial Stewardship</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600" dirty="0"/>
            <a:t>5.4 </a:t>
          </a:r>
        </a:p>
        <a:p>
          <a:pPr>
            <a:spcAft>
              <a:spcPts val="0"/>
            </a:spcAft>
          </a:pPr>
          <a:r>
            <a:rPr lang="en-NZ" sz="1600" dirty="0"/>
            <a:t>Surveillance of health care associated </a:t>
          </a:r>
          <a:r>
            <a:rPr lang="en-NZ" sz="1400" dirty="0"/>
            <a:t>infection</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14B02A0B-758A-4F53-87CC-A159CA5DE37E}">
      <dgm:prSet custT="1"/>
      <dgm:spPr>
        <a:solidFill>
          <a:srgbClr val="00853F"/>
        </a:solidFill>
      </dgm:spPr>
      <dgm:t>
        <a:bodyPr/>
        <a:lstStyle/>
        <a:p>
          <a:r>
            <a:rPr lang="en-NZ" sz="1600" dirty="0"/>
            <a:t>5.5 Environment</a:t>
          </a:r>
        </a:p>
      </dgm:t>
    </dgm:pt>
    <dgm:pt modelId="{689C2BD9-59EE-4513-BC18-F2F4AFEB6EDA}" type="parTrans" cxnId="{13CC8844-FD99-46B1-9046-66D7C59EAEA6}">
      <dgm:prSet custT="1"/>
      <dgm:spPr>
        <a:solidFill>
          <a:schemeClr val="tx1">
            <a:lumMod val="65000"/>
            <a:lumOff val="35000"/>
          </a:schemeClr>
        </a:solidFill>
      </dgm:spPr>
      <dgm:t>
        <a:bodyPr/>
        <a:lstStyle/>
        <a:p>
          <a:endParaRPr lang="en-NZ" sz="600"/>
        </a:p>
      </dgm:t>
    </dgm:pt>
    <dgm:pt modelId="{DBE9A9F0-1C36-4053-8982-BDF6501E9848}" type="sibTrans" cxnId="{13CC8844-FD99-46B1-9046-66D7C59EAEA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9824" custScaleY="128146"/>
      <dgm:spPr/>
    </dgm:pt>
    <dgm:pt modelId="{98845B3C-C158-43EA-8987-E8C3236DAE2C}" type="pres">
      <dgm:prSet presAssocID="{3AC2273D-2192-4F6A-A41E-6F92D323D7DC}" presName="parTrans" presStyleLbl="sibTrans2D1" presStyleIdx="0" presStyleCnt="5"/>
      <dgm:spPr/>
    </dgm:pt>
    <dgm:pt modelId="{B47D3050-A211-45D4-BD44-77DD36773A9A}" type="pres">
      <dgm:prSet presAssocID="{3AC2273D-2192-4F6A-A41E-6F92D323D7DC}" presName="connectorText" presStyleLbl="sibTrans2D1" presStyleIdx="0" presStyleCnt="5"/>
      <dgm:spPr/>
    </dgm:pt>
    <dgm:pt modelId="{3AAB2817-A041-45BB-9CC8-9AF52AC6E859}" type="pres">
      <dgm:prSet presAssocID="{529504B3-C2D5-4F6B-BC17-A87BDAB270B7}" presName="node" presStyleLbl="node1" presStyleIdx="0" presStyleCnt="5" custScaleX="112791" custScaleY="114426" custRadScaleRad="92106" custRadScaleInc="-10562">
        <dgm:presLayoutVars>
          <dgm:bulletEnabled val="1"/>
        </dgm:presLayoutVars>
      </dgm:prSet>
      <dgm:spPr/>
    </dgm:pt>
    <dgm:pt modelId="{88BBC66D-DFCC-4154-B8A7-B236E8B9C1C0}" type="pres">
      <dgm:prSet presAssocID="{9432CDF0-AD67-44A0-83DF-188463B38E93}" presName="parTrans" presStyleLbl="sibTrans2D1" presStyleIdx="1" presStyleCnt="5"/>
      <dgm:spPr/>
    </dgm:pt>
    <dgm:pt modelId="{6D173CD2-4A25-4C2C-8093-FC043155A1FF}" type="pres">
      <dgm:prSet presAssocID="{9432CDF0-AD67-44A0-83DF-188463B38E93}" presName="connectorText" presStyleLbl="sibTrans2D1" presStyleIdx="1" presStyleCnt="5"/>
      <dgm:spPr/>
    </dgm:pt>
    <dgm:pt modelId="{460AD6C1-1116-48A2-A4BC-39DE925257AE}" type="pres">
      <dgm:prSet presAssocID="{78F754AF-3A60-4B5D-9789-B2BDE810AC28}" presName="node" presStyleLbl="node1" presStyleIdx="1" presStyleCnt="5" custScaleX="122990" custScaleY="122082" custRadScaleRad="99605" custRadScaleInc="-7695">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5"/>
      <dgm:spPr/>
    </dgm:pt>
    <dgm:pt modelId="{BBBF8262-84D2-4A6E-BB70-C41BBB73D535}" type="pres">
      <dgm:prSet presAssocID="{042BB47E-034A-4853-BA75-26E6A018F147}" presName="connectorText" presStyleLbl="sibTrans2D1" presStyleIdx="2" presStyleCnt="5"/>
      <dgm:spPr/>
    </dgm:pt>
    <dgm:pt modelId="{484E8DC5-4349-4168-8B0F-A8A8DF3122C2}" type="pres">
      <dgm:prSet presAssocID="{C8976FDD-18BF-4FEC-AD9C-807C5C872DBE}" presName="node" presStyleLbl="node1" presStyleIdx="2" presStyleCnt="5" custScaleX="116829" custScaleY="117577" custRadScaleRad="93503" custRadScaleInc="10002">
        <dgm:presLayoutVars>
          <dgm:bulletEnabled val="1"/>
        </dgm:presLayoutVars>
      </dgm:prSet>
      <dgm:spPr/>
    </dgm:pt>
    <dgm:pt modelId="{427DC9FC-0BE6-485A-BBB2-86F1AFB66A1C}" type="pres">
      <dgm:prSet presAssocID="{3F06E993-4272-4043-832D-D687BB81E269}" presName="parTrans" presStyleLbl="sibTrans2D1" presStyleIdx="3" presStyleCnt="5"/>
      <dgm:spPr/>
    </dgm:pt>
    <dgm:pt modelId="{04DA555A-0574-4D52-B6EA-F2D52A5E5244}" type="pres">
      <dgm:prSet presAssocID="{3F06E993-4272-4043-832D-D687BB81E269}" presName="connectorText" presStyleLbl="sibTrans2D1" presStyleIdx="3" presStyleCnt="5"/>
      <dgm:spPr/>
    </dgm:pt>
    <dgm:pt modelId="{D160EF03-C4AF-4179-B2B8-A6E20760E0FC}" type="pres">
      <dgm:prSet presAssocID="{055BB682-3447-42D0-A577-25BC814893F9}" presName="node" presStyleLbl="node1" presStyleIdx="3" presStyleCnt="5" custScaleX="117059" custScaleY="117645">
        <dgm:presLayoutVars>
          <dgm:bulletEnabled val="1"/>
        </dgm:presLayoutVars>
      </dgm:prSet>
      <dgm:spPr/>
    </dgm:pt>
    <dgm:pt modelId="{84B49B5E-2C46-4DE7-A9A2-3C05BF9A3722}" type="pres">
      <dgm:prSet presAssocID="{689C2BD9-59EE-4513-BC18-F2F4AFEB6EDA}" presName="parTrans" presStyleLbl="sibTrans2D1" presStyleIdx="4" presStyleCnt="5"/>
      <dgm:spPr/>
    </dgm:pt>
    <dgm:pt modelId="{19FCDEAA-0089-4423-8E94-BD35D93E0295}" type="pres">
      <dgm:prSet presAssocID="{689C2BD9-59EE-4513-BC18-F2F4AFEB6EDA}" presName="connectorText" presStyleLbl="sibTrans2D1" presStyleIdx="4" presStyleCnt="5"/>
      <dgm:spPr/>
    </dgm:pt>
    <dgm:pt modelId="{195C0288-F911-4F9E-9FB6-3A9BF9432E20}" type="pres">
      <dgm:prSet presAssocID="{14B02A0B-758A-4F53-87CC-A159CA5DE37E}" presName="node" presStyleLbl="node1" presStyleIdx="4" presStyleCnt="5" custScaleX="111845" custScaleY="112206" custRadScaleRad="101456" custRadScaleInc="-6205">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69003310-66D0-4621-855D-53D885576888}" type="presOf" srcId="{689C2BD9-59EE-4513-BC18-F2F4AFEB6EDA}" destId="{19FCDEAA-0089-4423-8E94-BD35D93E0295}" srcOrd="1" destOrd="0" presId="urn:microsoft.com/office/officeart/2005/8/layout/radial5"/>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ECA9CA3E-D8F9-485B-8A09-07A4F6AABBC4}" type="presOf" srcId="{689C2BD9-59EE-4513-BC18-F2F4AFEB6EDA}" destId="{84B49B5E-2C46-4DE7-A9A2-3C05BF9A3722}" srcOrd="0" destOrd="0" presId="urn:microsoft.com/office/officeart/2005/8/layout/radial5"/>
    <dgm:cxn modelId="{13CC8844-FD99-46B1-9046-66D7C59EAEA6}" srcId="{FFA24D07-2000-410A-B6DC-E61CA4F239E2}" destId="{14B02A0B-758A-4F53-87CC-A159CA5DE37E}" srcOrd="4" destOrd="0" parTransId="{689C2BD9-59EE-4513-BC18-F2F4AFEB6EDA}" sibTransId="{DBE9A9F0-1C36-4053-8982-BDF6501E9848}"/>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9DE9E5DD-C459-4681-8C53-AA890C27E5FB}" type="presOf" srcId="{14B02A0B-758A-4F53-87CC-A159CA5DE37E}" destId="{195C0288-F911-4F9E-9FB6-3A9BF9432E20}" srcOrd="0"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 modelId="{AF8CA914-A44E-46F7-BFF2-5090BC26A2B8}" type="presParOf" srcId="{A65525F2-C2D3-46A8-9043-DF91B6DA1B4E}" destId="{84B49B5E-2C46-4DE7-A9A2-3C05BF9A3722}" srcOrd="9" destOrd="0" presId="urn:microsoft.com/office/officeart/2005/8/layout/radial5"/>
    <dgm:cxn modelId="{E26FA997-C2AD-41B7-AFA6-D30A007F10A3}" type="presParOf" srcId="{84B49B5E-2C46-4DE7-A9A2-3C05BF9A3722}" destId="{19FCDEAA-0089-4423-8E94-BD35D93E0295}" srcOrd="0" destOrd="0" presId="urn:microsoft.com/office/officeart/2005/8/layout/radial5"/>
    <dgm:cxn modelId="{3067B2FB-C605-49AC-B3E9-6DF2316BB4EA}" type="presParOf" srcId="{A65525F2-C2D3-46A8-9043-DF91B6DA1B4E}" destId="{195C0288-F911-4F9E-9FB6-3A9BF9432E20}" srcOrd="10"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A7E294A2-EA8B-414F-A9A3-DF3C67B3FA20}" type="doc">
      <dgm:prSet loTypeId="urn:microsoft.com/office/officeart/2005/8/layout/radial5" loCatId="cycle" qsTypeId="urn:microsoft.com/office/officeart/2005/8/quickstyle/simple1" qsCatId="simple" csTypeId="urn:microsoft.com/office/officeart/2005/8/colors/accent1_2" csCatId="accent1" phldr="1"/>
      <dgm:spPr/>
      <dgm:t>
        <a:bodyPr/>
        <a:lstStyle/>
        <a:p>
          <a:endParaRPr lang="en-NZ"/>
        </a:p>
      </dgm:t>
    </dgm:pt>
    <dgm:pt modelId="{FFA24D07-2000-410A-B6DC-E61CA4F239E2}">
      <dgm:prSet phldrT="[Text]" custT="1"/>
      <dgm:spPr>
        <a:solidFill>
          <a:srgbClr val="415587"/>
        </a:solidFill>
      </dgm:spPr>
      <dgm:t>
        <a:bodyPr/>
        <a:lstStyle/>
        <a:p>
          <a:pPr>
            <a:spcAft>
              <a:spcPts val="0"/>
            </a:spcAft>
          </a:pPr>
          <a:r>
            <a:rPr lang="en-NZ" sz="1600" dirty="0"/>
            <a:t>Residential disability services</a:t>
          </a:r>
        </a:p>
      </dgm:t>
    </dgm:pt>
    <dgm:pt modelId="{0AF81B93-39BA-4581-B209-DB53B92DBC19}" type="parTrans" cxnId="{E9AA1D26-98DC-4C54-818D-D5960C44DF5E}">
      <dgm:prSet/>
      <dgm:spPr/>
      <dgm:t>
        <a:bodyPr/>
        <a:lstStyle/>
        <a:p>
          <a:endParaRPr lang="en-NZ" sz="1600"/>
        </a:p>
      </dgm:t>
    </dgm:pt>
    <dgm:pt modelId="{7DE12312-B51D-4DA0-A223-F3718B4ED144}" type="sibTrans" cxnId="{E9AA1D26-98DC-4C54-818D-D5960C44DF5E}">
      <dgm:prSet/>
      <dgm:spPr/>
      <dgm:t>
        <a:bodyPr/>
        <a:lstStyle/>
        <a:p>
          <a:endParaRPr lang="en-NZ" sz="1600"/>
        </a:p>
      </dgm:t>
    </dgm:pt>
    <dgm:pt modelId="{529504B3-C2D5-4F6B-BC17-A87BDAB270B7}">
      <dgm:prSet phldrT="[Text]" custT="1"/>
      <dgm:spPr>
        <a:solidFill>
          <a:srgbClr val="00853F"/>
        </a:solidFill>
      </dgm:spPr>
      <dgm:t>
        <a:bodyPr/>
        <a:lstStyle/>
        <a:p>
          <a:pPr>
            <a:spcAft>
              <a:spcPts val="0"/>
            </a:spcAft>
          </a:pPr>
          <a:r>
            <a:rPr lang="en-NZ" sz="1800" dirty="0">
              <a:solidFill>
                <a:schemeClr val="bg1"/>
              </a:solidFill>
            </a:rPr>
            <a:t>6.1 </a:t>
          </a:r>
        </a:p>
        <a:p>
          <a:pPr>
            <a:spcAft>
              <a:spcPts val="0"/>
            </a:spcAft>
          </a:pPr>
          <a:r>
            <a:rPr lang="en-NZ" sz="1800" dirty="0">
              <a:solidFill>
                <a:schemeClr val="bg1"/>
              </a:solidFill>
            </a:rPr>
            <a:t>A process of restraint</a:t>
          </a:r>
        </a:p>
      </dgm:t>
    </dgm:pt>
    <dgm:pt modelId="{3AC2273D-2192-4F6A-A41E-6F92D323D7DC}" type="parTrans" cxnId="{EE364B95-8F12-4685-A46C-FC1685DCA412}">
      <dgm:prSet custT="1"/>
      <dgm:spPr>
        <a:solidFill>
          <a:schemeClr val="tx1">
            <a:lumMod val="65000"/>
            <a:lumOff val="35000"/>
          </a:schemeClr>
        </a:solidFill>
      </dgm:spPr>
      <dgm:t>
        <a:bodyPr/>
        <a:lstStyle/>
        <a:p>
          <a:endParaRPr lang="en-NZ" sz="600"/>
        </a:p>
      </dgm:t>
    </dgm:pt>
    <dgm:pt modelId="{66F50503-B056-4068-8E19-271271E07E5A}" type="sibTrans" cxnId="{EE364B95-8F12-4685-A46C-FC1685DCA412}">
      <dgm:prSet/>
      <dgm:spPr/>
      <dgm:t>
        <a:bodyPr/>
        <a:lstStyle/>
        <a:p>
          <a:endParaRPr lang="en-NZ" sz="1600"/>
        </a:p>
      </dgm:t>
    </dgm:pt>
    <dgm:pt modelId="{78F754AF-3A60-4B5D-9789-B2BDE810AC28}">
      <dgm:prSet phldrT="[Text]" custT="1"/>
      <dgm:spPr>
        <a:solidFill>
          <a:srgbClr val="00853F"/>
        </a:solidFill>
        <a:ln w="12700" cap="flat" cmpd="sng" algn="ctr">
          <a:solidFill>
            <a:prstClr val="white">
              <a:hueOff val="0"/>
              <a:satOff val="0"/>
              <a:lumOff val="0"/>
              <a:alphaOff val="0"/>
            </a:prstClr>
          </a:solidFill>
          <a:prstDash val="solid"/>
          <a:miter lim="800000"/>
        </a:ln>
        <a:effectLst/>
      </dgm:spPr>
      <dgm:t>
        <a:bodyPr spcFirstLastPara="0" vert="horz" wrap="square" lIns="8890" tIns="8890" rIns="8890" bIns="8890" numCol="1" spcCol="1270" anchor="ctr" anchorCtr="0"/>
        <a:lstStyle/>
        <a:p>
          <a:pPr>
            <a:spcAft>
              <a:spcPts val="0"/>
            </a:spcAft>
          </a:pPr>
          <a:r>
            <a:rPr lang="en-NZ" sz="1800" kern="1200" dirty="0">
              <a:solidFill>
                <a:schemeClr val="bg1"/>
              </a:solidFill>
            </a:rPr>
            <a:t>6.2 </a:t>
          </a:r>
        </a:p>
        <a:p>
          <a:pPr>
            <a:spcAft>
              <a:spcPts val="0"/>
            </a:spcAft>
          </a:pPr>
          <a:r>
            <a:rPr lang="en-NZ" sz="1800" kern="1200" dirty="0">
              <a:solidFill>
                <a:schemeClr val="bg1"/>
              </a:solidFill>
            </a:rPr>
            <a:t>Safe restraint</a:t>
          </a:r>
        </a:p>
      </dgm:t>
    </dgm:pt>
    <dgm:pt modelId="{9432CDF0-AD67-44A0-83DF-188463B38E93}" type="parTrans" cxnId="{5C91E85A-6BE8-4158-A833-55E142D88E3F}">
      <dgm:prSet custT="1"/>
      <dgm:spPr>
        <a:solidFill>
          <a:schemeClr val="tx1">
            <a:lumMod val="65000"/>
            <a:lumOff val="35000"/>
          </a:schemeClr>
        </a:solidFill>
      </dgm:spPr>
      <dgm:t>
        <a:bodyPr/>
        <a:lstStyle/>
        <a:p>
          <a:endParaRPr lang="en-NZ" sz="600"/>
        </a:p>
      </dgm:t>
    </dgm:pt>
    <dgm:pt modelId="{D9A71037-DC46-4813-9F6B-C2AB501CB581}" type="sibTrans" cxnId="{5C91E85A-6BE8-4158-A833-55E142D88E3F}">
      <dgm:prSet/>
      <dgm:spPr/>
      <dgm:t>
        <a:bodyPr/>
        <a:lstStyle/>
        <a:p>
          <a:endParaRPr lang="en-NZ" sz="1600"/>
        </a:p>
      </dgm:t>
    </dgm:pt>
    <dgm:pt modelId="{C8976FDD-18BF-4FEC-AD9C-807C5C872DBE}">
      <dgm:prSet phldrT="[Text]" custT="1"/>
      <dgm:spPr>
        <a:solidFill>
          <a:srgbClr val="00853F"/>
        </a:solidFill>
      </dgm:spPr>
      <dgm:t>
        <a:bodyPr/>
        <a:lstStyle/>
        <a:p>
          <a:pPr>
            <a:spcAft>
              <a:spcPts val="0"/>
            </a:spcAft>
          </a:pPr>
          <a:r>
            <a:rPr lang="en-NZ" sz="1800" dirty="0">
              <a:solidFill>
                <a:schemeClr val="bg1"/>
              </a:solidFill>
            </a:rPr>
            <a:t>6.3 </a:t>
          </a:r>
        </a:p>
        <a:p>
          <a:pPr>
            <a:spcAft>
              <a:spcPts val="0"/>
            </a:spcAft>
          </a:pPr>
          <a:r>
            <a:rPr lang="en-NZ" sz="1800" dirty="0">
              <a:solidFill>
                <a:schemeClr val="bg1"/>
              </a:solidFill>
            </a:rPr>
            <a:t>Quality review of restraint</a:t>
          </a:r>
        </a:p>
      </dgm:t>
    </dgm:pt>
    <dgm:pt modelId="{042BB47E-034A-4853-BA75-26E6A018F147}" type="parTrans" cxnId="{2D5ED271-0591-4788-B78D-162291271368}">
      <dgm:prSet custT="1"/>
      <dgm:spPr>
        <a:solidFill>
          <a:schemeClr val="tx1">
            <a:lumMod val="65000"/>
            <a:lumOff val="35000"/>
          </a:schemeClr>
        </a:solidFill>
      </dgm:spPr>
      <dgm:t>
        <a:bodyPr/>
        <a:lstStyle/>
        <a:p>
          <a:endParaRPr lang="en-NZ" sz="600"/>
        </a:p>
      </dgm:t>
    </dgm:pt>
    <dgm:pt modelId="{8C0E9395-A449-46F8-9C09-75224BB4D6D2}" type="sibTrans" cxnId="{2D5ED271-0591-4788-B78D-162291271368}">
      <dgm:prSet/>
      <dgm:spPr/>
      <dgm:t>
        <a:bodyPr/>
        <a:lstStyle/>
        <a:p>
          <a:endParaRPr lang="en-NZ" sz="1600"/>
        </a:p>
      </dgm:t>
    </dgm:pt>
    <dgm:pt modelId="{055BB682-3447-42D0-A577-25BC814893F9}">
      <dgm:prSet phldrT="[Text]" custT="1"/>
      <dgm:spPr>
        <a:solidFill>
          <a:srgbClr val="00853F"/>
        </a:solidFill>
      </dgm:spPr>
      <dgm:t>
        <a:bodyPr/>
        <a:lstStyle/>
        <a:p>
          <a:pPr>
            <a:spcAft>
              <a:spcPts val="0"/>
            </a:spcAft>
          </a:pPr>
          <a:r>
            <a:rPr lang="en-NZ" sz="1800" dirty="0">
              <a:solidFill>
                <a:schemeClr val="bg1"/>
              </a:solidFill>
            </a:rPr>
            <a:t>6.4 </a:t>
          </a:r>
        </a:p>
        <a:p>
          <a:pPr>
            <a:spcAft>
              <a:spcPts val="0"/>
            </a:spcAft>
          </a:pPr>
          <a:r>
            <a:rPr lang="en-NZ" sz="1800" dirty="0">
              <a:solidFill>
                <a:schemeClr val="bg1"/>
              </a:solidFill>
            </a:rPr>
            <a:t>Seclusion</a:t>
          </a:r>
          <a:r>
            <a:rPr lang="en-NZ" sz="1800" dirty="0">
              <a:solidFill>
                <a:schemeClr val="tx1"/>
              </a:solidFill>
            </a:rPr>
            <a:t> </a:t>
          </a:r>
        </a:p>
      </dgm:t>
    </dgm:pt>
    <dgm:pt modelId="{3F06E993-4272-4043-832D-D687BB81E269}" type="parTrans" cxnId="{DF953C0E-BBF2-4884-A0ED-305776D0C266}">
      <dgm:prSet custT="1"/>
      <dgm:spPr>
        <a:solidFill>
          <a:schemeClr val="tx1">
            <a:lumMod val="65000"/>
            <a:lumOff val="35000"/>
          </a:schemeClr>
        </a:solidFill>
      </dgm:spPr>
      <dgm:t>
        <a:bodyPr/>
        <a:lstStyle/>
        <a:p>
          <a:endParaRPr lang="en-NZ" sz="600"/>
        </a:p>
      </dgm:t>
    </dgm:pt>
    <dgm:pt modelId="{A5B20CFC-94AE-4A15-84E8-EBB0FA399BF9}" type="sibTrans" cxnId="{DF953C0E-BBF2-4884-A0ED-305776D0C266}">
      <dgm:prSet/>
      <dgm:spPr/>
      <dgm:t>
        <a:bodyPr/>
        <a:lstStyle/>
        <a:p>
          <a:endParaRPr lang="en-NZ" sz="1600"/>
        </a:p>
      </dgm:t>
    </dgm:pt>
    <dgm:pt modelId="{A65525F2-C2D3-46A8-9043-DF91B6DA1B4E}" type="pres">
      <dgm:prSet presAssocID="{A7E294A2-EA8B-414F-A9A3-DF3C67B3FA20}" presName="Name0" presStyleCnt="0">
        <dgm:presLayoutVars>
          <dgm:chMax val="1"/>
          <dgm:dir/>
          <dgm:animLvl val="ctr"/>
          <dgm:resizeHandles val="exact"/>
        </dgm:presLayoutVars>
      </dgm:prSet>
      <dgm:spPr/>
    </dgm:pt>
    <dgm:pt modelId="{C0F20430-5825-4D40-BC02-D9ADE02FB00F}" type="pres">
      <dgm:prSet presAssocID="{FFA24D07-2000-410A-B6DC-E61CA4F239E2}" presName="centerShape" presStyleLbl="node0" presStyleIdx="0" presStyleCnt="1" custScaleX="126998" custScaleY="128444" custLinFactNeighborX="278" custLinFactNeighborY="-2444"/>
      <dgm:spPr/>
    </dgm:pt>
    <dgm:pt modelId="{98845B3C-C158-43EA-8987-E8C3236DAE2C}" type="pres">
      <dgm:prSet presAssocID="{3AC2273D-2192-4F6A-A41E-6F92D323D7DC}" presName="parTrans" presStyleLbl="sibTrans2D1" presStyleIdx="0" presStyleCnt="4"/>
      <dgm:spPr/>
    </dgm:pt>
    <dgm:pt modelId="{B47D3050-A211-45D4-BD44-77DD36773A9A}" type="pres">
      <dgm:prSet presAssocID="{3AC2273D-2192-4F6A-A41E-6F92D323D7DC}" presName="connectorText" presStyleLbl="sibTrans2D1" presStyleIdx="0" presStyleCnt="4"/>
      <dgm:spPr/>
    </dgm:pt>
    <dgm:pt modelId="{3AAB2817-A041-45BB-9CC8-9AF52AC6E859}" type="pres">
      <dgm:prSet presAssocID="{529504B3-C2D5-4F6B-BC17-A87BDAB270B7}" presName="node" presStyleLbl="node1" presStyleIdx="0" presStyleCnt="4" custScaleX="107391" custScaleY="108011" custRadScaleRad="93879" custRadScaleInc="-1881">
        <dgm:presLayoutVars>
          <dgm:bulletEnabled val="1"/>
        </dgm:presLayoutVars>
      </dgm:prSet>
      <dgm:spPr/>
    </dgm:pt>
    <dgm:pt modelId="{88BBC66D-DFCC-4154-B8A7-B236E8B9C1C0}" type="pres">
      <dgm:prSet presAssocID="{9432CDF0-AD67-44A0-83DF-188463B38E93}" presName="parTrans" presStyleLbl="sibTrans2D1" presStyleIdx="1" presStyleCnt="4"/>
      <dgm:spPr/>
    </dgm:pt>
    <dgm:pt modelId="{6D173CD2-4A25-4C2C-8093-FC043155A1FF}" type="pres">
      <dgm:prSet presAssocID="{9432CDF0-AD67-44A0-83DF-188463B38E93}" presName="connectorText" presStyleLbl="sibTrans2D1" presStyleIdx="1" presStyleCnt="4"/>
      <dgm:spPr/>
    </dgm:pt>
    <dgm:pt modelId="{460AD6C1-1116-48A2-A4BC-39DE925257AE}" type="pres">
      <dgm:prSet presAssocID="{78F754AF-3A60-4B5D-9789-B2BDE810AC28}" presName="node" presStyleLbl="node1" presStyleIdx="1" presStyleCnt="4" custScaleX="110953" custScaleY="109507" custRadScaleRad="98933" custRadScaleInc="-4772">
        <dgm:presLayoutVars>
          <dgm:bulletEnabled val="1"/>
        </dgm:presLayoutVars>
      </dgm:prSet>
      <dgm:spPr>
        <a:xfrm>
          <a:off x="6038982" y="502279"/>
          <a:ext cx="914535" cy="840860"/>
        </a:xfrm>
        <a:prstGeom prst="ellipse">
          <a:avLst/>
        </a:prstGeom>
      </dgm:spPr>
    </dgm:pt>
    <dgm:pt modelId="{DBF0A7A3-B915-4A75-9B2E-439A3A1F793E}" type="pres">
      <dgm:prSet presAssocID="{042BB47E-034A-4853-BA75-26E6A018F147}" presName="parTrans" presStyleLbl="sibTrans2D1" presStyleIdx="2" presStyleCnt="4"/>
      <dgm:spPr/>
    </dgm:pt>
    <dgm:pt modelId="{BBBF8262-84D2-4A6E-BB70-C41BBB73D535}" type="pres">
      <dgm:prSet presAssocID="{042BB47E-034A-4853-BA75-26E6A018F147}" presName="connectorText" presStyleLbl="sibTrans2D1" presStyleIdx="2" presStyleCnt="4"/>
      <dgm:spPr/>
    </dgm:pt>
    <dgm:pt modelId="{484E8DC5-4349-4168-8B0F-A8A8DF3122C2}" type="pres">
      <dgm:prSet presAssocID="{C8976FDD-18BF-4FEC-AD9C-807C5C872DBE}" presName="node" presStyleLbl="node1" presStyleIdx="2" presStyleCnt="4" custScaleX="104129" custScaleY="103063" custRadScaleRad="92520" custRadScaleInc="-765">
        <dgm:presLayoutVars>
          <dgm:bulletEnabled val="1"/>
        </dgm:presLayoutVars>
      </dgm:prSet>
      <dgm:spPr/>
    </dgm:pt>
    <dgm:pt modelId="{427DC9FC-0BE6-485A-BBB2-86F1AFB66A1C}" type="pres">
      <dgm:prSet presAssocID="{3F06E993-4272-4043-832D-D687BB81E269}" presName="parTrans" presStyleLbl="sibTrans2D1" presStyleIdx="3" presStyleCnt="4"/>
      <dgm:spPr/>
    </dgm:pt>
    <dgm:pt modelId="{04DA555A-0574-4D52-B6EA-F2D52A5E5244}" type="pres">
      <dgm:prSet presAssocID="{3F06E993-4272-4043-832D-D687BB81E269}" presName="connectorText" presStyleLbl="sibTrans2D1" presStyleIdx="3" presStyleCnt="4"/>
      <dgm:spPr/>
    </dgm:pt>
    <dgm:pt modelId="{D160EF03-C4AF-4179-B2B8-A6E20760E0FC}" type="pres">
      <dgm:prSet presAssocID="{055BB682-3447-42D0-A577-25BC814893F9}" presName="node" presStyleLbl="node1" presStyleIdx="3" presStyleCnt="4" custScaleX="107836" custScaleY="104550">
        <dgm:presLayoutVars>
          <dgm:bulletEnabled val="1"/>
        </dgm:presLayoutVars>
      </dgm:prSet>
      <dgm:spPr/>
    </dgm:pt>
  </dgm:ptLst>
  <dgm:cxnLst>
    <dgm:cxn modelId="{DF953C0E-BBF2-4884-A0ED-305776D0C266}" srcId="{FFA24D07-2000-410A-B6DC-E61CA4F239E2}" destId="{055BB682-3447-42D0-A577-25BC814893F9}" srcOrd="3" destOrd="0" parTransId="{3F06E993-4272-4043-832D-D687BB81E269}" sibTransId="{A5B20CFC-94AE-4A15-84E8-EBB0FA399BF9}"/>
    <dgm:cxn modelId="{2ED81C19-B037-480B-BB17-97F8A9518428}" type="presOf" srcId="{3AC2273D-2192-4F6A-A41E-6F92D323D7DC}" destId="{B47D3050-A211-45D4-BD44-77DD36773A9A}" srcOrd="1" destOrd="0" presId="urn:microsoft.com/office/officeart/2005/8/layout/radial5"/>
    <dgm:cxn modelId="{E9AA1D26-98DC-4C54-818D-D5960C44DF5E}" srcId="{A7E294A2-EA8B-414F-A9A3-DF3C67B3FA20}" destId="{FFA24D07-2000-410A-B6DC-E61CA4F239E2}" srcOrd="0" destOrd="0" parTransId="{0AF81B93-39BA-4581-B209-DB53B92DBC19}" sibTransId="{7DE12312-B51D-4DA0-A223-F3718B4ED144}"/>
    <dgm:cxn modelId="{9CAF0928-4187-4067-AA43-4385284DCE12}" type="presOf" srcId="{9432CDF0-AD67-44A0-83DF-188463B38E93}" destId="{88BBC66D-DFCC-4154-B8A7-B236E8B9C1C0}" srcOrd="0" destOrd="0" presId="urn:microsoft.com/office/officeart/2005/8/layout/radial5"/>
    <dgm:cxn modelId="{6C5D972F-E3AC-430C-8F6F-A9FDBC8F99D3}" type="presOf" srcId="{78F754AF-3A60-4B5D-9789-B2BDE810AC28}" destId="{460AD6C1-1116-48A2-A4BC-39DE925257AE}" srcOrd="0" destOrd="0" presId="urn:microsoft.com/office/officeart/2005/8/layout/radial5"/>
    <dgm:cxn modelId="{2D5ED271-0591-4788-B78D-162291271368}" srcId="{FFA24D07-2000-410A-B6DC-E61CA4F239E2}" destId="{C8976FDD-18BF-4FEC-AD9C-807C5C872DBE}" srcOrd="2" destOrd="0" parTransId="{042BB47E-034A-4853-BA75-26E6A018F147}" sibTransId="{8C0E9395-A449-46F8-9C09-75224BB4D6D2}"/>
    <dgm:cxn modelId="{AEF3DE75-37B4-443D-96C9-21EB8F0BEF26}" type="presOf" srcId="{3AC2273D-2192-4F6A-A41E-6F92D323D7DC}" destId="{98845B3C-C158-43EA-8987-E8C3236DAE2C}" srcOrd="0" destOrd="0" presId="urn:microsoft.com/office/officeart/2005/8/layout/radial5"/>
    <dgm:cxn modelId="{5C91E85A-6BE8-4158-A833-55E142D88E3F}" srcId="{FFA24D07-2000-410A-B6DC-E61CA4F239E2}" destId="{78F754AF-3A60-4B5D-9789-B2BDE810AC28}" srcOrd="1" destOrd="0" parTransId="{9432CDF0-AD67-44A0-83DF-188463B38E93}" sibTransId="{D9A71037-DC46-4813-9F6B-C2AB501CB581}"/>
    <dgm:cxn modelId="{A2E31C95-D372-4B83-BF26-8C93B823C298}" type="presOf" srcId="{055BB682-3447-42D0-A577-25BC814893F9}" destId="{D160EF03-C4AF-4179-B2B8-A6E20760E0FC}" srcOrd="0" destOrd="0" presId="urn:microsoft.com/office/officeart/2005/8/layout/radial5"/>
    <dgm:cxn modelId="{EE364B95-8F12-4685-A46C-FC1685DCA412}" srcId="{FFA24D07-2000-410A-B6DC-E61CA4F239E2}" destId="{529504B3-C2D5-4F6B-BC17-A87BDAB270B7}" srcOrd="0" destOrd="0" parTransId="{3AC2273D-2192-4F6A-A41E-6F92D323D7DC}" sibTransId="{66F50503-B056-4068-8E19-271271E07E5A}"/>
    <dgm:cxn modelId="{B501D19B-3F61-4FBE-A78B-0077429C9B44}" type="presOf" srcId="{C8976FDD-18BF-4FEC-AD9C-807C5C872DBE}" destId="{484E8DC5-4349-4168-8B0F-A8A8DF3122C2}" srcOrd="0" destOrd="0" presId="urn:microsoft.com/office/officeart/2005/8/layout/radial5"/>
    <dgm:cxn modelId="{34A71ED0-6D56-46F8-8AAA-0C12948B92D3}" type="presOf" srcId="{529504B3-C2D5-4F6B-BC17-A87BDAB270B7}" destId="{3AAB2817-A041-45BB-9CC8-9AF52AC6E859}" srcOrd="0" destOrd="0" presId="urn:microsoft.com/office/officeart/2005/8/layout/radial5"/>
    <dgm:cxn modelId="{FC6706D9-838E-462E-B20C-2D2F07CB1E8B}" type="presOf" srcId="{9432CDF0-AD67-44A0-83DF-188463B38E93}" destId="{6D173CD2-4A25-4C2C-8093-FC043155A1FF}" srcOrd="1" destOrd="0" presId="urn:microsoft.com/office/officeart/2005/8/layout/radial5"/>
    <dgm:cxn modelId="{7EFA53D9-F0F8-44B8-88D2-9898335B9DF9}" type="presOf" srcId="{042BB47E-034A-4853-BA75-26E6A018F147}" destId="{BBBF8262-84D2-4A6E-BB70-C41BBB73D535}" srcOrd="1" destOrd="0" presId="urn:microsoft.com/office/officeart/2005/8/layout/radial5"/>
    <dgm:cxn modelId="{0936F1DD-D842-442F-8A2B-47781DFEACBC}" type="presOf" srcId="{042BB47E-034A-4853-BA75-26E6A018F147}" destId="{DBF0A7A3-B915-4A75-9B2E-439A3A1F793E}" srcOrd="0" destOrd="0" presId="urn:microsoft.com/office/officeart/2005/8/layout/radial5"/>
    <dgm:cxn modelId="{0F8BB4E5-A142-4220-B8A9-2A3BC62FC3F2}" type="presOf" srcId="{A7E294A2-EA8B-414F-A9A3-DF3C67B3FA20}" destId="{A65525F2-C2D3-46A8-9043-DF91B6DA1B4E}" srcOrd="0" destOrd="0" presId="urn:microsoft.com/office/officeart/2005/8/layout/radial5"/>
    <dgm:cxn modelId="{758768F0-98F3-4BA6-8D21-BFC46D281C1D}" type="presOf" srcId="{3F06E993-4272-4043-832D-D687BB81E269}" destId="{427DC9FC-0BE6-485A-BBB2-86F1AFB66A1C}" srcOrd="0" destOrd="0" presId="urn:microsoft.com/office/officeart/2005/8/layout/radial5"/>
    <dgm:cxn modelId="{19C7A6F1-E349-4B9B-8B42-AE8CA6E7D5AD}" type="presOf" srcId="{3F06E993-4272-4043-832D-D687BB81E269}" destId="{04DA555A-0574-4D52-B6EA-F2D52A5E5244}" srcOrd="1" destOrd="0" presId="urn:microsoft.com/office/officeart/2005/8/layout/radial5"/>
    <dgm:cxn modelId="{30D191F9-F18A-4B6E-BA74-81FB97502442}" type="presOf" srcId="{FFA24D07-2000-410A-B6DC-E61CA4F239E2}" destId="{C0F20430-5825-4D40-BC02-D9ADE02FB00F}" srcOrd="0" destOrd="0" presId="urn:microsoft.com/office/officeart/2005/8/layout/radial5"/>
    <dgm:cxn modelId="{4E9F309E-BFA1-46AE-8CD2-D9F1A0208684}" type="presParOf" srcId="{A65525F2-C2D3-46A8-9043-DF91B6DA1B4E}" destId="{C0F20430-5825-4D40-BC02-D9ADE02FB00F}" srcOrd="0" destOrd="0" presId="urn:microsoft.com/office/officeart/2005/8/layout/radial5"/>
    <dgm:cxn modelId="{26B99DC6-751E-4294-882C-548BF8089648}" type="presParOf" srcId="{A65525F2-C2D3-46A8-9043-DF91B6DA1B4E}" destId="{98845B3C-C158-43EA-8987-E8C3236DAE2C}" srcOrd="1" destOrd="0" presId="urn:microsoft.com/office/officeart/2005/8/layout/radial5"/>
    <dgm:cxn modelId="{DB3B4D46-55CE-433B-996B-316CF6180A34}" type="presParOf" srcId="{98845B3C-C158-43EA-8987-E8C3236DAE2C}" destId="{B47D3050-A211-45D4-BD44-77DD36773A9A}" srcOrd="0" destOrd="0" presId="urn:microsoft.com/office/officeart/2005/8/layout/radial5"/>
    <dgm:cxn modelId="{179CA54C-F65B-4F6E-81D0-72669602D623}" type="presParOf" srcId="{A65525F2-C2D3-46A8-9043-DF91B6DA1B4E}" destId="{3AAB2817-A041-45BB-9CC8-9AF52AC6E859}" srcOrd="2" destOrd="0" presId="urn:microsoft.com/office/officeart/2005/8/layout/radial5"/>
    <dgm:cxn modelId="{A5B8C44A-73B7-41A7-9243-4EB61C65AC50}" type="presParOf" srcId="{A65525F2-C2D3-46A8-9043-DF91B6DA1B4E}" destId="{88BBC66D-DFCC-4154-B8A7-B236E8B9C1C0}" srcOrd="3" destOrd="0" presId="urn:microsoft.com/office/officeart/2005/8/layout/radial5"/>
    <dgm:cxn modelId="{EEA74F1F-3677-428D-BEBB-756584BB7C6E}" type="presParOf" srcId="{88BBC66D-DFCC-4154-B8A7-B236E8B9C1C0}" destId="{6D173CD2-4A25-4C2C-8093-FC043155A1FF}" srcOrd="0" destOrd="0" presId="urn:microsoft.com/office/officeart/2005/8/layout/radial5"/>
    <dgm:cxn modelId="{13CFB345-F62F-4B60-89E3-B1BB2F739A70}" type="presParOf" srcId="{A65525F2-C2D3-46A8-9043-DF91B6DA1B4E}" destId="{460AD6C1-1116-48A2-A4BC-39DE925257AE}" srcOrd="4" destOrd="0" presId="urn:microsoft.com/office/officeart/2005/8/layout/radial5"/>
    <dgm:cxn modelId="{4FE39D60-3FD2-4841-8A81-B7EF8BA64553}" type="presParOf" srcId="{A65525F2-C2D3-46A8-9043-DF91B6DA1B4E}" destId="{DBF0A7A3-B915-4A75-9B2E-439A3A1F793E}" srcOrd="5" destOrd="0" presId="urn:microsoft.com/office/officeart/2005/8/layout/radial5"/>
    <dgm:cxn modelId="{BD952AAC-39FC-4D3F-BCDD-8055EBD68A74}" type="presParOf" srcId="{DBF0A7A3-B915-4A75-9B2E-439A3A1F793E}" destId="{BBBF8262-84D2-4A6E-BB70-C41BBB73D535}" srcOrd="0" destOrd="0" presId="urn:microsoft.com/office/officeart/2005/8/layout/radial5"/>
    <dgm:cxn modelId="{22C6CCA9-9FE6-4DDF-8BDA-6E6D1091F6A0}" type="presParOf" srcId="{A65525F2-C2D3-46A8-9043-DF91B6DA1B4E}" destId="{484E8DC5-4349-4168-8B0F-A8A8DF3122C2}" srcOrd="6" destOrd="0" presId="urn:microsoft.com/office/officeart/2005/8/layout/radial5"/>
    <dgm:cxn modelId="{599CC11D-9791-40E3-B4FD-0874D2418F83}" type="presParOf" srcId="{A65525F2-C2D3-46A8-9043-DF91B6DA1B4E}" destId="{427DC9FC-0BE6-485A-BBB2-86F1AFB66A1C}" srcOrd="7" destOrd="0" presId="urn:microsoft.com/office/officeart/2005/8/layout/radial5"/>
    <dgm:cxn modelId="{B7C0E0A3-E286-4CA8-8763-5BC3CB194D96}" type="presParOf" srcId="{427DC9FC-0BE6-485A-BBB2-86F1AFB66A1C}" destId="{04DA555A-0574-4D52-B6EA-F2D52A5E5244}" srcOrd="0" destOrd="0" presId="urn:microsoft.com/office/officeart/2005/8/layout/radial5"/>
    <dgm:cxn modelId="{9F9820B4-7288-4CBA-AC61-7D460107F0EE}" type="presParOf" srcId="{A65525F2-C2D3-46A8-9043-DF91B6DA1B4E}" destId="{D160EF03-C4AF-4179-B2B8-A6E20760E0FC}" srcOrd="8" destOrd="0" presId="urn:microsoft.com/office/officeart/2005/8/layout/radial5"/>
  </dgm:cxnLst>
  <dgm:bg/>
  <dgm:whole/>
  <dgm:extLst>
    <a:ext uri="http://schemas.microsoft.com/office/drawing/2008/diagram">
      <dsp:dataModelExt xmlns:dsp="http://schemas.microsoft.com/office/drawing/2008/diagram" relId="rId9"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5254" y="1880315"/>
          <a:ext cx="1305074" cy="131794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ct val="35000"/>
            </a:spcAft>
            <a:buNone/>
          </a:pPr>
          <a:r>
            <a:rPr lang="en-NZ" sz="1400" kern="1200" dirty="0"/>
            <a:t>Residential disability services</a:t>
          </a:r>
        </a:p>
      </dsp:txBody>
      <dsp:txXfrm>
        <a:off x="4796378" y="2073324"/>
        <a:ext cx="922826" cy="931931"/>
      </dsp:txXfrm>
    </dsp:sp>
    <dsp:sp modelId="{98845B3C-C158-43EA-8987-E8C3236DAE2C}">
      <dsp:nvSpPr>
        <dsp:cNvPr id="0" name=""/>
        <dsp:cNvSpPr/>
      </dsp:nvSpPr>
      <dsp:spPr>
        <a:xfrm rot="16155054">
          <a:off x="5074495" y="1355555"/>
          <a:ext cx="34119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26344" y="1491777"/>
        <a:ext cx="238837" cy="255140"/>
      </dsp:txXfrm>
    </dsp:sp>
    <dsp:sp modelId="{3AAB2817-A041-45BB-9CC8-9AF52AC6E859}">
      <dsp:nvSpPr>
        <dsp:cNvPr id="0" name=""/>
        <dsp:cNvSpPr/>
      </dsp:nvSpPr>
      <dsp:spPr>
        <a:xfrm>
          <a:off x="4662442" y="39207"/>
          <a:ext cx="1140978" cy="1197509"/>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1.1 </a:t>
          </a:r>
        </a:p>
        <a:p>
          <a:pPr marL="0" lvl="0" indent="0" algn="ctr" defTabSz="622300">
            <a:lnSpc>
              <a:spcPct val="90000"/>
            </a:lnSpc>
            <a:spcBef>
              <a:spcPct val="0"/>
            </a:spcBef>
            <a:spcAft>
              <a:spcPts val="0"/>
            </a:spcAft>
            <a:buNone/>
          </a:pPr>
          <a:r>
            <a:rPr lang="en-NZ" sz="1600" kern="1200"/>
            <a:t>Pae ora</a:t>
          </a:r>
          <a:r>
            <a:rPr lang="en-NZ" sz="1400" kern="1200"/>
            <a:t> </a:t>
          </a:r>
          <a:r>
            <a:rPr lang="en-NZ" sz="1400" kern="1200" dirty="0"/>
            <a:t>Healthy futures</a:t>
          </a:r>
        </a:p>
      </dsp:txBody>
      <dsp:txXfrm>
        <a:off x="4829534" y="214578"/>
        <a:ext cx="806794" cy="846767"/>
      </dsp:txXfrm>
    </dsp:sp>
    <dsp:sp modelId="{88BBC66D-DFCC-4154-B8A7-B236E8B9C1C0}">
      <dsp:nvSpPr>
        <dsp:cNvPr id="0" name=""/>
        <dsp:cNvSpPr/>
      </dsp:nvSpPr>
      <dsp:spPr>
        <a:xfrm rot="18449555">
          <a:off x="5681019" y="1504987"/>
          <a:ext cx="414209"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5334" y="1639331"/>
        <a:ext cx="289946" cy="255140"/>
      </dsp:txXfrm>
    </dsp:sp>
    <dsp:sp modelId="{460AD6C1-1116-48A2-A4BC-39DE925257AE}">
      <dsp:nvSpPr>
        <dsp:cNvPr id="0" name=""/>
        <dsp:cNvSpPr/>
      </dsp:nvSpPr>
      <dsp:spPr>
        <a:xfrm>
          <a:off x="5860956" y="218372"/>
          <a:ext cx="1350143" cy="130928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1.2 </a:t>
          </a:r>
        </a:p>
        <a:p>
          <a:pPr marL="0" lvl="0" indent="0" algn="ctr" defTabSz="622300">
            <a:lnSpc>
              <a:spcPct val="90000"/>
            </a:lnSpc>
            <a:spcBef>
              <a:spcPct val="0"/>
            </a:spcBef>
            <a:spcAft>
              <a:spcPts val="0"/>
            </a:spcAft>
            <a:buNone/>
          </a:pPr>
          <a:r>
            <a:rPr lang="en-NZ" sz="1400" kern="1200" dirty="0"/>
            <a:t>Ola Manuia  of Pacific </a:t>
          </a:r>
          <a:r>
            <a:rPr lang="en-NZ" sz="1400" kern="1200" dirty="0">
              <a:solidFill>
                <a:prstClr val="white"/>
              </a:solidFill>
              <a:latin typeface="Calibri" panose="020F0502020204030204"/>
              <a:ea typeface="+mn-ea"/>
              <a:cs typeface="+mn-cs"/>
            </a:rPr>
            <a:t>Peoples</a:t>
          </a:r>
          <a:r>
            <a:rPr lang="en-NZ" sz="1400" kern="1200" dirty="0"/>
            <a:t> in Aotearoa</a:t>
          </a:r>
        </a:p>
      </dsp:txBody>
      <dsp:txXfrm>
        <a:off x="6058680" y="410112"/>
        <a:ext cx="954695" cy="925801"/>
      </dsp:txXfrm>
    </dsp:sp>
    <dsp:sp modelId="{DBF0A7A3-B915-4A75-9B2E-439A3A1F793E}">
      <dsp:nvSpPr>
        <dsp:cNvPr id="0" name=""/>
        <dsp:cNvSpPr/>
      </dsp:nvSpPr>
      <dsp:spPr>
        <a:xfrm rot="20729901">
          <a:off x="6074765" y="2053426"/>
          <a:ext cx="478936"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76797" y="2154445"/>
        <a:ext cx="351366" cy="255140"/>
      </dsp:txXfrm>
    </dsp:sp>
    <dsp:sp modelId="{484E8DC5-4349-4168-8B0F-A8A8DF3122C2}">
      <dsp:nvSpPr>
        <dsp:cNvPr id="0" name=""/>
        <dsp:cNvSpPr/>
      </dsp:nvSpPr>
      <dsp:spPr>
        <a:xfrm>
          <a:off x="6746635" y="1417479"/>
          <a:ext cx="1161429" cy="117304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1.3 </a:t>
          </a:r>
        </a:p>
        <a:p>
          <a:pPr marL="0" lvl="0" indent="0" algn="ctr" defTabSz="622300">
            <a:lnSpc>
              <a:spcPct val="90000"/>
            </a:lnSpc>
            <a:spcBef>
              <a:spcPct val="0"/>
            </a:spcBef>
            <a:spcAft>
              <a:spcPts val="0"/>
            </a:spcAft>
            <a:buNone/>
          </a:pPr>
          <a:r>
            <a:rPr lang="en-NZ" sz="1400" kern="1200" dirty="0"/>
            <a:t>My rights during service delivery </a:t>
          </a:r>
        </a:p>
      </dsp:txBody>
      <dsp:txXfrm>
        <a:off x="6916722" y="1589268"/>
        <a:ext cx="821255" cy="829468"/>
      </dsp:txXfrm>
    </dsp:sp>
    <dsp:sp modelId="{427DC9FC-0BE6-485A-BBB2-86F1AFB66A1C}">
      <dsp:nvSpPr>
        <dsp:cNvPr id="0" name=""/>
        <dsp:cNvSpPr/>
      </dsp:nvSpPr>
      <dsp:spPr>
        <a:xfrm rot="1119112">
          <a:off x="6054823" y="2677626"/>
          <a:ext cx="48538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58173" y="2742273"/>
        <a:ext cx="357810" cy="255140"/>
      </dsp:txXfrm>
    </dsp:sp>
    <dsp:sp modelId="{D160EF03-C4AF-4179-B2B8-A6E20760E0FC}">
      <dsp:nvSpPr>
        <dsp:cNvPr id="0" name=""/>
        <dsp:cNvSpPr/>
      </dsp:nvSpPr>
      <dsp:spPr>
        <a:xfrm>
          <a:off x="6709917" y="2669946"/>
          <a:ext cx="1183341" cy="111843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1.4 </a:t>
          </a:r>
        </a:p>
        <a:p>
          <a:pPr marL="0" lvl="0" indent="0" algn="ctr" defTabSz="622300">
            <a:lnSpc>
              <a:spcPct val="90000"/>
            </a:lnSpc>
            <a:spcBef>
              <a:spcPct val="0"/>
            </a:spcBef>
            <a:spcAft>
              <a:spcPts val="0"/>
            </a:spcAft>
            <a:buNone/>
          </a:pPr>
          <a:r>
            <a:rPr lang="en-NZ" sz="1400" kern="1200" dirty="0"/>
            <a:t>I am treated with respect</a:t>
          </a:r>
        </a:p>
      </dsp:txBody>
      <dsp:txXfrm>
        <a:off x="6883213" y="2833737"/>
        <a:ext cx="836749" cy="790854"/>
      </dsp:txXfrm>
    </dsp:sp>
    <dsp:sp modelId="{84B49B5E-2C46-4DE7-A9A2-3C05BF9A3722}">
      <dsp:nvSpPr>
        <dsp:cNvPr id="0" name=""/>
        <dsp:cNvSpPr/>
      </dsp:nvSpPr>
      <dsp:spPr>
        <a:xfrm rot="3078110">
          <a:off x="5701925" y="3172835"/>
          <a:ext cx="46745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25830" y="3208101"/>
        <a:ext cx="339880" cy="255140"/>
      </dsp:txXfrm>
    </dsp:sp>
    <dsp:sp modelId="{195C0288-F911-4F9E-9FB6-3A9BF9432E20}">
      <dsp:nvSpPr>
        <dsp:cNvPr id="0" name=""/>
        <dsp:cNvSpPr/>
      </dsp:nvSpPr>
      <dsp:spPr>
        <a:xfrm>
          <a:off x="5951105" y="3620240"/>
          <a:ext cx="1324379" cy="12222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1.5 </a:t>
          </a:r>
        </a:p>
        <a:p>
          <a:pPr marL="0" lvl="0" indent="0" algn="ctr" defTabSz="622300">
            <a:lnSpc>
              <a:spcPct val="90000"/>
            </a:lnSpc>
            <a:spcBef>
              <a:spcPct val="0"/>
            </a:spcBef>
            <a:spcAft>
              <a:spcPts val="0"/>
            </a:spcAft>
            <a:buNone/>
          </a:pPr>
          <a:r>
            <a:rPr lang="en-NZ" sz="1400" kern="1200" dirty="0"/>
            <a:t>I am protected from abuse</a:t>
          </a:r>
        </a:p>
      </dsp:txBody>
      <dsp:txXfrm>
        <a:off x="6145056" y="3799229"/>
        <a:ext cx="936477" cy="864235"/>
      </dsp:txXfrm>
    </dsp:sp>
    <dsp:sp modelId="{60DA67B6-47C8-4BD0-A1BA-094261AA1CD2}">
      <dsp:nvSpPr>
        <dsp:cNvPr id="0" name=""/>
        <dsp:cNvSpPr/>
      </dsp:nvSpPr>
      <dsp:spPr>
        <a:xfrm rot="5399980">
          <a:off x="5116801" y="3243696"/>
          <a:ext cx="28199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59099" y="3286445"/>
        <a:ext cx="197393" cy="255140"/>
      </dsp:txXfrm>
    </dsp:sp>
    <dsp:sp modelId="{E005F617-36B2-4C72-A148-CDF78A2E4FC1}">
      <dsp:nvSpPr>
        <dsp:cNvPr id="0" name=""/>
        <dsp:cNvSpPr/>
      </dsp:nvSpPr>
      <dsp:spPr>
        <a:xfrm>
          <a:off x="4554645" y="3730323"/>
          <a:ext cx="1406314" cy="139490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1.6 </a:t>
          </a:r>
        </a:p>
        <a:p>
          <a:pPr marL="0" lvl="0" indent="0" algn="ctr" defTabSz="533400">
            <a:lnSpc>
              <a:spcPct val="90000"/>
            </a:lnSpc>
            <a:spcBef>
              <a:spcPct val="0"/>
            </a:spcBef>
            <a:spcAft>
              <a:spcPts val="0"/>
            </a:spcAft>
            <a:buNone/>
          </a:pPr>
          <a:r>
            <a:rPr lang="en-NZ" sz="1200" kern="1200" dirty="0"/>
            <a:t>Effective communication occurs</a:t>
          </a:r>
        </a:p>
      </dsp:txBody>
      <dsp:txXfrm>
        <a:off x="4760595" y="3934603"/>
        <a:ext cx="994414" cy="986348"/>
      </dsp:txXfrm>
    </dsp:sp>
    <dsp:sp modelId="{0BC6C381-EF7A-48A7-8DE4-7749C0246D4E}">
      <dsp:nvSpPr>
        <dsp:cNvPr id="0" name=""/>
        <dsp:cNvSpPr/>
      </dsp:nvSpPr>
      <dsp:spPr>
        <a:xfrm rot="7617659">
          <a:off x="4381444" y="3186610"/>
          <a:ext cx="458510"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483581" y="3220690"/>
        <a:ext cx="330940" cy="255140"/>
      </dsp:txXfrm>
    </dsp:sp>
    <dsp:sp modelId="{6243417F-9D1C-4551-B241-C2EE94EAA473}">
      <dsp:nvSpPr>
        <dsp:cNvPr id="0" name=""/>
        <dsp:cNvSpPr/>
      </dsp:nvSpPr>
      <dsp:spPr>
        <a:xfrm>
          <a:off x="3421399" y="3634691"/>
          <a:ext cx="1145651" cy="1167573"/>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ts val="0"/>
            </a:spcAft>
            <a:buNone/>
          </a:pPr>
          <a:r>
            <a:rPr lang="en-NZ" sz="1200" kern="1200" dirty="0"/>
            <a:t>1.7 </a:t>
          </a:r>
        </a:p>
        <a:p>
          <a:pPr marL="0" lvl="0" indent="0" algn="ctr" defTabSz="533400">
            <a:lnSpc>
              <a:spcPct val="90000"/>
            </a:lnSpc>
            <a:spcBef>
              <a:spcPct val="0"/>
            </a:spcBef>
            <a:spcAft>
              <a:spcPts val="0"/>
            </a:spcAft>
            <a:buNone/>
          </a:pPr>
          <a:r>
            <a:rPr lang="en-NZ" sz="1200" kern="1200" dirty="0"/>
            <a:t>I am informed to make choices</a:t>
          </a:r>
        </a:p>
      </dsp:txBody>
      <dsp:txXfrm>
        <a:off x="3589176" y="3805678"/>
        <a:ext cx="810097" cy="825599"/>
      </dsp:txXfrm>
    </dsp:sp>
    <dsp:sp modelId="{B31EC2B3-DA24-46AB-9471-9737B8B1E872}">
      <dsp:nvSpPr>
        <dsp:cNvPr id="0" name=""/>
        <dsp:cNvSpPr/>
      </dsp:nvSpPr>
      <dsp:spPr>
        <a:xfrm rot="9619114">
          <a:off x="4062090" y="2678099"/>
          <a:ext cx="426404"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85934" y="2741664"/>
        <a:ext cx="298834" cy="255140"/>
      </dsp:txXfrm>
    </dsp:sp>
    <dsp:sp modelId="{4090B5D7-2842-417A-8A17-C9729D16659A}">
      <dsp:nvSpPr>
        <dsp:cNvPr id="0" name=""/>
        <dsp:cNvSpPr/>
      </dsp:nvSpPr>
      <dsp:spPr>
        <a:xfrm>
          <a:off x="2664855" y="2608124"/>
          <a:ext cx="1256402" cy="126784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1.8</a:t>
          </a:r>
        </a:p>
        <a:p>
          <a:pPr marL="0" lvl="0" indent="0" algn="ctr" defTabSz="622300">
            <a:lnSpc>
              <a:spcPct val="90000"/>
            </a:lnSpc>
            <a:spcBef>
              <a:spcPct val="0"/>
            </a:spcBef>
            <a:spcAft>
              <a:spcPts val="0"/>
            </a:spcAft>
            <a:buNone/>
          </a:pPr>
          <a:r>
            <a:rPr lang="en-NZ" sz="1400" kern="1200" dirty="0"/>
            <a:t> I </a:t>
          </a:r>
          <a:r>
            <a:rPr lang="en-NZ" sz="1600" kern="1200" dirty="0"/>
            <a:t>have</a:t>
          </a:r>
          <a:r>
            <a:rPr lang="en-NZ" sz="1400" kern="1200" dirty="0"/>
            <a:t> the right to complain</a:t>
          </a:r>
        </a:p>
      </dsp:txBody>
      <dsp:txXfrm>
        <a:off x="2848851" y="2793796"/>
        <a:ext cx="888410" cy="896504"/>
      </dsp:txXfrm>
    </dsp:sp>
    <dsp:sp modelId="{B3CC5867-4C71-4973-BF5B-C285D03695B2}">
      <dsp:nvSpPr>
        <dsp:cNvPr id="0" name=""/>
        <dsp:cNvSpPr/>
      </dsp:nvSpPr>
      <dsp:spPr>
        <a:xfrm rot="11839005">
          <a:off x="4098559" y="2026042"/>
          <a:ext cx="390017"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12912" y="2128503"/>
        <a:ext cx="273012" cy="255140"/>
      </dsp:txXfrm>
    </dsp:sp>
    <dsp:sp modelId="{44A6FEB0-BFF8-47C9-A8B2-85716FA625F7}">
      <dsp:nvSpPr>
        <dsp:cNvPr id="0" name=""/>
        <dsp:cNvSpPr/>
      </dsp:nvSpPr>
      <dsp:spPr>
        <a:xfrm>
          <a:off x="2622340" y="1274441"/>
          <a:ext cx="1341449" cy="1304548"/>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3970" tIns="13970" rIns="13970" bIns="13970" numCol="1" spcCol="1270" anchor="ctr" anchorCtr="0">
          <a:noAutofit/>
        </a:bodyPr>
        <a:lstStyle/>
        <a:p>
          <a:pPr marL="0" lvl="0" indent="0" algn="ctr" defTabSz="466725">
            <a:lnSpc>
              <a:spcPct val="90000"/>
            </a:lnSpc>
            <a:spcBef>
              <a:spcPct val="0"/>
            </a:spcBef>
            <a:spcAft>
              <a:spcPct val="35000"/>
            </a:spcAft>
            <a:buNone/>
          </a:pPr>
          <a:r>
            <a:rPr lang="en-NZ" sz="1050" kern="1200" dirty="0">
              <a:solidFill>
                <a:schemeClr val="tx1"/>
              </a:solidFill>
            </a:rPr>
            <a:t>1.9</a:t>
          </a:r>
          <a:r>
            <a:rPr lang="en-NZ" sz="900" kern="1200" dirty="0">
              <a:solidFill>
                <a:schemeClr val="tx1"/>
              </a:solidFill>
            </a:rPr>
            <a:t> Health and wellbeing of children born as a result of, and people accessing, reproductive technology services</a:t>
          </a:r>
        </a:p>
      </dsp:txBody>
      <dsp:txXfrm>
        <a:off x="2818791" y="1465488"/>
        <a:ext cx="948547" cy="922454"/>
      </dsp:txXfrm>
    </dsp:sp>
    <dsp:sp modelId="{EC33913F-DC5F-4296-98E5-21F7121A0369}">
      <dsp:nvSpPr>
        <dsp:cNvPr id="0" name=""/>
        <dsp:cNvSpPr/>
      </dsp:nvSpPr>
      <dsp:spPr>
        <a:xfrm rot="14055518">
          <a:off x="4451974" y="1490496"/>
          <a:ext cx="408095" cy="42523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48945" y="1625228"/>
        <a:ext cx="285667" cy="255140"/>
      </dsp:txXfrm>
    </dsp:sp>
    <dsp:sp modelId="{F44168D1-9941-49DA-8FAD-5628B69C437D}">
      <dsp:nvSpPr>
        <dsp:cNvPr id="0" name=""/>
        <dsp:cNvSpPr/>
      </dsp:nvSpPr>
      <dsp:spPr>
        <a:xfrm>
          <a:off x="3437587" y="244132"/>
          <a:ext cx="1242074" cy="1257762"/>
        </a:xfrm>
        <a:prstGeom prst="ellipse">
          <a:avLst/>
        </a:prstGeom>
        <a:solidFill>
          <a:schemeClr val="bg1">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533400">
            <a:lnSpc>
              <a:spcPct val="90000"/>
            </a:lnSpc>
            <a:spcBef>
              <a:spcPct val="0"/>
            </a:spcBef>
            <a:spcAft>
              <a:spcPct val="35000"/>
            </a:spcAft>
            <a:buNone/>
          </a:pPr>
          <a:r>
            <a:rPr lang="en-NZ" sz="1200" kern="1200" dirty="0">
              <a:solidFill>
                <a:schemeClr val="tx1"/>
              </a:solidFill>
            </a:rPr>
            <a:t>1.10 Requirement of donation and surrogacy </a:t>
          </a:r>
        </a:p>
      </dsp:txBody>
      <dsp:txXfrm>
        <a:off x="3619485" y="428327"/>
        <a:ext cx="878278" cy="88937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82603" y="2044520"/>
          <a:ext cx="1582275" cy="1533044"/>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Residential disability services</a:t>
          </a:r>
        </a:p>
      </dsp:txBody>
      <dsp:txXfrm>
        <a:off x="4714322" y="2269029"/>
        <a:ext cx="1118837" cy="1084026"/>
      </dsp:txXfrm>
    </dsp:sp>
    <dsp:sp modelId="{98845B3C-C158-43EA-8987-E8C3236DAE2C}">
      <dsp:nvSpPr>
        <dsp:cNvPr id="0" name=""/>
        <dsp:cNvSpPr/>
      </dsp:nvSpPr>
      <dsp:spPr>
        <a:xfrm rot="15971861">
          <a:off x="5107929" y="1606607"/>
          <a:ext cx="20505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40727" y="1738202"/>
        <a:ext cx="143541" cy="302714"/>
      </dsp:txXfrm>
    </dsp:sp>
    <dsp:sp modelId="{3AAB2817-A041-45BB-9CC8-9AF52AC6E859}">
      <dsp:nvSpPr>
        <dsp:cNvPr id="0" name=""/>
        <dsp:cNvSpPr/>
      </dsp:nvSpPr>
      <dsp:spPr>
        <a:xfrm>
          <a:off x="4373936" y="136529"/>
          <a:ext cx="1545472" cy="1525157"/>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2.1 Governance</a:t>
          </a:r>
        </a:p>
      </dsp:txBody>
      <dsp:txXfrm>
        <a:off x="4600265" y="359883"/>
        <a:ext cx="1092814" cy="1078449"/>
      </dsp:txXfrm>
    </dsp:sp>
    <dsp:sp modelId="{88BBC66D-DFCC-4154-B8A7-B236E8B9C1C0}">
      <dsp:nvSpPr>
        <dsp:cNvPr id="0" name=""/>
        <dsp:cNvSpPr/>
      </dsp:nvSpPr>
      <dsp:spPr>
        <a:xfrm rot="20416925">
          <a:off x="6116940" y="2206397"/>
          <a:ext cx="279997"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19403" y="2321471"/>
        <a:ext cx="195998" cy="302714"/>
      </dsp:txXfrm>
    </dsp:sp>
    <dsp:sp modelId="{460AD6C1-1116-48A2-A4BC-39DE925257AE}">
      <dsp:nvSpPr>
        <dsp:cNvPr id="0" name=""/>
        <dsp:cNvSpPr/>
      </dsp:nvSpPr>
      <dsp:spPr>
        <a:xfrm>
          <a:off x="6469026" y="1379177"/>
          <a:ext cx="1484425" cy="147491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2.2</a:t>
          </a:r>
        </a:p>
        <a:p>
          <a:pPr marL="0" lvl="0" indent="0" algn="ctr" defTabSz="711200">
            <a:lnSpc>
              <a:spcPct val="90000"/>
            </a:lnSpc>
            <a:spcBef>
              <a:spcPct val="0"/>
            </a:spcBef>
            <a:spcAft>
              <a:spcPts val="0"/>
            </a:spcAft>
            <a:buNone/>
          </a:pPr>
          <a:r>
            <a:rPr lang="en-NZ" sz="1600" kern="1200" dirty="0"/>
            <a:t> Quality and risk</a:t>
          </a:r>
        </a:p>
      </dsp:txBody>
      <dsp:txXfrm>
        <a:off x="6686415" y="1595173"/>
        <a:ext cx="1049647" cy="1042921"/>
      </dsp:txXfrm>
    </dsp:sp>
    <dsp:sp modelId="{DBF0A7A3-B915-4A75-9B2E-439A3A1F793E}">
      <dsp:nvSpPr>
        <dsp:cNvPr id="0" name=""/>
        <dsp:cNvSpPr/>
      </dsp:nvSpPr>
      <dsp:spPr>
        <a:xfrm rot="3454360">
          <a:off x="5686309" y="3388590"/>
          <a:ext cx="22919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702253" y="3460475"/>
        <a:ext cx="160439" cy="302714"/>
      </dsp:txXfrm>
    </dsp:sp>
    <dsp:sp modelId="{484E8DC5-4349-4168-8B0F-A8A8DF3122C2}">
      <dsp:nvSpPr>
        <dsp:cNvPr id="0" name=""/>
        <dsp:cNvSpPr/>
      </dsp:nvSpPr>
      <dsp:spPr>
        <a:xfrm>
          <a:off x="5564995" y="3701712"/>
          <a:ext cx="1555948" cy="15847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2.3 </a:t>
          </a:r>
        </a:p>
        <a:p>
          <a:pPr marL="0" lvl="0" indent="0" algn="ctr" defTabSz="666750">
            <a:lnSpc>
              <a:spcPct val="90000"/>
            </a:lnSpc>
            <a:spcBef>
              <a:spcPct val="0"/>
            </a:spcBef>
            <a:spcAft>
              <a:spcPts val="0"/>
            </a:spcAft>
            <a:buNone/>
          </a:pPr>
          <a:r>
            <a:rPr lang="en-NZ" sz="1500" kern="1200" dirty="0"/>
            <a:t>Service Management</a:t>
          </a:r>
        </a:p>
      </dsp:txBody>
      <dsp:txXfrm>
        <a:off x="5792858" y="3933798"/>
        <a:ext cx="1100222" cy="1120608"/>
      </dsp:txXfrm>
    </dsp:sp>
    <dsp:sp modelId="{427DC9FC-0BE6-485A-BBB2-86F1AFB66A1C}">
      <dsp:nvSpPr>
        <dsp:cNvPr id="0" name=""/>
        <dsp:cNvSpPr/>
      </dsp:nvSpPr>
      <dsp:spPr>
        <a:xfrm rot="7560000">
          <a:off x="4527796" y="3392830"/>
          <a:ext cx="279945"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4469" y="3459762"/>
        <a:ext cx="195962" cy="302714"/>
      </dsp:txXfrm>
    </dsp:sp>
    <dsp:sp modelId="{D160EF03-C4AF-4179-B2B8-A6E20760E0FC}">
      <dsp:nvSpPr>
        <dsp:cNvPr id="0" name=""/>
        <dsp:cNvSpPr/>
      </dsp:nvSpPr>
      <dsp:spPr>
        <a:xfrm>
          <a:off x="3263610" y="3721767"/>
          <a:ext cx="1574630" cy="1544670"/>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666750">
            <a:lnSpc>
              <a:spcPct val="90000"/>
            </a:lnSpc>
            <a:spcBef>
              <a:spcPct val="0"/>
            </a:spcBef>
            <a:spcAft>
              <a:spcPts val="0"/>
            </a:spcAft>
            <a:buNone/>
          </a:pPr>
          <a:r>
            <a:rPr lang="en-NZ" sz="1500" kern="1200" dirty="0"/>
            <a:t>2.4 </a:t>
          </a:r>
        </a:p>
        <a:p>
          <a:pPr marL="0" lvl="0" indent="0" algn="ctr" defTabSz="666750">
            <a:lnSpc>
              <a:spcPct val="90000"/>
            </a:lnSpc>
            <a:spcBef>
              <a:spcPct val="0"/>
            </a:spcBef>
            <a:spcAft>
              <a:spcPts val="0"/>
            </a:spcAft>
            <a:buNone/>
          </a:pPr>
          <a:r>
            <a:rPr lang="en-NZ" sz="1500" kern="1200" dirty="0"/>
            <a:t>Health care and support workers and their availability </a:t>
          </a:r>
        </a:p>
      </dsp:txBody>
      <dsp:txXfrm>
        <a:off x="3494209" y="3947979"/>
        <a:ext cx="1113432" cy="1092246"/>
      </dsp:txXfrm>
    </dsp:sp>
    <dsp:sp modelId="{84B49B5E-2C46-4DE7-A9A2-3C05BF9A3722}">
      <dsp:nvSpPr>
        <dsp:cNvPr id="0" name=""/>
        <dsp:cNvSpPr/>
      </dsp:nvSpPr>
      <dsp:spPr>
        <a:xfrm rot="11745972">
          <a:off x="4113596" y="2272191"/>
          <a:ext cx="290148" cy="504522"/>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199003" y="2384920"/>
        <a:ext cx="203104" cy="302714"/>
      </dsp:txXfrm>
    </dsp:sp>
    <dsp:sp modelId="{195C0288-F911-4F9E-9FB6-3A9BF9432E20}">
      <dsp:nvSpPr>
        <dsp:cNvPr id="0" name=""/>
        <dsp:cNvSpPr/>
      </dsp:nvSpPr>
      <dsp:spPr>
        <a:xfrm>
          <a:off x="2468386" y="1465004"/>
          <a:ext cx="1548187" cy="154508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2.5 Information </a:t>
          </a:r>
        </a:p>
      </dsp:txBody>
      <dsp:txXfrm>
        <a:off x="2695113" y="1691277"/>
        <a:ext cx="1094733" cy="10925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604298" y="1931830"/>
          <a:ext cx="1331789" cy="1358406"/>
        </a:xfrm>
        <a:prstGeom prst="ellipse">
          <a:avLst/>
        </a:prstGeom>
        <a:solidFill>
          <a:schemeClr val="accent5">
            <a:lumMod val="7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kern="1200" dirty="0"/>
            <a:t>Residential disability services</a:t>
          </a:r>
        </a:p>
      </dsp:txBody>
      <dsp:txXfrm>
        <a:off x="4799334" y="2130764"/>
        <a:ext cx="941717" cy="960538"/>
      </dsp:txXfrm>
    </dsp:sp>
    <dsp:sp modelId="{98845B3C-C158-43EA-8987-E8C3236DAE2C}">
      <dsp:nvSpPr>
        <dsp:cNvPr id="0" name=""/>
        <dsp:cNvSpPr/>
      </dsp:nvSpPr>
      <dsp:spPr>
        <a:xfrm rot="16057413">
          <a:off x="5084778" y="1439964"/>
          <a:ext cx="292321"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30444" y="1573855"/>
        <a:ext cx="204625" cy="270242"/>
      </dsp:txXfrm>
    </dsp:sp>
    <dsp:sp modelId="{3AAB2817-A041-45BB-9CC8-9AF52AC6E859}">
      <dsp:nvSpPr>
        <dsp:cNvPr id="0" name=""/>
        <dsp:cNvSpPr/>
      </dsp:nvSpPr>
      <dsp:spPr>
        <a:xfrm>
          <a:off x="4540085" y="106372"/>
          <a:ext cx="1305260" cy="127551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3.1 </a:t>
          </a:r>
        </a:p>
        <a:p>
          <a:pPr marL="0" lvl="0" indent="0" algn="ctr" defTabSz="711200">
            <a:lnSpc>
              <a:spcPct val="90000"/>
            </a:lnSpc>
            <a:spcBef>
              <a:spcPct val="0"/>
            </a:spcBef>
            <a:spcAft>
              <a:spcPts val="0"/>
            </a:spcAft>
            <a:buNone/>
          </a:pPr>
          <a:r>
            <a:rPr lang="en-NZ" sz="1600" kern="1200" dirty="0"/>
            <a:t>Entry and declining entry</a:t>
          </a:r>
        </a:p>
      </dsp:txBody>
      <dsp:txXfrm>
        <a:off x="4731236" y="293167"/>
        <a:ext cx="922958" cy="901923"/>
      </dsp:txXfrm>
    </dsp:sp>
    <dsp:sp modelId="{88BBC66D-DFCC-4154-B8A7-B236E8B9C1C0}">
      <dsp:nvSpPr>
        <dsp:cNvPr id="0" name=""/>
        <dsp:cNvSpPr/>
      </dsp:nvSpPr>
      <dsp:spPr>
        <a:xfrm rot="18835578">
          <a:off x="5784448" y="1668742"/>
          <a:ext cx="35289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00660" y="1796948"/>
        <a:ext cx="247028" cy="270242"/>
      </dsp:txXfrm>
    </dsp:sp>
    <dsp:sp modelId="{460AD6C1-1116-48A2-A4BC-39DE925257AE}">
      <dsp:nvSpPr>
        <dsp:cNvPr id="0" name=""/>
        <dsp:cNvSpPr/>
      </dsp:nvSpPr>
      <dsp:spPr>
        <a:xfrm>
          <a:off x="5998622" y="492735"/>
          <a:ext cx="1327793" cy="1345570"/>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711200">
            <a:lnSpc>
              <a:spcPct val="90000"/>
            </a:lnSpc>
            <a:spcBef>
              <a:spcPct val="0"/>
            </a:spcBef>
            <a:spcAft>
              <a:spcPts val="0"/>
            </a:spcAft>
            <a:buNone/>
          </a:pPr>
          <a:r>
            <a:rPr lang="en-NZ" sz="1600" kern="1200" dirty="0"/>
            <a:t>3.2 </a:t>
          </a:r>
        </a:p>
        <a:p>
          <a:pPr marL="0" lvl="0" indent="0" algn="ctr" defTabSz="711200">
            <a:lnSpc>
              <a:spcPct val="90000"/>
            </a:lnSpc>
            <a:spcBef>
              <a:spcPct val="0"/>
            </a:spcBef>
            <a:spcAft>
              <a:spcPts val="0"/>
            </a:spcAft>
            <a:buNone/>
          </a:pPr>
          <a:r>
            <a:rPr lang="en-NZ" sz="1600" kern="1200" dirty="0"/>
            <a:t>My pathway to wellbeing</a:t>
          </a:r>
        </a:p>
      </dsp:txBody>
      <dsp:txXfrm>
        <a:off x="6193073" y="689789"/>
        <a:ext cx="938891" cy="951462"/>
      </dsp:txXfrm>
    </dsp:sp>
    <dsp:sp modelId="{DBF0A7A3-B915-4A75-9B2E-439A3A1F793E}">
      <dsp:nvSpPr>
        <dsp:cNvPr id="0" name=""/>
        <dsp:cNvSpPr/>
      </dsp:nvSpPr>
      <dsp:spPr>
        <a:xfrm rot="197060">
          <a:off x="6095008" y="2444261"/>
          <a:ext cx="386786"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95103" y="2531018"/>
        <a:ext cx="270750" cy="270242"/>
      </dsp:txXfrm>
    </dsp:sp>
    <dsp:sp modelId="{484E8DC5-4349-4168-8B0F-A8A8DF3122C2}">
      <dsp:nvSpPr>
        <dsp:cNvPr id="0" name=""/>
        <dsp:cNvSpPr/>
      </dsp:nvSpPr>
      <dsp:spPr>
        <a:xfrm>
          <a:off x="6662640" y="2060620"/>
          <a:ext cx="1287460" cy="133451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3.3 </a:t>
          </a:r>
        </a:p>
        <a:p>
          <a:pPr marL="0" lvl="0" indent="0" algn="ctr" defTabSz="711200">
            <a:lnSpc>
              <a:spcPct val="90000"/>
            </a:lnSpc>
            <a:spcBef>
              <a:spcPct val="0"/>
            </a:spcBef>
            <a:spcAft>
              <a:spcPts val="0"/>
            </a:spcAft>
            <a:buNone/>
          </a:pPr>
          <a:r>
            <a:rPr lang="en-NZ" sz="1600" kern="1200" dirty="0">
              <a:solidFill>
                <a:schemeClr val="bg1"/>
              </a:solidFill>
            </a:rPr>
            <a:t>Individual activities</a:t>
          </a:r>
        </a:p>
      </dsp:txBody>
      <dsp:txXfrm>
        <a:off x="6851184" y="2256056"/>
        <a:ext cx="910372" cy="943646"/>
      </dsp:txXfrm>
    </dsp:sp>
    <dsp:sp modelId="{427DC9FC-0BE6-485A-BBB2-86F1AFB66A1C}">
      <dsp:nvSpPr>
        <dsp:cNvPr id="0" name=""/>
        <dsp:cNvSpPr/>
      </dsp:nvSpPr>
      <dsp:spPr>
        <a:xfrm rot="2667357">
          <a:off x="5801046" y="3069890"/>
          <a:ext cx="33264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815327" y="3125025"/>
        <a:ext cx="232849" cy="270242"/>
      </dsp:txXfrm>
    </dsp:sp>
    <dsp:sp modelId="{D160EF03-C4AF-4179-B2B8-A6E20760E0FC}">
      <dsp:nvSpPr>
        <dsp:cNvPr id="0" name=""/>
        <dsp:cNvSpPr/>
      </dsp:nvSpPr>
      <dsp:spPr>
        <a:xfrm>
          <a:off x="5986164" y="3319287"/>
          <a:ext cx="1432842" cy="139438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3.4 </a:t>
          </a:r>
        </a:p>
        <a:p>
          <a:pPr marL="0" lvl="0" indent="0" algn="ctr" defTabSz="711200">
            <a:lnSpc>
              <a:spcPct val="90000"/>
            </a:lnSpc>
            <a:spcBef>
              <a:spcPct val="0"/>
            </a:spcBef>
            <a:spcAft>
              <a:spcPts val="0"/>
            </a:spcAft>
            <a:buNone/>
          </a:pPr>
          <a:r>
            <a:rPr lang="en-NZ" sz="1600" kern="1200" dirty="0"/>
            <a:t>My medication</a:t>
          </a:r>
        </a:p>
      </dsp:txBody>
      <dsp:txXfrm>
        <a:off x="6195999" y="3523489"/>
        <a:ext cx="1013172" cy="985976"/>
      </dsp:txXfrm>
    </dsp:sp>
    <dsp:sp modelId="{84B49B5E-2C46-4DE7-A9A2-3C05BF9A3722}">
      <dsp:nvSpPr>
        <dsp:cNvPr id="0" name=""/>
        <dsp:cNvSpPr/>
      </dsp:nvSpPr>
      <dsp:spPr>
        <a:xfrm rot="5315039">
          <a:off x="5114977" y="3394421"/>
          <a:ext cx="360294"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167685" y="3430475"/>
        <a:ext cx="252206" cy="270242"/>
      </dsp:txXfrm>
    </dsp:sp>
    <dsp:sp modelId="{195C0288-F911-4F9E-9FB6-3A9BF9432E20}">
      <dsp:nvSpPr>
        <dsp:cNvPr id="0" name=""/>
        <dsp:cNvSpPr/>
      </dsp:nvSpPr>
      <dsp:spPr>
        <a:xfrm>
          <a:off x="4637170" y="3969417"/>
          <a:ext cx="1366339" cy="1340538"/>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3.5 </a:t>
          </a:r>
        </a:p>
        <a:p>
          <a:pPr marL="0" lvl="0" indent="0" algn="ctr" defTabSz="711200">
            <a:lnSpc>
              <a:spcPct val="90000"/>
            </a:lnSpc>
            <a:spcBef>
              <a:spcPct val="0"/>
            </a:spcBef>
            <a:spcAft>
              <a:spcPts val="0"/>
            </a:spcAft>
            <a:buNone/>
          </a:pPr>
          <a:r>
            <a:rPr lang="en-NZ" sz="1600" kern="1200" dirty="0">
              <a:solidFill>
                <a:schemeClr val="bg1"/>
              </a:solidFill>
            </a:rPr>
            <a:t>Nutrition to support wellbeing</a:t>
          </a:r>
        </a:p>
      </dsp:txBody>
      <dsp:txXfrm>
        <a:off x="4837266" y="4165734"/>
        <a:ext cx="966147" cy="947904"/>
      </dsp:txXfrm>
    </dsp:sp>
    <dsp:sp modelId="{35371A06-01F5-4216-A0A2-28482C228F03}">
      <dsp:nvSpPr>
        <dsp:cNvPr id="0" name=""/>
        <dsp:cNvSpPr/>
      </dsp:nvSpPr>
      <dsp:spPr>
        <a:xfrm rot="8100000">
          <a:off x="4372861" y="3099286"/>
          <a:ext cx="36775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467030" y="3150361"/>
        <a:ext cx="257426" cy="270242"/>
      </dsp:txXfrm>
    </dsp:sp>
    <dsp:sp modelId="{DD85451D-35F3-4C67-9FD9-818388763ADC}">
      <dsp:nvSpPr>
        <dsp:cNvPr id="0" name=""/>
        <dsp:cNvSpPr/>
      </dsp:nvSpPr>
      <dsp:spPr>
        <a:xfrm>
          <a:off x="3168978" y="3387501"/>
          <a:ext cx="1333480" cy="1316014"/>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3.6 </a:t>
          </a:r>
        </a:p>
        <a:p>
          <a:pPr marL="0" lvl="0" indent="0" algn="ctr" defTabSz="711200">
            <a:lnSpc>
              <a:spcPct val="90000"/>
            </a:lnSpc>
            <a:spcBef>
              <a:spcPct val="0"/>
            </a:spcBef>
            <a:spcAft>
              <a:spcPts val="0"/>
            </a:spcAft>
            <a:buNone/>
          </a:pPr>
          <a:r>
            <a:rPr lang="en-NZ" sz="1600" kern="1200" dirty="0"/>
            <a:t>transition, transfer, and discharge</a:t>
          </a:r>
        </a:p>
      </dsp:txBody>
      <dsp:txXfrm>
        <a:off x="3364262" y="3580227"/>
        <a:ext cx="942912" cy="930562"/>
      </dsp:txXfrm>
    </dsp:sp>
    <dsp:sp modelId="{369F0309-A924-446F-81B8-23BAFCFC1F88}">
      <dsp:nvSpPr>
        <dsp:cNvPr id="0" name=""/>
        <dsp:cNvSpPr/>
      </dsp:nvSpPr>
      <dsp:spPr>
        <a:xfrm rot="10800000">
          <a:off x="4132545" y="2385831"/>
          <a:ext cx="270092"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213573" y="2475912"/>
        <a:ext cx="189064" cy="270242"/>
      </dsp:txXfrm>
    </dsp:sp>
    <dsp:sp modelId="{FA5AEA26-C378-4337-A62B-2BC51BB70170}">
      <dsp:nvSpPr>
        <dsp:cNvPr id="0" name=""/>
        <dsp:cNvSpPr/>
      </dsp:nvSpPr>
      <dsp:spPr>
        <a:xfrm>
          <a:off x="2573023" y="1948108"/>
          <a:ext cx="1337033" cy="1325850"/>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700" tIns="12700" rIns="12700" bIns="12700" numCol="1" spcCol="1270" anchor="ctr" anchorCtr="0">
          <a:noAutofit/>
        </a:bodyPr>
        <a:lstStyle/>
        <a:p>
          <a:pPr marL="0" lvl="0" indent="0" algn="ctr" defTabSz="444500">
            <a:lnSpc>
              <a:spcPct val="90000"/>
            </a:lnSpc>
            <a:spcBef>
              <a:spcPct val="0"/>
            </a:spcBef>
            <a:spcAft>
              <a:spcPts val="0"/>
            </a:spcAft>
            <a:buNone/>
          </a:pPr>
          <a:r>
            <a:rPr lang="en-NZ" sz="1000" kern="1200" dirty="0">
              <a:solidFill>
                <a:schemeClr val="tx1"/>
              </a:solidFill>
            </a:rPr>
            <a:t>3.7 Electroconvulsive Therapy </a:t>
          </a:r>
        </a:p>
      </dsp:txBody>
      <dsp:txXfrm>
        <a:off x="2768827" y="2142274"/>
        <a:ext cx="945425" cy="937518"/>
      </dsp:txXfrm>
    </dsp:sp>
    <dsp:sp modelId="{716B021A-29D3-4B79-B296-96926B06EB78}">
      <dsp:nvSpPr>
        <dsp:cNvPr id="0" name=""/>
        <dsp:cNvSpPr/>
      </dsp:nvSpPr>
      <dsp:spPr>
        <a:xfrm rot="13582823">
          <a:off x="4434459" y="1670254"/>
          <a:ext cx="314927" cy="450404"/>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844550">
            <a:lnSpc>
              <a:spcPct val="90000"/>
            </a:lnSpc>
            <a:spcBef>
              <a:spcPct val="0"/>
            </a:spcBef>
            <a:spcAft>
              <a:spcPct val="35000"/>
            </a:spcAft>
            <a:buNone/>
          </a:pPr>
          <a:endParaRPr lang="en-NZ" sz="1900" kern="1200"/>
        </a:p>
      </dsp:txBody>
      <dsp:txXfrm rot="10800000">
        <a:off x="4514287" y="1794533"/>
        <a:ext cx="220449" cy="270242"/>
      </dsp:txXfrm>
    </dsp:sp>
    <dsp:sp modelId="{98F8939F-3B3A-4924-9DB4-459B30A8887C}">
      <dsp:nvSpPr>
        <dsp:cNvPr id="0" name=""/>
        <dsp:cNvSpPr/>
      </dsp:nvSpPr>
      <dsp:spPr>
        <a:xfrm>
          <a:off x="3104562" y="373559"/>
          <a:ext cx="1333528" cy="1329176"/>
        </a:xfrm>
        <a:prstGeom prst="ellipse">
          <a:avLst/>
        </a:prstGeom>
        <a:solidFill>
          <a:schemeClr val="bg1">
            <a:lumMod val="8500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7780" tIns="17780" rIns="17780" bIns="17780" numCol="1" spcCol="1270" anchor="ctr" anchorCtr="0">
          <a:noAutofit/>
        </a:bodyPr>
        <a:lstStyle/>
        <a:p>
          <a:pPr marL="0" lvl="0" indent="0" algn="ctr" defTabSz="622300">
            <a:lnSpc>
              <a:spcPct val="90000"/>
            </a:lnSpc>
            <a:spcBef>
              <a:spcPct val="0"/>
            </a:spcBef>
            <a:spcAft>
              <a:spcPts val="0"/>
            </a:spcAft>
            <a:buNone/>
          </a:pPr>
          <a:r>
            <a:rPr lang="en-NZ" sz="1400" b="0" kern="1200" dirty="0">
              <a:solidFill>
                <a:schemeClr val="tx1"/>
              </a:solidFill>
            </a:rPr>
            <a:t>3.8 </a:t>
          </a:r>
        </a:p>
        <a:p>
          <a:pPr marL="0" lvl="0" indent="0" algn="ctr" defTabSz="622300">
            <a:lnSpc>
              <a:spcPct val="90000"/>
            </a:lnSpc>
            <a:spcBef>
              <a:spcPct val="0"/>
            </a:spcBef>
            <a:spcAft>
              <a:spcPts val="0"/>
            </a:spcAft>
            <a:buNone/>
          </a:pPr>
          <a:r>
            <a:rPr lang="en-NZ" sz="1400" b="0" kern="1200" dirty="0">
              <a:solidFill>
                <a:schemeClr val="tx1"/>
              </a:solidFill>
            </a:rPr>
            <a:t>Obtaining and caring for gametes and embryos</a:t>
          </a:r>
        </a:p>
      </dsp:txBody>
      <dsp:txXfrm>
        <a:off x="3299853" y="568212"/>
        <a:ext cx="942946" cy="939870"/>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641CDCF-CB2C-49A2-9E85-F1B8DAB73819}">
      <dsp:nvSpPr>
        <dsp:cNvPr id="0" name=""/>
        <dsp:cNvSpPr/>
      </dsp:nvSpPr>
      <dsp:spPr>
        <a:xfrm>
          <a:off x="4288665" y="1523506"/>
          <a:ext cx="1660299" cy="1698100"/>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1430" tIns="11430" rIns="11430" bIns="11430" numCol="1" spcCol="1270" anchor="ctr" anchorCtr="0">
          <a:noAutofit/>
        </a:bodyPr>
        <a:lstStyle/>
        <a:p>
          <a:pPr marL="0" lvl="0" indent="0" algn="ctr" defTabSz="800100">
            <a:lnSpc>
              <a:spcPct val="90000"/>
            </a:lnSpc>
            <a:spcBef>
              <a:spcPct val="0"/>
            </a:spcBef>
            <a:spcAft>
              <a:spcPct val="35000"/>
            </a:spcAft>
            <a:buNone/>
          </a:pPr>
          <a:r>
            <a:rPr lang="en-NZ" sz="1800" kern="1200" dirty="0"/>
            <a:t>Residential disability services</a:t>
          </a:r>
        </a:p>
      </dsp:txBody>
      <dsp:txXfrm>
        <a:off x="4531810" y="1772187"/>
        <a:ext cx="1174009" cy="1200738"/>
      </dsp:txXfrm>
    </dsp:sp>
    <dsp:sp modelId="{25914C64-70EF-4DB6-AE1B-1BE69B190783}">
      <dsp:nvSpPr>
        <dsp:cNvPr id="0" name=""/>
        <dsp:cNvSpPr/>
      </dsp:nvSpPr>
      <dsp:spPr>
        <a:xfrm rot="10815444">
          <a:off x="3695153" y="2356014"/>
          <a:ext cx="593523" cy="22957"/>
        </a:xfrm>
        <a:custGeom>
          <a:avLst/>
          <a:gdLst/>
          <a:ahLst/>
          <a:cxnLst/>
          <a:rect l="0" t="0" r="0" b="0"/>
          <a:pathLst>
            <a:path>
              <a:moveTo>
                <a:pt x="0" y="11478"/>
              </a:moveTo>
              <a:lnTo>
                <a:pt x="593523"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3977076" y="2352655"/>
        <a:ext cx="29676" cy="29676"/>
      </dsp:txXfrm>
    </dsp:sp>
    <dsp:sp modelId="{AB2FD641-F252-4EE4-BE8B-FC06E17EC421}">
      <dsp:nvSpPr>
        <dsp:cNvPr id="0" name=""/>
        <dsp:cNvSpPr/>
      </dsp:nvSpPr>
      <dsp:spPr>
        <a:xfrm>
          <a:off x="1957593" y="1510145"/>
          <a:ext cx="1737571" cy="1704223"/>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prstClr val="white"/>
              </a:solidFill>
              <a:latin typeface="Calibri" panose="020F0502020204030204"/>
              <a:ea typeface="+mn-ea"/>
              <a:cs typeface="+mn-cs"/>
            </a:rPr>
            <a:t>4.1 </a:t>
          </a:r>
        </a:p>
        <a:p>
          <a:pPr marL="0" lvl="0" indent="0" algn="ctr" defTabSz="800100">
            <a:lnSpc>
              <a:spcPct val="90000"/>
            </a:lnSpc>
            <a:spcBef>
              <a:spcPct val="0"/>
            </a:spcBef>
            <a:spcAft>
              <a:spcPts val="0"/>
            </a:spcAft>
            <a:buNone/>
          </a:pPr>
          <a:r>
            <a:rPr lang="en-NZ" sz="1800" kern="1200" dirty="0">
              <a:solidFill>
                <a:prstClr val="white"/>
              </a:solidFill>
              <a:latin typeface="Calibri" panose="020F0502020204030204"/>
              <a:ea typeface="+mn-ea"/>
              <a:cs typeface="+mn-cs"/>
            </a:rPr>
            <a:t>The Facility </a:t>
          </a:r>
        </a:p>
      </dsp:txBody>
      <dsp:txXfrm>
        <a:off x="2212054" y="1759723"/>
        <a:ext cx="1228649" cy="1205067"/>
      </dsp:txXfrm>
    </dsp:sp>
    <dsp:sp modelId="{30E07411-556D-4748-91C0-E17BCBD7452C}">
      <dsp:nvSpPr>
        <dsp:cNvPr id="0" name=""/>
        <dsp:cNvSpPr/>
      </dsp:nvSpPr>
      <dsp:spPr>
        <a:xfrm rot="21595680">
          <a:off x="5948964" y="2359766"/>
          <a:ext cx="426067" cy="22957"/>
        </a:xfrm>
        <a:custGeom>
          <a:avLst/>
          <a:gdLst/>
          <a:ahLst/>
          <a:cxnLst/>
          <a:rect l="0" t="0" r="0" b="0"/>
          <a:pathLst>
            <a:path>
              <a:moveTo>
                <a:pt x="0" y="11478"/>
              </a:moveTo>
              <a:lnTo>
                <a:pt x="426067" y="11478"/>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151346" y="2360593"/>
        <a:ext cx="21303" cy="21303"/>
      </dsp:txXfrm>
    </dsp:sp>
    <dsp:sp modelId="{BB4661D5-8BE0-4131-BDA0-D3472F936D27}">
      <dsp:nvSpPr>
        <dsp:cNvPr id="0" name=""/>
        <dsp:cNvSpPr/>
      </dsp:nvSpPr>
      <dsp:spPr>
        <a:xfrm>
          <a:off x="6375031" y="1523508"/>
          <a:ext cx="1660312" cy="1692851"/>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t>4.2 </a:t>
          </a:r>
        </a:p>
        <a:p>
          <a:pPr marL="0" lvl="0" indent="0" algn="ctr" defTabSz="800100">
            <a:lnSpc>
              <a:spcPct val="90000"/>
            </a:lnSpc>
            <a:spcBef>
              <a:spcPct val="0"/>
            </a:spcBef>
            <a:spcAft>
              <a:spcPts val="0"/>
            </a:spcAft>
            <a:buNone/>
          </a:pPr>
          <a:r>
            <a:rPr lang="en-NZ" sz="1800" kern="1200" dirty="0"/>
            <a:t>Security of people and workforce</a:t>
          </a:r>
        </a:p>
      </dsp:txBody>
      <dsp:txXfrm>
        <a:off x="6618178" y="1771420"/>
        <a:ext cx="1174018" cy="1197027"/>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410250" y="1892263"/>
          <a:ext cx="1615986" cy="1595099"/>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t>Residential disability services</a:t>
          </a:r>
        </a:p>
      </dsp:txBody>
      <dsp:txXfrm>
        <a:off x="4646906" y="2125860"/>
        <a:ext cx="1142674" cy="1127905"/>
      </dsp:txXfrm>
    </dsp:sp>
    <dsp:sp modelId="{98845B3C-C158-43EA-8987-E8C3236DAE2C}">
      <dsp:nvSpPr>
        <dsp:cNvPr id="0" name=""/>
        <dsp:cNvSpPr/>
      </dsp:nvSpPr>
      <dsp:spPr>
        <a:xfrm rot="15971861">
          <a:off x="5099537" y="1545444"/>
          <a:ext cx="117382"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18312" y="1659553"/>
        <a:ext cx="82167" cy="289620"/>
      </dsp:txXfrm>
    </dsp:sp>
    <dsp:sp modelId="{3AAB2817-A041-45BB-9CC8-9AF52AC6E859}">
      <dsp:nvSpPr>
        <dsp:cNvPr id="0" name=""/>
        <dsp:cNvSpPr/>
      </dsp:nvSpPr>
      <dsp:spPr>
        <a:xfrm>
          <a:off x="4296151" y="50310"/>
          <a:ext cx="1601303" cy="162451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5.1 </a:t>
          </a:r>
        </a:p>
        <a:p>
          <a:pPr marL="0" lvl="0" indent="0" algn="ctr" defTabSz="711200">
            <a:lnSpc>
              <a:spcPct val="90000"/>
            </a:lnSpc>
            <a:spcBef>
              <a:spcPct val="0"/>
            </a:spcBef>
            <a:spcAft>
              <a:spcPts val="0"/>
            </a:spcAft>
            <a:buNone/>
          </a:pPr>
          <a:r>
            <a:rPr lang="en-NZ" sz="1600" kern="1200" dirty="0"/>
            <a:t>Governance</a:t>
          </a:r>
        </a:p>
      </dsp:txBody>
      <dsp:txXfrm>
        <a:off x="4530656" y="288215"/>
        <a:ext cx="1132293" cy="1148705"/>
      </dsp:txXfrm>
    </dsp:sp>
    <dsp:sp modelId="{88BBC66D-DFCC-4154-B8A7-B236E8B9C1C0}">
      <dsp:nvSpPr>
        <dsp:cNvPr id="0" name=""/>
        <dsp:cNvSpPr/>
      </dsp:nvSpPr>
      <dsp:spPr>
        <a:xfrm rot="20353788">
          <a:off x="6029299" y="2110553"/>
          <a:ext cx="15978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30857" y="2215593"/>
        <a:ext cx="111850" cy="289620"/>
      </dsp:txXfrm>
    </dsp:sp>
    <dsp:sp modelId="{460AD6C1-1116-48A2-A4BC-39DE925257AE}">
      <dsp:nvSpPr>
        <dsp:cNvPr id="0" name=""/>
        <dsp:cNvSpPr/>
      </dsp:nvSpPr>
      <dsp:spPr>
        <a:xfrm>
          <a:off x="6196862" y="1120927"/>
          <a:ext cx="1746099" cy="1733208"/>
        </a:xfrm>
        <a:prstGeom prst="ellipse">
          <a:avLst/>
        </a:prstGeom>
        <a:solidFill>
          <a:schemeClr val="accent6"/>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622300">
            <a:lnSpc>
              <a:spcPct val="90000"/>
            </a:lnSpc>
            <a:spcBef>
              <a:spcPct val="0"/>
            </a:spcBef>
            <a:spcAft>
              <a:spcPts val="0"/>
            </a:spcAft>
            <a:buNone/>
          </a:pPr>
          <a:r>
            <a:rPr lang="en-NZ" sz="1400" kern="1200" dirty="0"/>
            <a:t>5.2 </a:t>
          </a:r>
        </a:p>
        <a:p>
          <a:pPr marL="0" lvl="0" indent="0" algn="ctr" defTabSz="622300">
            <a:lnSpc>
              <a:spcPct val="90000"/>
            </a:lnSpc>
            <a:spcBef>
              <a:spcPct val="0"/>
            </a:spcBef>
            <a:spcAft>
              <a:spcPts val="0"/>
            </a:spcAft>
            <a:buNone/>
          </a:pPr>
          <a:r>
            <a:rPr lang="en-NZ" sz="1400" kern="1200" dirty="0"/>
            <a:t>The infection prevention programme and implementation</a:t>
          </a:r>
        </a:p>
      </dsp:txBody>
      <dsp:txXfrm>
        <a:off x="6452572" y="1374749"/>
        <a:ext cx="1234679" cy="1225564"/>
      </dsp:txXfrm>
    </dsp:sp>
    <dsp:sp modelId="{DBF0A7A3-B915-4A75-9B2E-439A3A1F793E}">
      <dsp:nvSpPr>
        <dsp:cNvPr id="0" name=""/>
        <dsp:cNvSpPr/>
      </dsp:nvSpPr>
      <dsp:spPr>
        <a:xfrm rot="3456043">
          <a:off x="5646011" y="3216682"/>
          <a:ext cx="119490"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5654331" y="3298089"/>
        <a:ext cx="83643" cy="289620"/>
      </dsp:txXfrm>
    </dsp:sp>
    <dsp:sp modelId="{484E8DC5-4349-4168-8B0F-A8A8DF3122C2}">
      <dsp:nvSpPr>
        <dsp:cNvPr id="0" name=""/>
        <dsp:cNvSpPr/>
      </dsp:nvSpPr>
      <dsp:spPr>
        <a:xfrm>
          <a:off x="5385037" y="3424849"/>
          <a:ext cx="1658631" cy="1669250"/>
        </a:xfrm>
        <a:prstGeom prst="ellipse">
          <a:avLst/>
        </a:prstGeom>
        <a:solidFill>
          <a:schemeClr val="accent6"/>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solidFill>
                <a:schemeClr val="bg1"/>
              </a:solidFill>
            </a:rPr>
            <a:t>5.3 </a:t>
          </a:r>
        </a:p>
        <a:p>
          <a:pPr marL="0" lvl="0" indent="0" algn="ctr" defTabSz="711200">
            <a:lnSpc>
              <a:spcPct val="90000"/>
            </a:lnSpc>
            <a:spcBef>
              <a:spcPct val="0"/>
            </a:spcBef>
            <a:spcAft>
              <a:spcPts val="0"/>
            </a:spcAft>
            <a:buNone/>
          </a:pPr>
          <a:r>
            <a:rPr lang="en-NZ" sz="1600" kern="1200" dirty="0">
              <a:solidFill>
                <a:schemeClr val="bg1"/>
              </a:solidFill>
            </a:rPr>
            <a:t>Antimicrobial Stewardship</a:t>
          </a:r>
        </a:p>
      </dsp:txBody>
      <dsp:txXfrm>
        <a:off x="5627938" y="3669305"/>
        <a:ext cx="1172829" cy="1180338"/>
      </dsp:txXfrm>
    </dsp:sp>
    <dsp:sp modelId="{427DC9FC-0BE6-485A-BBB2-86F1AFB66A1C}">
      <dsp:nvSpPr>
        <dsp:cNvPr id="0" name=""/>
        <dsp:cNvSpPr/>
      </dsp:nvSpPr>
      <dsp:spPr>
        <a:xfrm rot="7560000">
          <a:off x="4552936" y="3235260"/>
          <a:ext cx="187328"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597551" y="3309067"/>
        <a:ext cx="131130" cy="289620"/>
      </dsp:txXfrm>
    </dsp:sp>
    <dsp:sp modelId="{D160EF03-C4AF-4179-B2B8-A6E20760E0FC}">
      <dsp:nvSpPr>
        <dsp:cNvPr id="0" name=""/>
        <dsp:cNvSpPr/>
      </dsp:nvSpPr>
      <dsp:spPr>
        <a:xfrm>
          <a:off x="3218644" y="3463214"/>
          <a:ext cx="1661896" cy="167021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5.4 </a:t>
          </a:r>
        </a:p>
        <a:p>
          <a:pPr marL="0" lvl="0" indent="0" algn="ctr" defTabSz="711200">
            <a:lnSpc>
              <a:spcPct val="90000"/>
            </a:lnSpc>
            <a:spcBef>
              <a:spcPct val="0"/>
            </a:spcBef>
            <a:spcAft>
              <a:spcPts val="0"/>
            </a:spcAft>
            <a:buNone/>
          </a:pPr>
          <a:r>
            <a:rPr lang="en-NZ" sz="1600" kern="1200" dirty="0"/>
            <a:t>Surveillance of health care associated </a:t>
          </a:r>
          <a:r>
            <a:rPr lang="en-NZ" sz="1400" kern="1200" dirty="0"/>
            <a:t>infection</a:t>
          </a:r>
        </a:p>
      </dsp:txBody>
      <dsp:txXfrm>
        <a:off x="3462023" y="3707811"/>
        <a:ext cx="1175138" cy="1181022"/>
      </dsp:txXfrm>
    </dsp:sp>
    <dsp:sp modelId="{84B49B5E-2C46-4DE7-A9A2-3C05BF9A3722}">
      <dsp:nvSpPr>
        <dsp:cNvPr id="0" name=""/>
        <dsp:cNvSpPr/>
      </dsp:nvSpPr>
      <dsp:spPr>
        <a:xfrm rot="11745972">
          <a:off x="4137109" y="2174334"/>
          <a:ext cx="220396" cy="482700"/>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01984" y="2279857"/>
        <a:ext cx="154277" cy="289620"/>
      </dsp:txXfrm>
    </dsp:sp>
    <dsp:sp modelId="{195C0288-F911-4F9E-9FB6-3A9BF9432E20}">
      <dsp:nvSpPr>
        <dsp:cNvPr id="0" name=""/>
        <dsp:cNvSpPr/>
      </dsp:nvSpPr>
      <dsp:spPr>
        <a:xfrm>
          <a:off x="2483020" y="1345222"/>
          <a:ext cx="1587873" cy="1592998"/>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NZ" sz="1600" kern="1200" dirty="0"/>
            <a:t>5.5 Environment</a:t>
          </a:r>
        </a:p>
      </dsp:txBody>
      <dsp:txXfrm>
        <a:off x="2715559" y="1578511"/>
        <a:ext cx="1122795" cy="1126420"/>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C0F20430-5825-4D40-BC02-D9ADE02FB00F}">
      <dsp:nvSpPr>
        <dsp:cNvPr id="0" name=""/>
        <dsp:cNvSpPr/>
      </dsp:nvSpPr>
      <dsp:spPr>
        <a:xfrm>
          <a:off x="4559779" y="1731375"/>
          <a:ext cx="1396033" cy="1411928"/>
        </a:xfrm>
        <a:prstGeom prst="ellipse">
          <a:avLst/>
        </a:prstGeom>
        <a:solidFill>
          <a:srgbClr val="41558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ts val="0"/>
            </a:spcAft>
            <a:buNone/>
          </a:pPr>
          <a:r>
            <a:rPr lang="en-NZ" sz="1600" kern="1200" dirty="0"/>
            <a:t>Residential disability services</a:t>
          </a:r>
        </a:p>
      </dsp:txBody>
      <dsp:txXfrm>
        <a:off x="4764223" y="1938147"/>
        <a:ext cx="987145" cy="998384"/>
      </dsp:txXfrm>
    </dsp:sp>
    <dsp:sp modelId="{98845B3C-C158-43EA-8987-E8C3236DAE2C}">
      <dsp:nvSpPr>
        <dsp:cNvPr id="0" name=""/>
        <dsp:cNvSpPr/>
      </dsp:nvSpPr>
      <dsp:spPr>
        <a:xfrm rot="16124950">
          <a:off x="5179895" y="1397270"/>
          <a:ext cx="120178"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98315" y="1505024"/>
        <a:ext cx="84125" cy="269194"/>
      </dsp:txXfrm>
    </dsp:sp>
    <dsp:sp modelId="{3AAB2817-A041-45BB-9CC8-9AF52AC6E859}">
      <dsp:nvSpPr>
        <dsp:cNvPr id="0" name=""/>
        <dsp:cNvSpPr/>
      </dsp:nvSpPr>
      <dsp:spPr>
        <a:xfrm>
          <a:off x="4513321" y="79725"/>
          <a:ext cx="1417115" cy="1425296"/>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6.1 </a:t>
          </a:r>
        </a:p>
        <a:p>
          <a:pPr marL="0" lvl="0" indent="0" algn="ctr" defTabSz="800100">
            <a:lnSpc>
              <a:spcPct val="90000"/>
            </a:lnSpc>
            <a:spcBef>
              <a:spcPct val="0"/>
            </a:spcBef>
            <a:spcAft>
              <a:spcPts val="0"/>
            </a:spcAft>
            <a:buNone/>
          </a:pPr>
          <a:r>
            <a:rPr lang="en-NZ" sz="1800" kern="1200" dirty="0">
              <a:solidFill>
                <a:schemeClr val="bg1"/>
              </a:solidFill>
            </a:rPr>
            <a:t>A process of restraint</a:t>
          </a:r>
        </a:p>
      </dsp:txBody>
      <dsp:txXfrm>
        <a:off x="4720853" y="288455"/>
        <a:ext cx="1002051" cy="1007836"/>
      </dsp:txXfrm>
    </dsp:sp>
    <dsp:sp modelId="{88BBC66D-DFCC-4154-B8A7-B236E8B9C1C0}">
      <dsp:nvSpPr>
        <dsp:cNvPr id="0" name=""/>
        <dsp:cNvSpPr/>
      </dsp:nvSpPr>
      <dsp:spPr>
        <a:xfrm rot="41295">
          <a:off x="6040987" y="2223652"/>
          <a:ext cx="205344"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a:off x="6040989" y="2313014"/>
        <a:ext cx="143741" cy="269194"/>
      </dsp:txXfrm>
    </dsp:sp>
    <dsp:sp modelId="{460AD6C1-1116-48A2-A4BC-39DE925257AE}">
      <dsp:nvSpPr>
        <dsp:cNvPr id="0" name=""/>
        <dsp:cNvSpPr/>
      </dsp:nvSpPr>
      <dsp:spPr>
        <a:xfrm>
          <a:off x="6343124" y="1736652"/>
          <a:ext cx="1464118" cy="1445037"/>
        </a:xfrm>
        <a:prstGeom prst="ellipse">
          <a:avLst/>
        </a:prstGeom>
        <a:solidFill>
          <a:srgbClr val="00853F"/>
        </a:solidFill>
        <a:ln w="12700" cap="flat" cmpd="sng" algn="ctr">
          <a:solidFill>
            <a:prstClr val="white">
              <a:hueOff val="0"/>
              <a:satOff val="0"/>
              <a:lumOff val="0"/>
              <a:alphaOff val="0"/>
            </a:prst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6.2 </a:t>
          </a:r>
        </a:p>
        <a:p>
          <a:pPr marL="0" lvl="0" indent="0" algn="ctr" defTabSz="800100">
            <a:lnSpc>
              <a:spcPct val="90000"/>
            </a:lnSpc>
            <a:spcBef>
              <a:spcPct val="0"/>
            </a:spcBef>
            <a:spcAft>
              <a:spcPts val="0"/>
            </a:spcAft>
            <a:buNone/>
          </a:pPr>
          <a:r>
            <a:rPr lang="en-NZ" sz="1800" kern="1200" dirty="0">
              <a:solidFill>
                <a:schemeClr val="bg1"/>
              </a:solidFill>
            </a:rPr>
            <a:t>Safe restraint</a:t>
          </a:r>
        </a:p>
      </dsp:txBody>
      <dsp:txXfrm>
        <a:off x="6557539" y="1948273"/>
        <a:ext cx="1035288" cy="1021795"/>
      </dsp:txXfrm>
    </dsp:sp>
    <dsp:sp modelId="{DBF0A7A3-B915-4A75-9B2E-439A3A1F793E}">
      <dsp:nvSpPr>
        <dsp:cNvPr id="0" name=""/>
        <dsp:cNvSpPr/>
      </dsp:nvSpPr>
      <dsp:spPr>
        <a:xfrm rot="5400004">
          <a:off x="5147882" y="3120134"/>
          <a:ext cx="219823"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5180856" y="3176893"/>
        <a:ext cx="153876" cy="269194"/>
      </dsp:txXfrm>
    </dsp:sp>
    <dsp:sp modelId="{484E8DC5-4349-4168-8B0F-A8A8DF3122C2}">
      <dsp:nvSpPr>
        <dsp:cNvPr id="0" name=""/>
        <dsp:cNvSpPr/>
      </dsp:nvSpPr>
      <dsp:spPr>
        <a:xfrm>
          <a:off x="4570758" y="3558066"/>
          <a:ext cx="1374070" cy="1360003"/>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6.3 </a:t>
          </a:r>
        </a:p>
        <a:p>
          <a:pPr marL="0" lvl="0" indent="0" algn="ctr" defTabSz="800100">
            <a:lnSpc>
              <a:spcPct val="90000"/>
            </a:lnSpc>
            <a:spcBef>
              <a:spcPct val="0"/>
            </a:spcBef>
            <a:spcAft>
              <a:spcPts val="0"/>
            </a:spcAft>
            <a:buNone/>
          </a:pPr>
          <a:r>
            <a:rPr lang="en-NZ" sz="1800" kern="1200" dirty="0">
              <a:solidFill>
                <a:schemeClr val="bg1"/>
              </a:solidFill>
            </a:rPr>
            <a:t>Quality review of restraint</a:t>
          </a:r>
        </a:p>
      </dsp:txBody>
      <dsp:txXfrm>
        <a:off x="4771986" y="3757234"/>
        <a:ext cx="971614" cy="961667"/>
      </dsp:txXfrm>
    </dsp:sp>
    <dsp:sp modelId="{427DC9FC-0BE6-485A-BBB2-86F1AFB66A1C}">
      <dsp:nvSpPr>
        <dsp:cNvPr id="0" name=""/>
        <dsp:cNvSpPr/>
      </dsp:nvSpPr>
      <dsp:spPr>
        <a:xfrm rot="10633023">
          <a:off x="4222086" y="2257537"/>
          <a:ext cx="239387" cy="448658"/>
        </a:xfrm>
        <a:prstGeom prst="rightArrow">
          <a:avLst>
            <a:gd name="adj1" fmla="val 60000"/>
            <a:gd name="adj2" fmla="val 50000"/>
          </a:avLst>
        </a:prstGeom>
        <a:solidFill>
          <a:schemeClr val="tx1">
            <a:lumMod val="65000"/>
            <a:lumOff val="3500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marL="0" lvl="0" indent="0" algn="ctr" defTabSz="266700">
            <a:lnSpc>
              <a:spcPct val="90000"/>
            </a:lnSpc>
            <a:spcBef>
              <a:spcPct val="0"/>
            </a:spcBef>
            <a:spcAft>
              <a:spcPct val="35000"/>
            </a:spcAft>
            <a:buNone/>
          </a:pPr>
          <a:endParaRPr lang="en-NZ" sz="600" kern="1200"/>
        </a:p>
      </dsp:txBody>
      <dsp:txXfrm rot="10800000">
        <a:off x="4293860" y="2345526"/>
        <a:ext cx="167571" cy="269194"/>
      </dsp:txXfrm>
    </dsp:sp>
    <dsp:sp modelId="{D160EF03-C4AF-4179-B2B8-A6E20760E0FC}">
      <dsp:nvSpPr>
        <dsp:cNvPr id="0" name=""/>
        <dsp:cNvSpPr/>
      </dsp:nvSpPr>
      <dsp:spPr>
        <a:xfrm>
          <a:off x="2687347" y="1837890"/>
          <a:ext cx="1422987" cy="1379625"/>
        </a:xfrm>
        <a:prstGeom prst="ellipse">
          <a:avLst/>
        </a:prstGeom>
        <a:solidFill>
          <a:srgbClr val="00853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2860" tIns="22860" rIns="22860" bIns="22860" numCol="1" spcCol="1270" anchor="ctr" anchorCtr="0">
          <a:noAutofit/>
        </a:bodyPr>
        <a:lstStyle/>
        <a:p>
          <a:pPr marL="0" lvl="0" indent="0" algn="ctr" defTabSz="800100">
            <a:lnSpc>
              <a:spcPct val="90000"/>
            </a:lnSpc>
            <a:spcBef>
              <a:spcPct val="0"/>
            </a:spcBef>
            <a:spcAft>
              <a:spcPts val="0"/>
            </a:spcAft>
            <a:buNone/>
          </a:pPr>
          <a:r>
            <a:rPr lang="en-NZ" sz="1800" kern="1200" dirty="0">
              <a:solidFill>
                <a:schemeClr val="bg1"/>
              </a:solidFill>
            </a:rPr>
            <a:t>6.4 </a:t>
          </a:r>
        </a:p>
        <a:p>
          <a:pPr marL="0" lvl="0" indent="0" algn="ctr" defTabSz="800100">
            <a:lnSpc>
              <a:spcPct val="90000"/>
            </a:lnSpc>
            <a:spcBef>
              <a:spcPct val="0"/>
            </a:spcBef>
            <a:spcAft>
              <a:spcPts val="0"/>
            </a:spcAft>
            <a:buNone/>
          </a:pPr>
          <a:r>
            <a:rPr lang="en-NZ" sz="1800" kern="1200" dirty="0">
              <a:solidFill>
                <a:schemeClr val="bg1"/>
              </a:solidFill>
            </a:rPr>
            <a:t>Seclusion</a:t>
          </a:r>
          <a:r>
            <a:rPr lang="en-NZ" sz="1800" kern="1200" dirty="0">
              <a:solidFill>
                <a:schemeClr val="tx1"/>
              </a:solidFill>
            </a:rPr>
            <a:t> </a:t>
          </a:r>
        </a:p>
      </dsp:txBody>
      <dsp:txXfrm>
        <a:off x="2895739" y="2039931"/>
        <a:ext cx="1006203" cy="975543"/>
      </dsp:txXfrm>
    </dsp:sp>
  </dsp:spTree>
</dsp:drawing>
</file>

<file path=ppt/diagrams/layout1.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radial1">
  <dgm:title val=""/>
  <dgm:desc val=""/>
  <dgm:catLst>
    <dgm:cat type="relationship" pri="22000"/>
    <dgm:cat type="cycle" pri="10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cycle">
    <dgm:varLst>
      <dgm:chMax val="1"/>
      <dgm:dir/>
      <dgm:animLvl val="ctr"/>
      <dgm:resizeHandles val="exact"/>
    </dgm:varLst>
    <dgm:choose name="Name0">
      <dgm:if name="Name1" func="var" arg="dir" op="equ" val="norm">
        <dgm:choose name="Name2">
          <dgm:if name="Name3" axis="ch ch" ptType="node node" st="1 1" cnt="1 0" func="cnt" op="lte" val="1">
            <dgm:alg type="cycle">
              <dgm:param type="stAng" val="90"/>
              <dgm:param type="spanAng" val="360"/>
              <dgm:param type="ctrShpMap" val="fNode"/>
            </dgm:alg>
          </dgm:if>
          <dgm:else name="Name4">
            <dgm:alg type="cycle">
              <dgm:param type="stAng" val="0"/>
              <dgm:param type="spanAng" val="360"/>
              <dgm:param type="ctrShpMap" val="fNode"/>
            </dgm:alg>
          </dgm:else>
        </dgm:choose>
      </dgm:if>
      <dgm:else name="Name5">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node" refType="w" refFor="ch" refForName="centerShape" op="equ"/>
      <dgm:constr type="sp" refType="w" refFor="ch" refForName="node" fact="0.3"/>
      <dgm:constr type="sibSp" refType="w" refFor="ch" refForName="node" fact="0.3"/>
      <dgm:constr type="primFontSz" for="ch" forName="centerShape" val="65"/>
      <dgm:constr type="primFontSz" for="des" forName="node" op="equ" val="65"/>
      <dgm:constr type="primFontSz" for="des" forName="connTx" val="55"/>
      <dgm:constr type="primFontSz" for="des" forName="connTx" refType="primFontSz" refFor="ch" refForName="centerShape" op="lte" fact="0.8"/>
    </dgm:constrLst>
    <dgm:ruleLst/>
    <dgm:forEach name="Name6"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name="Name7" axis="ch">
        <dgm:forEach name="Name8" axis="self" ptType="parTrans">
          <dgm:layoutNode name="Name9">
            <dgm:alg type="conn">
              <dgm:param type="dim" val="1D"/>
              <dgm:param type="begPts" val="auto"/>
              <dgm:param type="endPts" val="auto"/>
              <dgm:param type="begSty" val="noArr"/>
              <dgm:param type="endSty" val="noArr"/>
            </dgm:alg>
            <dgm:shape xmlns:r="http://schemas.openxmlformats.org/officeDocument/2006/relationships" type="conn" r:blip="">
              <dgm:adjLst/>
            </dgm:shape>
            <dgm:presOf axis="self"/>
            <dgm:constrLst>
              <dgm:constr type="connDist"/>
              <dgm:constr type="userA" for="ch" refType="connDist"/>
              <dgm:constr type="w" val="1"/>
              <dgm:constr type="h" val="5"/>
              <dgm:constr type="begPad"/>
              <dgm:constr type="endPad"/>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w" val="NaN" fact="0.8" max="NaN"/>
                <dgm:rule type="h" val="NaN" fact="1" max="NaN"/>
                <dgm:rule type="primFontSz" val="5" fact="NaN" max="NaN"/>
              </dgm:ruleLst>
            </dgm:layoutNode>
          </dgm:layoutNode>
        </dgm:forEach>
        <dgm:forEach name="Name10"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forEach>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radial5">
  <dgm:title val=""/>
  <dgm:desc val=""/>
  <dgm:catLst>
    <dgm:cat type="relationship" pri="23000"/>
    <dgm:cat type="cycle" pri="11000"/>
  </dgm:catLst>
  <dgm:sampData>
    <dgm:dataModel>
      <dgm:ptLst>
        <dgm:pt modelId="0" type="doc"/>
        <dgm:pt modelId="1">
          <dgm:prSet phldr="1"/>
        </dgm:pt>
        <dgm:pt modelId="11">
          <dgm:prSet phldr="1"/>
        </dgm:pt>
        <dgm:pt modelId="12">
          <dgm:prSet phldr="1"/>
        </dgm:pt>
        <dgm:pt modelId="13">
          <dgm:prSet phldr="1"/>
        </dgm:pt>
        <dgm:pt modelId="14">
          <dgm:prSet phldr="1"/>
        </dgm:pt>
      </dgm:ptLst>
      <dgm:cxnLst>
        <dgm:cxn modelId="2" srcId="0" destId="1" srcOrd="0" destOrd="0"/>
        <dgm:cxn modelId="3" srcId="1" destId="11" srcOrd="0" destOrd="0"/>
        <dgm:cxn modelId="4" srcId="1" destId="12" srcOrd="1" destOrd="0"/>
        <dgm:cxn modelId="5" srcId="1" destId="13" srcOrd="2" destOrd="0"/>
        <dgm:cxn modelId="6" srcId="1" destId="14" srcOrd="3" destOrd="0"/>
      </dgm:cxnLst>
      <dgm:bg/>
      <dgm:whole/>
    </dgm:dataModel>
  </dgm:sampData>
  <dgm:styleData>
    <dgm:dataModel>
      <dgm:ptLst>
        <dgm:pt modelId="0" type="doc"/>
        <dgm:pt modelId="1"/>
        <dgm:pt modelId="11"/>
        <dgm:pt modelId="12"/>
        <dgm:pt modelId="13"/>
      </dgm:ptLst>
      <dgm:cxnLst>
        <dgm:cxn modelId="2" srcId="0" destId="1" srcOrd="0" destOrd="0"/>
        <dgm:cxn modelId="15" srcId="1" destId="11" srcOrd="0" destOrd="0"/>
        <dgm:cxn modelId="16" srcId="1" destId="12" srcOrd="1" destOrd="0"/>
        <dgm:cxn modelId="17" srcId="1" destId="13" srcOrd="2" destOrd="0"/>
      </dgm:cxnLst>
      <dgm:bg/>
      <dgm:whole/>
    </dgm:dataModel>
  </dgm:styleData>
  <dgm:clrData>
    <dgm:dataModel>
      <dgm:ptLst>
        <dgm:pt modelId="0" type="doc"/>
        <dgm:pt modelId="1"/>
        <dgm:pt modelId="11"/>
        <dgm:pt modelId="12"/>
        <dgm:pt modelId="13"/>
        <dgm:pt modelId="14"/>
        <dgm:pt modelId="15"/>
        <dgm:pt modelId="16"/>
      </dgm:ptLst>
      <dgm:cxnLst>
        <dgm:cxn modelId="2" srcId="0" destId="1" srcOrd="0" destOrd="0"/>
        <dgm:cxn modelId="16" srcId="1" destId="11" srcOrd="0" destOrd="0"/>
        <dgm:cxn modelId="17" srcId="1" destId="12" srcOrd="1" destOrd="0"/>
        <dgm:cxn modelId="18" srcId="1" destId="13" srcOrd="2" destOrd="0"/>
        <dgm:cxn modelId="19" srcId="1" destId="14" srcOrd="3" destOrd="0"/>
        <dgm:cxn modelId="20" srcId="1" destId="15" srcOrd="4" destOrd="0"/>
        <dgm:cxn modelId="21" srcId="1" destId="16" srcOrd="5" destOrd="0"/>
      </dgm:cxnLst>
      <dgm:bg/>
      <dgm:whole/>
    </dgm:dataModel>
  </dgm:clrData>
  <dgm:layoutNode name="Name0">
    <dgm:varLst>
      <dgm:chMax val="1"/>
      <dgm:dir/>
      <dgm:animLvl val="ctr"/>
      <dgm:resizeHandles val="exact"/>
    </dgm:varLst>
    <dgm:choose name="Name1">
      <dgm:if name="Name2" func="var" arg="dir" op="equ" val="norm">
        <dgm:alg type="cycle">
          <dgm:param type="stAng" val="0"/>
          <dgm:param type="spanAng" val="360"/>
          <dgm:param type="ctrShpMap" val="fNode"/>
        </dgm:alg>
      </dgm:if>
      <dgm:else name="Name3">
        <dgm:alg type="cycle">
          <dgm:param type="stAng" val="0"/>
          <dgm:param type="spanAng" val="-360"/>
          <dgm:param type="ctrShpMap" val="fNode"/>
        </dgm:alg>
      </dgm:else>
    </dgm:choose>
    <dgm:shape xmlns:r="http://schemas.openxmlformats.org/officeDocument/2006/relationships" r:blip="">
      <dgm:adjLst/>
    </dgm:shape>
    <dgm:presOf/>
    <dgm:constrLst>
      <dgm:constr type="w" for="ch" forName="centerShape" refType="w"/>
      <dgm:constr type="w" for="ch" forName="parTrans" refType="w" refFor="ch" refForName="centerShape" fact="0.4"/>
      <dgm:constr type="w" for="ch" forName="node" refType="w" refFor="ch" refForName="centerShape" op="equ" fact="1.25"/>
      <dgm:constr type="sp" refType="w" refFor="ch" refForName="centerShape" op="equ" fact="0.4"/>
      <dgm:constr type="sibSp" refType="w" refFor="ch" refForName="node" fact="0.3"/>
      <dgm:constr type="primFontSz" for="ch" forName="centerShape" val="65"/>
      <dgm:constr type="primFontSz" for="des" forName="node" op="equ" val="65"/>
      <dgm:constr type="primFontSz" for="des" forName="node" refType="primFontSz" refFor="ch" refForName="centerShape" op="lte"/>
      <dgm:constr type="primFontSz" for="des" forName="connectorText" op="equ" val="55"/>
      <dgm:constr type="primFontSz" for="des" forName="connectorText" refType="primFontSz" refFor="ch" refForName="centerShape" op="lte" fact="0.8"/>
      <dgm:constr type="primFontSz" for="des" forName="connectorText" refType="primFontSz" refFor="des" refForName="node" op="lte"/>
    </dgm:constrLst>
    <dgm:choose name="Name4">
      <dgm:if name="Name5" axis="ch ch" ptType="node node" st="1 1" cnt="1 0" func="cnt" op="lte" val="6">
        <dgm:ruleLst>
          <dgm:rule type="w" for="ch" forName="node" val="NaN" fact="1" max="NaN"/>
        </dgm:ruleLst>
      </dgm:if>
      <dgm:if name="Name6" axis="ch ch" ptType="node node" st="1 1" cnt="1 0" func="cnt" op="lte" val="8">
        <dgm:ruleLst>
          <dgm:rule type="w" for="ch" forName="node" val="NaN" fact="0.9" max="NaN"/>
        </dgm:ruleLst>
      </dgm:if>
      <dgm:if name="Name7" axis="ch ch" ptType="node node" st="1 1" cnt="1 0" func="cnt" op="lte" val="10">
        <dgm:ruleLst>
          <dgm:rule type="w" for="ch" forName="node" val="NaN" fact="0.8" max="NaN"/>
        </dgm:ruleLst>
      </dgm:if>
      <dgm:if name="Name8" axis="ch ch" ptType="node node" st="1 1" cnt="1 0" func="cnt" op="lte" val="12">
        <dgm:ruleLst>
          <dgm:rule type="w" for="ch" forName="node" val="NaN" fact="0.7" max="NaN"/>
        </dgm:ruleLst>
      </dgm:if>
      <dgm:if name="Name9" axis="ch ch" ptType="node node" st="1 1" cnt="1 0" func="cnt" op="lte" val="14">
        <dgm:ruleLst>
          <dgm:rule type="w" for="ch" forName="node" val="NaN" fact="0.6" max="NaN"/>
        </dgm:ruleLst>
      </dgm:if>
      <dgm:else name="Name10">
        <dgm:ruleLst>
          <dgm:rule type="w" for="ch" forName="node" val="NaN" fact="0.5" max="NaN"/>
        </dgm:ruleLst>
      </dgm:else>
    </dgm:choose>
    <dgm:forEach name="Name11" axis="ch" ptType="node" cnt="1">
      <dgm:layoutNode name="centerShape" styleLbl="node0">
        <dgm:alg type="tx"/>
        <dgm:shape xmlns:r="http://schemas.openxmlformats.org/officeDocument/2006/relationships" type="ellipse" r:blip="">
          <dgm:adjLst/>
        </dgm:shape>
        <dgm:presOf axis="self"/>
        <dgm:constrLst>
          <dgm:constr type="h" refType="w"/>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name="Name12" axis="ch">
        <dgm:forEach name="Name13" axis="self" ptType="parTrans">
          <dgm:layoutNode name="parTrans" styleLbl="sibTrans2D1">
            <dgm:alg type="conn">
              <dgm:param type="begPts" val="auto"/>
              <dgm:param type="endPts" val="auto"/>
            </dgm:alg>
            <dgm:shape xmlns:r="http://schemas.openxmlformats.org/officeDocument/2006/relationships" type="conn" r:blip="">
              <dgm:adjLst/>
            </dgm:shape>
            <dgm:presOf axis="self"/>
            <dgm:constrLst>
              <dgm:constr type="h" refType="w" fact="0.85"/>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name="Name14" axis="self" ptType="node">
          <dgm:layoutNode name="node" styleLbl="node1">
            <dgm:varLst>
              <dgm:bulletEnabled val="1"/>
            </dgm:varLst>
            <dgm:alg type="tx">
              <dgm:param type="txAnchorVertCh" val="mid"/>
            </dgm:alg>
            <dgm:shape xmlns:r="http://schemas.openxmlformats.org/officeDocument/2006/relationships" type="ellipse" r:blip="">
              <dgm:adjLst/>
            </dgm:shape>
            <dgm:presOf axis="desOrSelf" ptType="node"/>
            <dgm:constrLst>
              <dgm:constr type="h" refType="w"/>
              <dgm:constr type="tMarg" refType="primFontSz" fact="0.1"/>
              <dgm:constr type="bMarg" refType="primFontSz" fact="0.1"/>
              <dgm:constr type="lMarg" refType="primFontSz" fact="0.1"/>
              <dgm:constr type="rMarg" refType="primFontSz" fact="0.1"/>
            </dgm:constrLst>
            <dgm:ruleLst>
              <dgm:rule type="w" val="INF" fact="NaN" max="NaN"/>
              <dgm:rule type="primFontSz" val="5" fact="NaN" max="NaN"/>
            </dgm:ruleLst>
          </dgm:layoutNode>
        </dgm:forEach>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F917DC40-C9F1-4CDC-8F7A-18B0FE986465}"/>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14E0B320-D1C9-4386-B72A-3FC184BBC98D}"/>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D6FE89F5-AA06-451E-ABA9-9391825CA9CF}" type="datetimeFigureOut">
              <a:rPr lang="en-NZ" smtClean="0"/>
              <a:t>15/11/2021</a:t>
            </a:fld>
            <a:endParaRPr lang="en-NZ"/>
          </a:p>
        </p:txBody>
      </p:sp>
      <p:sp>
        <p:nvSpPr>
          <p:cNvPr id="4" name="Footer Placeholder 3">
            <a:extLst>
              <a:ext uri="{FF2B5EF4-FFF2-40B4-BE49-F238E27FC236}">
                <a16:creationId xmlns:a16="http://schemas.microsoft.com/office/drawing/2014/main" id="{FB8F6BB0-9635-41B4-A6C5-37DBD3B1DE0D}"/>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DE3DBCE5-DABB-4279-A910-072E01A2DD7D}"/>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77A81F3E-DE4D-41EB-B631-8B96B11A0B2D}" type="slidenum">
              <a:rPr lang="en-NZ" smtClean="0"/>
              <a:t>‹#›</a:t>
            </a:fld>
            <a:endParaRPr lang="en-NZ"/>
          </a:p>
        </p:txBody>
      </p:sp>
    </p:spTree>
    <p:extLst>
      <p:ext uri="{BB962C8B-B14F-4D97-AF65-F5344CB8AC3E}">
        <p14:creationId xmlns:p14="http://schemas.microsoft.com/office/powerpoint/2010/main" val="139855619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41A9818-7F94-493E-A876-A6BD5F500C28}" type="datetimeFigureOut">
              <a:rPr lang="en-NZ" smtClean="0"/>
              <a:t>15/11/2021</a:t>
            </a:fld>
            <a:endParaRPr lang="en-NZ"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NZ"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F1816F6-97BA-44B2-8A94-08F9B4305433}" type="slidenum">
              <a:rPr lang="en-NZ" smtClean="0"/>
              <a:t>‹#›</a:t>
            </a:fld>
            <a:endParaRPr lang="en-NZ" dirty="0"/>
          </a:p>
        </p:txBody>
      </p:sp>
    </p:spTree>
    <p:extLst>
      <p:ext uri="{BB962C8B-B14F-4D97-AF65-F5344CB8AC3E}">
        <p14:creationId xmlns:p14="http://schemas.microsoft.com/office/powerpoint/2010/main" val="303485111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3" Type="http://schemas.openxmlformats.org/officeDocument/2006/relationships/hyperlink" Target="mailto:certification@health.govt.nz" TargetMode="External"/><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health.govt.nz/our-work/regulation-health-and-disability-system/certification-health-care-services/services-standards/standards-review-2019-2021"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NZS 8134:2021 Nga Paerewa Health and Disability Services Standard Residential Disability Services</a:t>
            </a:r>
          </a:p>
        </p:txBody>
      </p:sp>
      <p:sp>
        <p:nvSpPr>
          <p:cNvPr id="4" name="Slide Number Placeholder 3"/>
          <p:cNvSpPr>
            <a:spLocks noGrp="1"/>
          </p:cNvSpPr>
          <p:nvPr>
            <p:ph type="sldNum" sz="quarter" idx="5"/>
          </p:nvPr>
        </p:nvSpPr>
        <p:spPr/>
        <p:txBody>
          <a:bodyPr/>
          <a:lstStyle/>
          <a:p>
            <a:fld id="{FF1816F6-97BA-44B2-8A94-08F9B4305433}" type="slidenum">
              <a:rPr lang="en-NZ" smtClean="0"/>
              <a:t>1</a:t>
            </a:fld>
            <a:endParaRPr lang="en-NZ" dirty="0"/>
          </a:p>
        </p:txBody>
      </p:sp>
    </p:spTree>
    <p:extLst>
      <p:ext uri="{BB962C8B-B14F-4D97-AF65-F5344CB8AC3E}">
        <p14:creationId xmlns:p14="http://schemas.microsoft.com/office/powerpoint/2010/main" val="147004565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health and disability system is committed to fulfilling the special relationship between Māori and the Crown under </a:t>
            </a:r>
            <a:r>
              <a:rPr lang="en-NZ" dirty="0" err="1"/>
              <a:t>Te</a:t>
            </a:r>
            <a:r>
              <a:rPr lang="en-NZ" dirty="0"/>
              <a:t> </a:t>
            </a:r>
            <a:r>
              <a:rPr lang="en-NZ" dirty="0" err="1"/>
              <a:t>Tiriti</a:t>
            </a:r>
            <a:r>
              <a:rPr lang="en-NZ" dirty="0"/>
              <a:t> o Waitangi (Te </a:t>
            </a:r>
            <a:r>
              <a:rPr lang="en-NZ" dirty="0" err="1"/>
              <a:t>Tiriti</a:t>
            </a:r>
            <a:r>
              <a:rPr lang="en-NZ" dirty="0"/>
              <a:t>). Ensuring that this standard supports health and disability service providers to honour Te Tiriti was a key aim of the most recent iteration NZS 8134.</a:t>
            </a:r>
          </a:p>
          <a:p>
            <a:endParaRPr lang="en-NZ" dirty="0"/>
          </a:p>
          <a:p>
            <a:r>
              <a:rPr lang="en-NZ" dirty="0"/>
              <a:t>The principles of Te </a:t>
            </a:r>
            <a:r>
              <a:rPr lang="en-NZ" dirty="0" err="1"/>
              <a:t>Tiriti</a:t>
            </a:r>
            <a:r>
              <a:rPr lang="en-NZ" dirty="0"/>
              <a:t> o Waitangi, as articulated by the Courts and the Waitangi Tribunal, provide the framework for how we will meet our obligations under Te </a:t>
            </a:r>
            <a:r>
              <a:rPr lang="en-NZ" dirty="0" err="1"/>
              <a:t>Tiriti</a:t>
            </a:r>
            <a:r>
              <a:rPr lang="en-NZ" dirty="0"/>
              <a:t> in our day to day work. The 2019 Hauora report recommends the following principles for the primary health care system, These principles are applicable to the wider health and disability system, the five principles that apply to our work are;</a:t>
            </a:r>
          </a:p>
          <a:p>
            <a:endParaRPr lang="en-NZ" dirty="0"/>
          </a:p>
          <a:p>
            <a:r>
              <a:rPr lang="en-NZ" b="1" dirty="0"/>
              <a:t>Tino </a:t>
            </a:r>
            <a:r>
              <a:rPr lang="en-NZ" b="1" dirty="0" err="1"/>
              <a:t>Rangatiratianga</a:t>
            </a:r>
            <a:r>
              <a:rPr lang="en-NZ" b="1" dirty="0"/>
              <a:t>: </a:t>
            </a:r>
            <a:r>
              <a:rPr lang="en-NZ" dirty="0"/>
              <a:t>The guarantee of </a:t>
            </a:r>
            <a:r>
              <a:rPr lang="en-NZ" dirty="0" err="1"/>
              <a:t>tino</a:t>
            </a:r>
            <a:r>
              <a:rPr lang="en-NZ" dirty="0"/>
              <a:t> rangatiratanga which provides for Māori self-determination and mana </a:t>
            </a:r>
            <a:r>
              <a:rPr lang="en-NZ" dirty="0" err="1"/>
              <a:t>motuhake</a:t>
            </a:r>
            <a:r>
              <a:rPr lang="en-NZ" dirty="0"/>
              <a:t> in the design, delivery and monitoring of health and disability services.</a:t>
            </a:r>
          </a:p>
          <a:p>
            <a:r>
              <a:rPr lang="en-NZ" b="1" dirty="0"/>
              <a:t>Equity: </a:t>
            </a:r>
            <a:r>
              <a:rPr lang="en-NZ" dirty="0"/>
              <a:t>The principle of equity, which requires the Crown to commit to achieving equitable health outcome for Māori.</a:t>
            </a:r>
          </a:p>
          <a:p>
            <a:r>
              <a:rPr lang="en-NZ" b="1" dirty="0"/>
              <a:t>Active Protection: </a:t>
            </a:r>
            <a:r>
              <a:rPr lang="en-NZ" b="0" dirty="0"/>
              <a:t>The principle of active protection, which requires the Crown to act, to the fullest extent practicable, to achieve equitable health and outcomes for M</a:t>
            </a:r>
            <a:r>
              <a:rPr lang="en-NZ" dirty="0">
                <a:latin typeface="Calibri" panose="020F0502020204030204" pitchFamily="34" charset="0"/>
                <a:cs typeface="Calibri" panose="020F0502020204030204" pitchFamily="34" charset="0"/>
              </a:rPr>
              <a:t>ā</a:t>
            </a:r>
            <a:r>
              <a:rPr lang="en-NZ" b="0" dirty="0"/>
              <a:t>ori. This includes insuring that it, its agents and its Treaty partner are well informed on the extent, and nature, of both Māori health outcomes and efforts to achieve Māori health equity.</a:t>
            </a:r>
          </a:p>
          <a:p>
            <a:r>
              <a:rPr lang="en-NZ" b="1" dirty="0"/>
              <a:t>Options: </a:t>
            </a:r>
            <a:r>
              <a:rPr lang="en-NZ" b="0" dirty="0"/>
              <a:t>The principle of options, which requires the Crown to provide for and properly resource Kaupapa Māori health and disability services. Furthermore the Crown is obliged to ensure that all health and disability services are provided in a culturally appropriate way that recognises and supports the expression of </a:t>
            </a:r>
            <a:r>
              <a:rPr lang="en-NZ" b="0" dirty="0" err="1"/>
              <a:t>hauora</a:t>
            </a:r>
            <a:r>
              <a:rPr lang="en-NZ" b="0" dirty="0"/>
              <a:t> Māori models of care.</a:t>
            </a:r>
          </a:p>
          <a:p>
            <a:r>
              <a:rPr lang="en-NZ" b="1" dirty="0"/>
              <a:t>Partnership: </a:t>
            </a:r>
            <a:r>
              <a:rPr lang="en-NZ" b="0" dirty="0"/>
              <a:t>The principle of partnership, which requires the Crown and Māori to work in partnership in the governance, design, delivery and monitoring of health and disability services. Māori must be co-designers, with the Crown, of the primary health system for Māori.</a:t>
            </a:r>
            <a:endParaRPr lang="en-NZ" b="1" dirty="0"/>
          </a:p>
          <a:p>
            <a:endParaRPr lang="en-NZ" dirty="0"/>
          </a:p>
          <a:p>
            <a:r>
              <a:rPr lang="en-NZ" dirty="0"/>
              <a:t>The principles-based approach informed the revision of the standard. These principles guided discussions, informed debate and helped achieve consensus during the sector-wide engagement phase of this review. The five Principles are:</a:t>
            </a:r>
          </a:p>
          <a:p>
            <a:pPr marL="228600" indent="-228600">
              <a:buAutoNum type="alphaLcParenBoth"/>
            </a:pPr>
            <a:r>
              <a:rPr lang="en-NZ" dirty="0"/>
              <a:t>Achieving Maori health equity – </a:t>
            </a:r>
            <a:r>
              <a:rPr lang="en-NZ" dirty="0" err="1"/>
              <a:t>Te</a:t>
            </a:r>
            <a:r>
              <a:rPr lang="en-NZ" dirty="0"/>
              <a:t> </a:t>
            </a:r>
            <a:r>
              <a:rPr lang="en-NZ" dirty="0" err="1"/>
              <a:t>Tiriti</a:t>
            </a:r>
            <a:r>
              <a:rPr lang="en-NZ" dirty="0"/>
              <a:t> principles (</a:t>
            </a:r>
            <a:r>
              <a:rPr lang="en-NZ" dirty="0" err="1"/>
              <a:t>kāwanatanga</a:t>
            </a:r>
            <a:r>
              <a:rPr lang="en-NZ" dirty="0"/>
              <a:t>, </a:t>
            </a:r>
            <a:r>
              <a:rPr lang="en-NZ" dirty="0" err="1"/>
              <a:t>tino</a:t>
            </a:r>
            <a:r>
              <a:rPr lang="en-NZ" dirty="0"/>
              <a:t> rangatiratanga, </a:t>
            </a:r>
            <a:r>
              <a:rPr lang="en-NZ" dirty="0" err="1"/>
              <a:t>ōritetanga</a:t>
            </a:r>
            <a:r>
              <a:rPr lang="en-NZ" dirty="0"/>
              <a:t>) underpin the standards;</a:t>
            </a:r>
          </a:p>
          <a:p>
            <a:pPr marL="0" indent="0">
              <a:buNone/>
            </a:pPr>
            <a:r>
              <a:rPr lang="en-NZ" dirty="0"/>
              <a:t>(b) Accessible health and disability services –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regardless of culture, gender, disability, age, sexual orientation, ethnicity, economic situation, or geographic location, have timely and equitable access to appropriate health and disability support services;</a:t>
            </a:r>
          </a:p>
          <a:p>
            <a:pPr marL="0" indent="0">
              <a:buNone/>
            </a:pPr>
            <a:r>
              <a:rPr lang="en-NZ" dirty="0"/>
              <a:t>(c) Partners with choice and control  - People and </a:t>
            </a:r>
            <a:r>
              <a:rPr lang="en-NZ" dirty="0" err="1"/>
              <a:t>whānau</a:t>
            </a:r>
            <a:r>
              <a:rPr lang="en-NZ" dirty="0"/>
              <a:t> using health and disability services have their rights upheld to make choices about their care, and equity of  health and wellbeing outcomes. This principle can be rephrased as ‘Nothing about us without us’;</a:t>
            </a:r>
          </a:p>
          <a:p>
            <a:pPr marL="0" indent="0">
              <a:buNone/>
            </a:pPr>
            <a:r>
              <a:rPr lang="en-NZ" dirty="0"/>
              <a:t>(d) Best practice through collaboration – Appropriate care includes understanding of the lived experience of people and </a:t>
            </a:r>
            <a:r>
              <a:rPr lang="en-NZ" dirty="0" err="1"/>
              <a:t>wh</a:t>
            </a:r>
            <a:r>
              <a:rPr lang="en-NZ" dirty="0" err="1">
                <a:latin typeface="Segoe UI" panose="020B0502040204020203" pitchFamily="34" charset="0"/>
                <a:cs typeface="Segoe UI" panose="020B0502040204020203" pitchFamily="34" charset="0"/>
              </a:rPr>
              <a:t>ā</a:t>
            </a:r>
            <a:r>
              <a:rPr lang="en-NZ" dirty="0" err="1"/>
              <a:t>nau</a:t>
            </a:r>
            <a:r>
              <a:rPr lang="en-NZ" dirty="0"/>
              <a:t> and shared decision making with them;</a:t>
            </a:r>
          </a:p>
          <a:p>
            <a:pPr marL="0" indent="0">
              <a:buNone/>
            </a:pPr>
            <a:r>
              <a:rPr lang="en-NZ" dirty="0"/>
              <a:t>(e) Standards that increase positive life outcomes – the standards reflect the interaction between people and </a:t>
            </a:r>
            <a:r>
              <a:rPr lang="en-NZ" dirty="0" err="1"/>
              <a:t>wh</a:t>
            </a:r>
            <a:r>
              <a:rPr lang="en-NZ" dirty="0" err="1">
                <a:latin typeface="Calibri" panose="020F0502020204030204" pitchFamily="34" charset="0"/>
                <a:cs typeface="Calibri" panose="020F0502020204030204" pitchFamily="34" charset="0"/>
              </a:rPr>
              <a:t>ā</a:t>
            </a:r>
            <a:r>
              <a:rPr lang="en-NZ" dirty="0" err="1"/>
              <a:t>nau</a:t>
            </a:r>
            <a:r>
              <a:rPr lang="en-NZ" dirty="0"/>
              <a:t> and their health, wellbeing, and disability support needs</a:t>
            </a:r>
          </a:p>
          <a:p>
            <a:pPr marL="0" indent="0">
              <a:buNone/>
            </a:pPr>
            <a:endParaRPr lang="en-NZ" dirty="0"/>
          </a:p>
          <a:p>
            <a:pPr marL="0" indent="0">
              <a:buNone/>
            </a:pPr>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10</a:t>
            </a:fld>
            <a:endParaRPr lang="en-NZ" dirty="0"/>
          </a:p>
        </p:txBody>
      </p:sp>
    </p:spTree>
    <p:extLst>
      <p:ext uri="{BB962C8B-B14F-4D97-AF65-F5344CB8AC3E}">
        <p14:creationId xmlns:p14="http://schemas.microsoft.com/office/powerpoint/2010/main" val="27660219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One of the key things the 2021 standard is asking for is greater evidence that service providers are developing/strengthening and maintaining relationships with Māori. As you can see in the slide, the review has provided more definition in criteria descriptions to assist strengthening and maintaining relationships with Māori, with Auditors able to look for measurable evidence as opposed to the previous standards subjective intentions.</a:t>
            </a:r>
          </a:p>
        </p:txBody>
      </p:sp>
      <p:sp>
        <p:nvSpPr>
          <p:cNvPr id="4" name="Slide Number Placeholder 3"/>
          <p:cNvSpPr>
            <a:spLocks noGrp="1"/>
          </p:cNvSpPr>
          <p:nvPr>
            <p:ph type="sldNum" sz="quarter" idx="5"/>
          </p:nvPr>
        </p:nvSpPr>
        <p:spPr/>
        <p:txBody>
          <a:bodyPr/>
          <a:lstStyle/>
          <a:p>
            <a:fld id="{FF1816F6-97BA-44B2-8A94-08F9B4305433}" type="slidenum">
              <a:rPr lang="en-NZ" smtClean="0"/>
              <a:t>11</a:t>
            </a:fld>
            <a:endParaRPr lang="en-NZ" dirty="0"/>
          </a:p>
        </p:txBody>
      </p:sp>
    </p:spTree>
    <p:extLst>
      <p:ext uri="{BB962C8B-B14F-4D97-AF65-F5344CB8AC3E}">
        <p14:creationId xmlns:p14="http://schemas.microsoft.com/office/powerpoint/2010/main" val="23384010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Bringing greater fidelity on statistics for Maori health will support realising the intent of the principles by being able to monitor service delivery and assist in measuring equitable health outcomes for Māori including where any service delivery improvements are required. </a:t>
            </a:r>
          </a:p>
        </p:txBody>
      </p:sp>
      <p:sp>
        <p:nvSpPr>
          <p:cNvPr id="4" name="Slide Number Placeholder 3"/>
          <p:cNvSpPr>
            <a:spLocks noGrp="1"/>
          </p:cNvSpPr>
          <p:nvPr>
            <p:ph type="sldNum" sz="quarter" idx="5"/>
          </p:nvPr>
        </p:nvSpPr>
        <p:spPr/>
        <p:txBody>
          <a:bodyPr/>
          <a:lstStyle/>
          <a:p>
            <a:fld id="{FF1816F6-97BA-44B2-8A94-08F9B4305433}" type="slidenum">
              <a:rPr lang="en-NZ" smtClean="0"/>
              <a:t>12</a:t>
            </a:fld>
            <a:endParaRPr lang="en-NZ" dirty="0"/>
          </a:p>
        </p:txBody>
      </p:sp>
    </p:spTree>
    <p:extLst>
      <p:ext uri="{BB962C8B-B14F-4D97-AF65-F5344CB8AC3E}">
        <p14:creationId xmlns:p14="http://schemas.microsoft.com/office/powerpoint/2010/main" val="14922248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200" dirty="0">
                <a:effectLst/>
                <a:latin typeface="Segoe UI" panose="020B0502040204020203" pitchFamily="34" charset="0"/>
              </a:rPr>
              <a:t>Providers are required to apply to HealthCERT for certification and be audited against the health and disability services standard.</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conducted by an auditing agency designated under the Act (referred to as designated auditing agencies (DAAs)). </a:t>
            </a:r>
          </a:p>
          <a:p>
            <a:endParaRPr lang="en-NZ" sz="1200" dirty="0">
              <a:effectLst/>
              <a:latin typeface="Arial" panose="020B0604020202020204" pitchFamily="34" charset="0"/>
            </a:endParaRPr>
          </a:p>
          <a:p>
            <a:r>
              <a:rPr lang="en-NZ" sz="1200" dirty="0">
                <a:effectLst/>
                <a:latin typeface="Segoe UI" panose="020B0502040204020203" pitchFamily="34" charset="0"/>
              </a:rPr>
              <a:t>Audits assess the providers compliance with the Standards to ensure residents are provided with safe and appropriate care. </a:t>
            </a:r>
          </a:p>
          <a:p>
            <a:endParaRPr lang="en-NZ" sz="1200" dirty="0">
              <a:effectLst/>
              <a:latin typeface="Arial" panose="020B0604020202020204" pitchFamily="34" charset="0"/>
            </a:endParaRPr>
          </a:p>
          <a:p>
            <a:r>
              <a:rPr lang="en-NZ" sz="1200" dirty="0">
                <a:effectLst/>
                <a:latin typeface="Segoe UI" panose="020B0502040204020203" pitchFamily="34" charset="0"/>
              </a:rPr>
              <a:t>These audits are submitted to HealthCERT for review, to make a determination of the certification period for the provider and any other conditions they will be subject to. A certification period ranges from 1 to 5 years.</a:t>
            </a:r>
          </a:p>
          <a:p>
            <a:endParaRPr lang="en-NZ" sz="1200" dirty="0">
              <a:effectLst/>
              <a:latin typeface="Arial" panose="020B0604020202020204" pitchFamily="34" charset="0"/>
            </a:endParaRPr>
          </a:p>
          <a:p>
            <a:r>
              <a:rPr lang="en-NZ" sz="1200" dirty="0">
                <a:effectLst/>
                <a:latin typeface="Segoe UI" panose="020B0502040204020203" pitchFamily="34" charset="0"/>
              </a:rPr>
              <a:t>In addition to the main certification audit, providers must also undergo a surveillance audit, which occurs in the middle of the certification period. </a:t>
            </a:r>
          </a:p>
          <a:p>
            <a:endParaRPr lang="en-NZ" sz="1200" dirty="0">
              <a:effectLst/>
              <a:latin typeface="Segoe UI" panose="020B0502040204020203" pitchFamily="34" charset="0"/>
            </a:endParaRPr>
          </a:p>
          <a:p>
            <a:r>
              <a:rPr lang="en-NZ" sz="1200" dirty="0">
                <a:effectLst/>
                <a:latin typeface="Segoe UI" panose="020B0502040204020203" pitchFamily="34" charset="0"/>
              </a:rPr>
              <a:t>Surveillance audits are against a core set of high impact standards, as well as reassessing any shortfalls from the previous audit.</a:t>
            </a:r>
            <a:endParaRPr lang="en-NZ" sz="1200" dirty="0">
              <a:effectLst/>
              <a:latin typeface="Arial" panose="020B0604020202020204" pitchFamily="34" charset="0"/>
            </a:endParaRP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4548964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solidFill>
                  <a:srgbClr val="FF0000"/>
                </a:solidFill>
              </a:rPr>
              <a:t>The Designated Auditing Agency Handbook prescribes the HealthCERT certification audit framework. There are four types of audits.</a:t>
            </a:r>
          </a:p>
          <a:p>
            <a:pPr algn="l"/>
            <a:endParaRPr lang="en-NZ" sz="1800" b="0" i="0" u="none" strike="noStrike" baseline="0" dirty="0">
              <a:solidFill>
                <a:srgbClr val="000000"/>
              </a:solidFill>
              <a:latin typeface="Segoe UI" panose="020B0502040204020203" pitchFamily="34" charset="0"/>
            </a:endParaRPr>
          </a:p>
          <a:p>
            <a:pPr marL="342900" indent="-342900">
              <a:buAutoNum type="alphaLcPeriod"/>
            </a:pPr>
            <a:r>
              <a:rPr lang="en-NZ" sz="1800" b="0" i="0" u="none" strike="noStrike" baseline="0" dirty="0">
                <a:solidFill>
                  <a:srgbClr val="000000"/>
                </a:solidFill>
                <a:latin typeface="Segoe UI" panose="020B0502040204020203" pitchFamily="34" charset="0"/>
              </a:rPr>
              <a:t>Certification: an audit against all criteria within the standard. This audit determines the certification period (1-5 years). </a:t>
            </a:r>
          </a:p>
          <a:p>
            <a:pPr marL="342900" indent="-342900">
              <a:buAutoNum type="alphaLcPeriod"/>
            </a:pPr>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b. Surveillance: a midpoint audit against a subset of criteria. These differ slightly by service type:</a:t>
            </a:r>
          </a:p>
          <a:p>
            <a:pPr lvl="1"/>
            <a:r>
              <a:rPr lang="en-NZ" sz="1800" b="0" i="0" u="none" strike="noStrike" baseline="0" dirty="0">
                <a:solidFill>
                  <a:srgbClr val="000000"/>
                </a:solidFill>
                <a:latin typeface="Segoe UI" panose="020B0502040204020203" pitchFamily="34" charset="0"/>
              </a:rPr>
              <a:t> </a:t>
            </a:r>
            <a:r>
              <a:rPr lang="en-NZ" sz="1800" b="0" i="0" u="none" strike="noStrike" baseline="0" dirty="0" err="1">
                <a:solidFill>
                  <a:srgbClr val="000000"/>
                </a:solidFill>
                <a:latin typeface="Segoe UI" panose="020B0502040204020203" pitchFamily="34" charset="0"/>
              </a:rPr>
              <a:t>i</a:t>
            </a:r>
            <a:r>
              <a:rPr lang="en-NZ" sz="1800" b="0" i="0" u="none" strike="noStrike" baseline="0" dirty="0">
                <a:solidFill>
                  <a:srgbClr val="000000"/>
                </a:solidFill>
                <a:latin typeface="Segoe UI" panose="020B0502040204020203" pitchFamily="34" charset="0"/>
              </a:rPr>
              <a:t>. aged residential care and residential mental health and addiction services are unannounced and completed ‘three months either side’ of the certification period’s midpoint date </a:t>
            </a:r>
          </a:p>
          <a:p>
            <a:pPr lvl="1"/>
            <a:r>
              <a:rPr lang="en-NZ" sz="1800" b="0" i="0" u="none" strike="noStrike" baseline="0" dirty="0">
                <a:solidFill>
                  <a:srgbClr val="000000"/>
                </a:solidFill>
                <a:latin typeface="Segoe UI" panose="020B0502040204020203" pitchFamily="34" charset="0"/>
              </a:rPr>
              <a:t>ii. providers funded by the Ministry’s Disability Support Services use developmental evaluations in lieu of our surveillance audit template </a:t>
            </a:r>
          </a:p>
          <a:p>
            <a:pPr lvl="1"/>
            <a:r>
              <a:rPr lang="en-NZ" sz="1800" b="0" i="0" u="none" strike="noStrike" baseline="0" dirty="0">
                <a:solidFill>
                  <a:srgbClr val="000000"/>
                </a:solidFill>
                <a:latin typeface="Segoe UI" panose="020B0502040204020203" pitchFamily="34" charset="0"/>
              </a:rPr>
              <a:t>iii. all other service providers are announced audits and completed ‘by’ a midpoint date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c. Partial provisional: an audit against a subset of the standards focussed on a new environment. They are undertaken when: </a:t>
            </a:r>
          </a:p>
          <a:p>
            <a:pPr marL="400050" indent="-400050">
              <a:buAutoNum type="romanLcPeriod"/>
            </a:pPr>
            <a:r>
              <a:rPr lang="en-NZ" sz="1800" b="0" i="0" u="none" strike="noStrike" baseline="0" dirty="0">
                <a:solidFill>
                  <a:srgbClr val="000000"/>
                </a:solidFill>
                <a:latin typeface="Segoe UI" panose="020B0502040204020203" pitchFamily="34" charset="0"/>
              </a:rPr>
              <a:t>a certified provider: </a:t>
            </a:r>
          </a:p>
          <a:p>
            <a:pPr marL="457200" lvl="1" indent="0">
              <a:buNone/>
            </a:pPr>
            <a:r>
              <a:rPr lang="en-NZ" sz="1800" b="0" i="0" u="none" strike="noStrike" baseline="0" dirty="0">
                <a:solidFill>
                  <a:srgbClr val="000000"/>
                </a:solidFill>
                <a:latin typeface="Segoe UI" panose="020B0502040204020203" pitchFamily="34" charset="0"/>
              </a:rPr>
              <a:t>• builds an extension </a:t>
            </a:r>
          </a:p>
          <a:p>
            <a:pPr lvl="1"/>
            <a:r>
              <a:rPr lang="en-NZ" sz="1800" b="0" i="0" u="none" strike="noStrike" baseline="0" dirty="0">
                <a:solidFill>
                  <a:srgbClr val="000000"/>
                </a:solidFill>
                <a:latin typeface="Segoe UI" panose="020B0502040204020203" pitchFamily="34" charset="0"/>
              </a:rPr>
              <a:t>• adds rooms in an established facility </a:t>
            </a:r>
          </a:p>
          <a:p>
            <a:pPr lvl="1"/>
            <a:r>
              <a:rPr lang="en-NZ" sz="1800" b="0" i="0" u="none" strike="noStrike" baseline="0" dirty="0">
                <a:solidFill>
                  <a:srgbClr val="000000"/>
                </a:solidFill>
                <a:latin typeface="Segoe UI" panose="020B0502040204020203" pitchFamily="34" charset="0"/>
              </a:rPr>
              <a:t>• adds a certified service type (</a:t>
            </a:r>
            <a:r>
              <a:rPr lang="en-NZ" sz="1800" b="0" i="0" u="none" strike="noStrike" baseline="0" dirty="0" err="1">
                <a:solidFill>
                  <a:srgbClr val="000000"/>
                </a:solidFill>
                <a:latin typeface="Segoe UI" panose="020B0502040204020203" pitchFamily="34" charset="0"/>
              </a:rPr>
              <a:t>eg.</a:t>
            </a:r>
            <a:r>
              <a:rPr lang="en-NZ" sz="1800" b="0" i="0" u="none" strike="noStrike" baseline="0" dirty="0">
                <a:solidFill>
                  <a:srgbClr val="000000"/>
                </a:solidFill>
                <a:latin typeface="Segoe UI" panose="020B0502040204020203" pitchFamily="34" charset="0"/>
              </a:rPr>
              <a:t> certified for rest home services and wants to add hospital services).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ii. an uncertified provider has built a new facility. </a:t>
            </a:r>
          </a:p>
          <a:p>
            <a:endParaRPr lang="en-NZ" sz="1800" b="0" i="0" u="none" strike="noStrike" baseline="0" dirty="0">
              <a:solidFill>
                <a:srgbClr val="000000"/>
              </a:solidFill>
              <a:latin typeface="Segoe UI" panose="020B0502040204020203" pitchFamily="34" charset="0"/>
            </a:endParaRPr>
          </a:p>
          <a:p>
            <a:r>
              <a:rPr lang="en-NZ" sz="1800" b="0" i="0" u="none" strike="noStrike" baseline="0" dirty="0">
                <a:solidFill>
                  <a:srgbClr val="000000"/>
                </a:solidFill>
                <a:latin typeface="Segoe UI" panose="020B0502040204020203" pitchFamily="34" charset="0"/>
              </a:rPr>
              <a:t>d. Provisional: an audit against all criteria that occurs when a certified provider is selling. These audits result in a 1-year period of certification. </a:t>
            </a:r>
          </a:p>
          <a:p>
            <a:r>
              <a:rPr lang="en-NZ" sz="1800" b="0" i="0" u="none" strike="noStrike" baseline="0" dirty="0">
                <a:solidFill>
                  <a:srgbClr val="000000"/>
                </a:solidFill>
                <a:latin typeface="Segoe UI" panose="020B0502040204020203" pitchFamily="34" charset="0"/>
              </a:rPr>
              <a:t> </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57595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15</a:t>
            </a:fld>
            <a:endParaRPr lang="en-NZ" dirty="0"/>
          </a:p>
        </p:txBody>
      </p:sp>
    </p:spTree>
    <p:extLst>
      <p:ext uri="{BB962C8B-B14F-4D97-AF65-F5344CB8AC3E}">
        <p14:creationId xmlns:p14="http://schemas.microsoft.com/office/powerpoint/2010/main" val="89030238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what does this mean for service providers?</a:t>
            </a:r>
          </a:p>
          <a:p>
            <a:endParaRPr lang="en-NZ" dirty="0"/>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12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Residential Disability Services summary of NZS8134:2021 aligned with the sector guidance in support of the Standards.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16</a:t>
            </a:fld>
            <a:endParaRPr lang="en-NZ" dirty="0"/>
          </a:p>
        </p:txBody>
      </p:sp>
    </p:spTree>
    <p:extLst>
      <p:ext uri="{BB962C8B-B14F-4D97-AF65-F5344CB8AC3E}">
        <p14:creationId xmlns:p14="http://schemas.microsoft.com/office/powerpoint/2010/main" val="403181950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NZ" sz="1800" b="0" i="0" u="none" strike="noStrike" baseline="0" dirty="0">
                <a:latin typeface="SegoeUI-Italic"/>
              </a:rPr>
              <a:t>We are taking a non-punitive approach to transitioning to the Ngā Paerewa requirements</a:t>
            </a:r>
          </a:p>
          <a:p>
            <a:pPr algn="l"/>
            <a:r>
              <a:rPr lang="en-NZ" sz="1800" b="0" i="0" u="none" strike="noStrike" baseline="0" dirty="0">
                <a:latin typeface="SegoeUI"/>
              </a:rPr>
              <a:t>(a) The proposed implementation transition plan’s non-punitive approach includes the following:</a:t>
            </a:r>
          </a:p>
          <a:p>
            <a:pPr algn="l"/>
            <a:r>
              <a:rPr lang="en-NZ" sz="1800" b="0" i="0" u="none" strike="noStrike" baseline="0" dirty="0">
                <a:latin typeface="SegoeUI"/>
              </a:rPr>
              <a:t>Mapped criteria will continue to be audited as usual and attainment aligned with</a:t>
            </a:r>
          </a:p>
          <a:p>
            <a:pPr algn="l"/>
            <a:r>
              <a:rPr lang="en-NZ" sz="1800" b="0" i="0" u="none" strike="noStrike" baseline="0" dirty="0">
                <a:latin typeface="SegoeUI"/>
              </a:rPr>
              <a:t>current audit practice.</a:t>
            </a:r>
          </a:p>
          <a:p>
            <a:pPr algn="l"/>
            <a:endParaRPr lang="en-NZ" sz="1800" b="0" i="0" u="none" strike="noStrike" baseline="0" dirty="0">
              <a:latin typeface="SegoeUI"/>
            </a:endParaRPr>
          </a:p>
          <a:p>
            <a:pPr algn="l"/>
            <a:r>
              <a:rPr lang="en-NZ" sz="1800" b="0" i="0" u="none" strike="noStrike" baseline="0" dirty="0">
                <a:latin typeface="SegoeUI"/>
              </a:rPr>
              <a:t>(b) A short grace period will be implemented for partially mapped criteria. The provider</a:t>
            </a:r>
          </a:p>
          <a:p>
            <a:pPr algn="l"/>
            <a:r>
              <a:rPr lang="en-NZ" sz="1800" b="0" i="0" u="none" strike="noStrike" baseline="0" dirty="0">
                <a:latin typeface="SegoeUI"/>
              </a:rPr>
              <a:t>will be required to evidence what actions they are taking, or plan to take, to</a:t>
            </a:r>
          </a:p>
          <a:p>
            <a:pPr algn="l"/>
            <a:r>
              <a:rPr lang="en-NZ" sz="1800" b="0" i="0" u="none" strike="noStrike" baseline="0" dirty="0">
                <a:latin typeface="SegoeUI"/>
              </a:rPr>
              <a:t>implement these criteria. This grace period will be applicable for 6 to12 months.</a:t>
            </a:r>
          </a:p>
          <a:p>
            <a:pPr algn="l"/>
            <a:r>
              <a:rPr lang="en-NZ" sz="1800" b="0" i="0" u="none" strike="noStrike" baseline="0" dirty="0">
                <a:latin typeface="SegoeUI"/>
              </a:rPr>
              <a:t>Where there is no evidence of planning or progression at audit, the provider will</a:t>
            </a:r>
          </a:p>
          <a:p>
            <a:pPr algn="l"/>
            <a:r>
              <a:rPr lang="en-NZ" sz="1800" b="0" i="0" u="none" strike="noStrike" baseline="0" dirty="0">
                <a:latin typeface="SegoeUI"/>
              </a:rPr>
              <a:t>receive a ‘Partially Attained’ (PA) attainment, with a relevant risk rating assigned,</a:t>
            </a:r>
          </a:p>
          <a:p>
            <a:pPr algn="l"/>
            <a:r>
              <a:rPr lang="en-NZ" sz="1800" b="0" i="0" u="none" strike="noStrike" baseline="0" dirty="0">
                <a:latin typeface="SegoeUI"/>
              </a:rPr>
              <a:t>including a timeframe for mitigation.</a:t>
            </a:r>
          </a:p>
          <a:p>
            <a:pPr algn="l"/>
            <a:endParaRPr lang="en-NZ" sz="1800" b="0" i="0" u="none" strike="noStrike" baseline="0" dirty="0">
              <a:latin typeface="SegoeUI"/>
            </a:endParaRPr>
          </a:p>
          <a:p>
            <a:pPr algn="l"/>
            <a:r>
              <a:rPr lang="en-NZ" sz="1800" b="0" i="0" u="none" strike="noStrike" baseline="0" dirty="0">
                <a:latin typeface="SegoeUI"/>
              </a:rPr>
              <a:t>(c) A longer grace period will be implemented for criteria that is unmapped/new. This</a:t>
            </a:r>
          </a:p>
          <a:p>
            <a:pPr algn="l"/>
            <a:r>
              <a:rPr lang="en-NZ" sz="1800" b="0" i="0" u="none" strike="noStrike" baseline="0" dirty="0">
                <a:latin typeface="SegoeUI"/>
              </a:rPr>
              <a:t>grace period may be 12 to 18 months. The provider will be required to evidence a</a:t>
            </a:r>
          </a:p>
          <a:p>
            <a:pPr algn="l"/>
            <a:r>
              <a:rPr lang="en-NZ" sz="1800" b="0" i="0" u="none" strike="noStrike" baseline="0" dirty="0">
                <a:latin typeface="SegoeUI"/>
              </a:rPr>
              <a:t>documented action plan and implementation strategies to meet the criteria. Where</a:t>
            </a:r>
          </a:p>
          <a:p>
            <a:pPr algn="l"/>
            <a:r>
              <a:rPr lang="en-NZ" sz="1800" b="0" i="0" u="none" strike="noStrike" baseline="0" dirty="0">
                <a:latin typeface="SegoeUI"/>
              </a:rPr>
              <a:t>there is no evidence of planning or progression at audit, the provider will receive a PA</a:t>
            </a:r>
          </a:p>
          <a:p>
            <a:pPr algn="l"/>
            <a:r>
              <a:rPr lang="en-NZ" sz="1800" b="0" i="0" u="none" strike="noStrike" baseline="0" dirty="0">
                <a:latin typeface="SegoeUI"/>
              </a:rPr>
              <a:t>attainment, with a relevant risk rating assigned, including a timeframe for mitigation.</a:t>
            </a: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78187574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Calibri" panose="020F0502020204030204" pitchFamily="34" charset="0"/>
                <a:ea typeface="Calibri" panose="020F0502020204030204" pitchFamily="34" charset="0"/>
                <a:cs typeface="Times New Roman" panose="02020603050405020304" pitchFamily="18" charset="0"/>
              </a:rPr>
              <a:t>(a) Mapped  - Criteria are explicit or intended in the previous standard</a:t>
            </a:r>
          </a:p>
          <a:p>
            <a:endParaRPr lang="en-NZ" sz="1800" dirty="0">
              <a:effectLst/>
              <a:latin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Continue to be audited as usual and attainment alighted with current audit practice</a:t>
            </a:r>
          </a:p>
          <a:p>
            <a:pPr marL="285750" indent="-285750">
              <a:buFont typeface="Arial" panose="020B0604020202020204" pitchFamily="34" charset="0"/>
              <a:buChar char="•"/>
            </a:pPr>
            <a:endParaRPr lang="en-NZ" sz="1800" dirty="0">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r>
              <a:rPr lang="en-NZ" sz="1800" dirty="0">
                <a:effectLst/>
                <a:latin typeface="Calibri" panose="020F0502020204030204" pitchFamily="34" charset="0"/>
                <a:ea typeface="Calibri" panose="020F0502020204030204" pitchFamily="34" charset="0"/>
                <a:cs typeface="Times New Roman" panose="02020603050405020304" pitchFamily="18" charset="0"/>
              </a:rPr>
              <a:t>(b) Partially mapped/new criteria - Are not explicit in the previous standard and/or have a new component added in Ng</a:t>
            </a:r>
            <a:r>
              <a:rPr lang="en-NZ" sz="1800" dirty="0">
                <a:effectLst/>
                <a:latin typeface="Calibri" panose="020F0502020204030204" pitchFamily="34" charset="0"/>
                <a:ea typeface="Calibri" panose="020F0502020204030204" pitchFamily="34" charset="0"/>
              </a:rPr>
              <a:t>ā</a:t>
            </a:r>
            <a:r>
              <a:rPr lang="en-NZ" sz="1800" dirty="0">
                <a:effectLst/>
                <a:latin typeface="Calibri" panose="020F0502020204030204" pitchFamily="34" charset="0"/>
                <a:ea typeface="Calibri" panose="020F0502020204030204" pitchFamily="34" charset="0"/>
                <a:cs typeface="Times New Roman" panose="02020603050405020304" pitchFamily="18" charset="0"/>
              </a:rPr>
              <a:t> Paerewa</a:t>
            </a:r>
          </a:p>
          <a:p>
            <a:pPr marL="0"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285750" lvl="0" indent="-285750">
              <a:buFont typeface="Arial" panose="020B0604020202020204" pitchFamily="34" charset="0"/>
              <a:buChar char="•"/>
            </a:pPr>
            <a:r>
              <a:rPr lang="en-NZ" sz="1800" dirty="0">
                <a:effectLst/>
                <a:latin typeface="Calibri" panose="020F0502020204030204" pitchFamily="34" charset="0"/>
                <a:ea typeface="Calibri" panose="020F0502020204030204" pitchFamily="34" charset="0"/>
                <a:cs typeface="Times New Roman" panose="02020603050405020304" pitchFamily="18" charset="0"/>
              </a:rPr>
              <a:t>Short grace period will be implemented for partially mapped criteria. The provider will be required to evidence what actions they are taking, or plan to take, to implement these criteria. This grace period will be applicable for 6 – 12 months. Where there is no evidence of planning or progression at audit, the provider will receive a ‘Partially Attained’ (PA) attainment, with a relevant risk rating assigned, including a timeframe for mitigation</a:t>
            </a:r>
          </a:p>
          <a:p>
            <a:pPr marL="457200" lvl="1" indent="0">
              <a:buFont typeface="Arial" panose="020B0604020202020204" pitchFamily="34" charset="0"/>
              <a:buNone/>
            </a:pPr>
            <a:endParaRPr lang="en-NZ" sz="1800" dirty="0">
              <a:effectLst/>
              <a:latin typeface="Calibri" panose="020F0502020204030204" pitchFamily="34" charset="0"/>
              <a:cs typeface="Times New Roman" panose="02020603050405020304" pitchFamily="18" charset="0"/>
            </a:endParaRPr>
          </a:p>
          <a:p>
            <a:pPr marL="0" lvl="1" indent="0" algn="l" defTabSz="914400" rtl="0" eaLnBrk="1" latinLnBrk="0" hangingPunct="1">
              <a:buFont typeface="Arial" panose="020B0604020202020204" pitchFamily="34" charset="0"/>
              <a:buNone/>
            </a:pPr>
            <a:r>
              <a:rPr lang="en-NZ" sz="1800" kern="1200" dirty="0">
                <a:solidFill>
                  <a:schemeClr val="tx1"/>
                </a:solidFill>
                <a:effectLst/>
                <a:latin typeface="Calibri" panose="020F0502020204030204" pitchFamily="34" charset="0"/>
                <a:cs typeface="Times New Roman" panose="02020603050405020304" pitchFamily="18" charset="0"/>
              </a:rPr>
              <a:t>(c) Unmapped/new – Criteria are new and cannot be mapped to current requirements</a:t>
            </a:r>
          </a:p>
          <a:p>
            <a:pPr marL="285750" lvl="1" indent="-285750" algn="l" defTabSz="914400" rtl="0" eaLnBrk="1" latinLnBrk="0" hangingPunct="1">
              <a:buFont typeface="Arial" panose="020B0604020202020204" pitchFamily="34" charset="0"/>
              <a:buChar char="•"/>
            </a:pPr>
            <a:r>
              <a:rPr lang="en-NZ" sz="1800" kern="1200" dirty="0">
                <a:solidFill>
                  <a:schemeClr val="tx1"/>
                </a:solidFill>
                <a:effectLst/>
                <a:latin typeface="Calibri" panose="020F0502020204030204" pitchFamily="34" charset="0"/>
                <a:cs typeface="Times New Roman" panose="02020603050405020304" pitchFamily="18" charset="0"/>
              </a:rPr>
              <a:t>A longer grace period will be implement for criteria that is unmapped/new. </a:t>
            </a:r>
            <a:r>
              <a:rPr lang="en-NZ" sz="1800" dirty="0">
                <a:effectLst/>
                <a:latin typeface="Calibri" panose="020F0502020204030204" pitchFamily="34" charset="0"/>
                <a:ea typeface="Calibri" panose="020F0502020204030204" pitchFamily="34" charset="0"/>
                <a:cs typeface="Times New Roman" panose="02020603050405020304" pitchFamily="18" charset="0"/>
              </a:rPr>
              <a:t>This grace period may be 12 to 18 months. The provider will be required to evidence documented action plan and implementation strategies to meet criteria. Where there is no evidence of planning or progression at audit, the provider will receive a PA attainment, with a relevant risk rating assigned, including a timeframe for mitigation</a:t>
            </a:r>
            <a:endParaRPr lang="en-NZ" sz="1800" kern="1200" dirty="0">
              <a:solidFill>
                <a:schemeClr val="tx1"/>
              </a:solidFill>
              <a:effectLst/>
              <a:latin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658911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0000"/>
              </a:lnSpc>
            </a:pPr>
            <a:r>
              <a:rPr lang="en-NZ" sz="1200" dirty="0"/>
              <a:t>Official mapping analysis compares previous standards, with the 2021 standard showing which criteria have changed and which have stayed the same</a:t>
            </a:r>
          </a:p>
          <a:p>
            <a:pPr>
              <a:lnSpc>
                <a:spcPct val="100000"/>
              </a:lnSpc>
            </a:pPr>
            <a:endParaRPr lang="en-NZ" sz="1200" dirty="0"/>
          </a:p>
          <a:p>
            <a:pPr>
              <a:lnSpc>
                <a:spcPct val="100000"/>
              </a:lnSpc>
            </a:pPr>
            <a:r>
              <a:rPr lang="en-NZ" sz="11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1200" dirty="0"/>
              <a:t>apping the previous criteria to the 2021 standard for residential disability providers indicates that 73 percent of the criteria directly map, 10 percent partially map and 17 percent do not map</a:t>
            </a:r>
          </a:p>
          <a:p>
            <a:pPr>
              <a:lnSpc>
                <a:spcPct val="100000"/>
              </a:lnSpc>
            </a:pPr>
            <a:endParaRPr lang="en-NZ" sz="1200" dirty="0"/>
          </a:p>
          <a:p>
            <a:pPr>
              <a:lnSpc>
                <a:spcPct val="100000"/>
              </a:lnSpc>
            </a:pPr>
            <a:r>
              <a:rPr lang="en-NZ" sz="1200" dirty="0">
                <a:cs typeface="Times New Roman" panose="02020603050405020304" pitchFamily="18" charset="0"/>
              </a:rPr>
              <a:t>To support providers to plan and prepare for updated audit requirements the standards criteria application framework gives a sector specific overview </a:t>
            </a:r>
          </a:p>
          <a:p>
            <a:endParaRPr lang="en-NZ"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978348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join us for the Manatū Hauora Ministry of Health karakia</a:t>
            </a:r>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a:t>
            </a:fld>
            <a:endParaRPr lang="en-NZ" dirty="0"/>
          </a:p>
        </p:txBody>
      </p:sp>
    </p:spTree>
    <p:extLst>
      <p:ext uri="{BB962C8B-B14F-4D97-AF65-F5344CB8AC3E}">
        <p14:creationId xmlns:p14="http://schemas.microsoft.com/office/powerpoint/2010/main" val="10688568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Please take a moment to open the documents listed here to reference and review during the subsection and criteria summary of this presentation</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F1816F6-97BA-44B2-8A94-08F9B4305433}" type="slidenum">
              <a:rPr kumimoji="0" lang="en-NZ"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NZ"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6945673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Criteria between the existing and updated standards fit into three different categories.</a:t>
            </a:r>
          </a:p>
          <a:p>
            <a:pPr marL="228600" lvl="0"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Mapped: The 2021 criteria directly map to criteria in one of the four standards. The criteria are either the same or have the same intent. The wording may differ slightly.</a:t>
            </a:r>
          </a:p>
          <a:p>
            <a:pPr marL="228600" lvl="0"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Partially mapped: The 2021 criteria partially align to criteria in one of the four standards. The 2021 criteria are either similar to current criteria or are the same as most of the current criteria, but with an additional element. The wording is likely to differ because the 2021 criteria reflect current accepted best practice.</a:t>
            </a:r>
          </a:p>
          <a:p>
            <a:pPr marL="228600" lvl="0" indent="-228600">
              <a:spcBef>
                <a:spcPts val="600"/>
              </a:spcBef>
              <a:buFont typeface="+mj-lt"/>
              <a:buAutoNum type="arabicPeriod"/>
            </a:pPr>
            <a:r>
              <a:rPr lang="en-NZ" sz="1050" dirty="0">
                <a:effectLst/>
                <a:latin typeface="Segoe UI" panose="020B0502040204020203" pitchFamily="34" charset="0"/>
                <a:ea typeface="Times New Roman" panose="02020603050405020304" pitchFamily="18" charset="0"/>
                <a:cs typeface="Times New Roman" panose="02020603050405020304" pitchFamily="18" charset="0"/>
              </a:rPr>
              <a:t>Not mapped: The 2021 criteria do not map to criteria in any of the four standards. The criteria are new to the 2021 standard and have been added to assure safe services to New Zealanders that reflect updated models of care.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21</a:t>
            </a:fld>
            <a:endParaRPr lang="en-NZ" dirty="0"/>
          </a:p>
        </p:txBody>
      </p:sp>
    </p:spTree>
    <p:extLst>
      <p:ext uri="{BB962C8B-B14F-4D97-AF65-F5344CB8AC3E}">
        <p14:creationId xmlns:p14="http://schemas.microsoft.com/office/powerpoint/2010/main" val="34564054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For Residential Disability Services of section ones 10 subsections and 56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8 subsections and 46 of the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22</a:t>
            </a:fld>
            <a:endParaRPr lang="en-NZ" dirty="0"/>
          </a:p>
        </p:txBody>
      </p:sp>
    </p:spTree>
    <p:extLst>
      <p:ext uri="{BB962C8B-B14F-4D97-AF65-F5344CB8AC3E}">
        <p14:creationId xmlns:p14="http://schemas.microsoft.com/office/powerpoint/2010/main" val="92996790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3/46 criteria are partially new, and 7/46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23</a:t>
            </a:fld>
            <a:endParaRPr lang="en-NZ" dirty="0"/>
          </a:p>
        </p:txBody>
      </p:sp>
    </p:spTree>
    <p:extLst>
      <p:ext uri="{BB962C8B-B14F-4D97-AF65-F5344CB8AC3E}">
        <p14:creationId xmlns:p14="http://schemas.microsoft.com/office/powerpoint/2010/main" val="107809458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twos 5 subsections and 43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only 37/43 criteria are applicable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Font typeface="Arial" panose="020B0604020202020204" pitchFamily="34" charset="0"/>
              <a:buNone/>
            </a:pP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24</a:t>
            </a:fld>
            <a:endParaRPr lang="en-NZ" dirty="0"/>
          </a:p>
        </p:txBody>
      </p:sp>
    </p:spTree>
    <p:extLst>
      <p:ext uri="{BB962C8B-B14F-4D97-AF65-F5344CB8AC3E}">
        <p14:creationId xmlns:p14="http://schemas.microsoft.com/office/powerpoint/2010/main" val="23206115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5/37 criteria are partially new, and 8/37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25</a:t>
            </a:fld>
            <a:endParaRPr lang="en-NZ" dirty="0"/>
          </a:p>
        </p:txBody>
      </p:sp>
    </p:spTree>
    <p:extLst>
      <p:ext uri="{BB962C8B-B14F-4D97-AF65-F5344CB8AC3E}">
        <p14:creationId xmlns:p14="http://schemas.microsoft.com/office/powerpoint/2010/main" val="37139696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threes 8 subsections and 53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Only 6 subsections and 37/53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26</a:t>
            </a:fld>
            <a:endParaRPr lang="en-NZ" dirty="0"/>
          </a:p>
        </p:txBody>
      </p:sp>
    </p:spTree>
    <p:extLst>
      <p:ext uri="{BB962C8B-B14F-4D97-AF65-F5344CB8AC3E}">
        <p14:creationId xmlns:p14="http://schemas.microsoft.com/office/powerpoint/2010/main" val="207526149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7/37 criteria are partially new</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27</a:t>
            </a:fld>
            <a:endParaRPr lang="en-NZ" dirty="0"/>
          </a:p>
        </p:txBody>
      </p:sp>
    </p:spTree>
    <p:extLst>
      <p:ext uri="{BB962C8B-B14F-4D97-AF65-F5344CB8AC3E}">
        <p14:creationId xmlns:p14="http://schemas.microsoft.com/office/powerpoint/2010/main" val="7458200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7/37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28</a:t>
            </a:fld>
            <a:endParaRPr lang="en-NZ" dirty="0"/>
          </a:p>
        </p:txBody>
      </p:sp>
    </p:spTree>
    <p:extLst>
      <p:ext uri="{BB962C8B-B14F-4D97-AF65-F5344CB8AC3E}">
        <p14:creationId xmlns:p14="http://schemas.microsoft.com/office/powerpoint/2010/main" val="19123071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fours 2 subsections and 15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Both subsections and all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29</a:t>
            </a:fld>
            <a:endParaRPr lang="en-NZ" dirty="0"/>
          </a:p>
        </p:txBody>
      </p:sp>
    </p:spTree>
    <p:extLst>
      <p:ext uri="{BB962C8B-B14F-4D97-AF65-F5344CB8AC3E}">
        <p14:creationId xmlns:p14="http://schemas.microsoft.com/office/powerpoint/2010/main" val="39169663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NZ" b="0" i="0" dirty="0"/>
              <a:t>He waka eke noa</a:t>
            </a:r>
          </a:p>
          <a:p>
            <a:pPr marL="0" indent="0">
              <a:buNone/>
            </a:pPr>
            <a:r>
              <a:rPr lang="en-NZ" b="0" i="0" dirty="0"/>
              <a:t>A canoe which we are all in with no exception</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a:t>
            </a:fld>
            <a:endParaRPr lang="en-NZ" dirty="0"/>
          </a:p>
        </p:txBody>
      </p:sp>
    </p:spTree>
    <p:extLst>
      <p:ext uri="{BB962C8B-B14F-4D97-AF65-F5344CB8AC3E}">
        <p14:creationId xmlns:p14="http://schemas.microsoft.com/office/powerpoint/2010/main" val="415264686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200" dirty="0">
                <a:effectLst/>
                <a:latin typeface="Segoe UI" panose="020B0502040204020203" pitchFamily="34" charset="0"/>
                <a:ea typeface="Calibri" panose="020F0502020204030204" pitchFamily="34" charset="0"/>
                <a:cs typeface="Times New Roman" panose="02020603050405020304" pitchFamily="18" charset="0"/>
              </a:rPr>
              <a:t>Only 1/15 criteria is new</a:t>
            </a:r>
            <a:endParaRPr lang="en-NZ" sz="12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30</a:t>
            </a:fld>
            <a:endParaRPr lang="en-NZ" dirty="0"/>
          </a:p>
        </p:txBody>
      </p:sp>
    </p:spTree>
    <p:extLst>
      <p:ext uri="{BB962C8B-B14F-4D97-AF65-F5344CB8AC3E}">
        <p14:creationId xmlns:p14="http://schemas.microsoft.com/office/powerpoint/2010/main" val="177975807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section fives 5 subsections and 30 criteria</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28 of the 30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a:p>
            <a:endParaRPr lang="en-NZ" dirty="0"/>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31</a:t>
            </a:fld>
            <a:endParaRPr lang="en-NZ" dirty="0"/>
          </a:p>
        </p:txBody>
      </p:sp>
    </p:spTree>
    <p:extLst>
      <p:ext uri="{BB962C8B-B14F-4D97-AF65-F5344CB8AC3E}">
        <p14:creationId xmlns:p14="http://schemas.microsoft.com/office/powerpoint/2010/main" val="177371382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2/28 criteria are partially new, and 3/28 criteria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32</a:t>
            </a:fld>
            <a:endParaRPr lang="en-NZ" dirty="0"/>
          </a:p>
        </p:txBody>
      </p:sp>
    </p:spTree>
    <p:extLst>
      <p:ext uri="{BB962C8B-B14F-4D97-AF65-F5344CB8AC3E}">
        <p14:creationId xmlns:p14="http://schemas.microsoft.com/office/powerpoint/2010/main" val="148111367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Of the 4 subsections and 24 criteria for section six </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All subsections and criteria are applicable</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33</a:t>
            </a:fld>
            <a:endParaRPr lang="en-NZ" dirty="0"/>
          </a:p>
        </p:txBody>
      </p:sp>
    </p:spTree>
    <p:extLst>
      <p:ext uri="{BB962C8B-B14F-4D97-AF65-F5344CB8AC3E}">
        <p14:creationId xmlns:p14="http://schemas.microsoft.com/office/powerpoint/2010/main" val="93517426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a:lnSpc>
                <a:spcPct val="107000"/>
              </a:lnSpc>
              <a:spcAft>
                <a:spcPts val="800"/>
              </a:spcAft>
            </a:pPr>
            <a:r>
              <a:rPr lang="en-NZ" sz="1800">
                <a:effectLst/>
                <a:latin typeface="Segoe UI" panose="020B0502040204020203" pitchFamily="34" charset="0"/>
                <a:ea typeface="Calibri" panose="020F0502020204030204" pitchFamily="34" charset="0"/>
                <a:cs typeface="Times New Roman" panose="02020603050405020304" pitchFamily="18" charset="0"/>
              </a:rPr>
              <a:t>2/28 </a:t>
            </a:r>
            <a:r>
              <a:rPr lang="en-NZ" sz="1800" dirty="0">
                <a:effectLst/>
                <a:latin typeface="Segoe UI" panose="020B0502040204020203" pitchFamily="34" charset="0"/>
                <a:ea typeface="Calibri" panose="020F0502020204030204" pitchFamily="34" charset="0"/>
                <a:cs typeface="Times New Roman" panose="02020603050405020304" pitchFamily="18" charset="0"/>
              </a:rPr>
              <a:t>criteria are partially new, and 6/28 are new</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34</a:t>
            </a:fld>
            <a:endParaRPr lang="en-NZ" dirty="0"/>
          </a:p>
        </p:txBody>
      </p:sp>
    </p:spTree>
    <p:extLst>
      <p:ext uri="{BB962C8B-B14F-4D97-AF65-F5344CB8AC3E}">
        <p14:creationId xmlns:p14="http://schemas.microsoft.com/office/powerpoint/2010/main" val="350881847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In summary </a:t>
            </a:r>
          </a:p>
          <a:p>
            <a:endParaRPr lang="en-NZ" dirty="0"/>
          </a:p>
          <a:p>
            <a:r>
              <a:rPr lang="en-NZ" dirty="0"/>
              <a:t>We are all learning the refreshed requirements of Ngā </a:t>
            </a:r>
            <a:r>
              <a:rPr lang="en-NZ" dirty="0" err="1"/>
              <a:t>paerewa</a:t>
            </a:r>
            <a:r>
              <a:rPr lang="en-NZ" dirty="0"/>
              <a:t> Health and disability services standard </a:t>
            </a:r>
            <a:r>
              <a:rPr lang="en-NZ" b="0" u="none" dirty="0"/>
              <a:t>together</a:t>
            </a:r>
          </a:p>
          <a:p>
            <a:endParaRPr lang="en-NZ" b="1" u="sng" dirty="0"/>
          </a:p>
          <a:p>
            <a:r>
              <a:rPr lang="en-NZ" dirty="0"/>
              <a:t>E</a:t>
            </a:r>
            <a:r>
              <a:rPr lang="en-NZ" sz="12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0" u="none" dirty="0"/>
              <a:t>There will be grace periods for partially mapped and unmapped/new criteria</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35</a:t>
            </a:fld>
            <a:endParaRPr lang="en-NZ" dirty="0"/>
          </a:p>
        </p:txBody>
      </p:sp>
    </p:spTree>
    <p:extLst>
      <p:ext uri="{BB962C8B-B14F-4D97-AF65-F5344CB8AC3E}">
        <p14:creationId xmlns:p14="http://schemas.microsoft.com/office/powerpoint/2010/main" val="28956574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So, where to from here?</a:t>
            </a:r>
          </a:p>
          <a:p>
            <a:endParaRPr lang="en-NZ" dirty="0"/>
          </a:p>
          <a:p>
            <a:r>
              <a:rPr lang="en-NZ" dirty="0"/>
              <a:t>Ngā Paerewa has been designed with the sector for the sector</a:t>
            </a:r>
          </a:p>
          <a:p>
            <a:r>
              <a:rPr lang="en-NZ" dirty="0"/>
              <a:t>Sector are encouraged to provide feedback through </a:t>
            </a:r>
            <a:r>
              <a:rPr lang="en-NZ" sz="1200" b="0" i="0" u="sng" dirty="0">
                <a:solidFill>
                  <a:srgbClr val="002839"/>
                </a:solidFill>
                <a:effectLst/>
                <a:latin typeface="Arial" panose="020B0604020202020204" pitchFamily="34" charset="0"/>
                <a:hlinkClick r:id="rId3"/>
              </a:rPr>
              <a:t>certification@health.govt.nz</a:t>
            </a:r>
            <a:r>
              <a:rPr lang="en-NZ" sz="1200" dirty="0"/>
              <a:t> email</a:t>
            </a:r>
          </a:p>
          <a:p>
            <a:r>
              <a:rPr lang="en-NZ" dirty="0"/>
              <a:t>Monitoring and evaluation phase will run until May 2024 </a:t>
            </a:r>
          </a:p>
          <a:p>
            <a:r>
              <a:rPr lang="en-NZ" dirty="0"/>
              <a:t>Training and development is part of the continuous improvement cycle will be supported</a:t>
            </a:r>
          </a:p>
          <a:p>
            <a:r>
              <a:rPr lang="en-NZ" dirty="0"/>
              <a:t>Resources are being developed for the learning journey</a:t>
            </a:r>
          </a:p>
          <a:p>
            <a:r>
              <a:rPr lang="en-NZ" dirty="0"/>
              <a:t>The Standards have been designed to be responsive to the sectors needs</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36</a:t>
            </a:fld>
            <a:endParaRPr lang="en-NZ" dirty="0"/>
          </a:p>
        </p:txBody>
      </p:sp>
    </p:spTree>
    <p:extLst>
      <p:ext uri="{BB962C8B-B14F-4D97-AF65-F5344CB8AC3E}">
        <p14:creationId xmlns:p14="http://schemas.microsoft.com/office/powerpoint/2010/main" val="153791109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references used in this presentation are listed on this slide</a:t>
            </a:r>
          </a:p>
        </p:txBody>
      </p:sp>
      <p:sp>
        <p:nvSpPr>
          <p:cNvPr id="4" name="Slide Number Placeholder 3"/>
          <p:cNvSpPr>
            <a:spLocks noGrp="1"/>
          </p:cNvSpPr>
          <p:nvPr>
            <p:ph type="sldNum" sz="quarter" idx="5"/>
          </p:nvPr>
        </p:nvSpPr>
        <p:spPr/>
        <p:txBody>
          <a:bodyPr/>
          <a:lstStyle/>
          <a:p>
            <a:fld id="{FF1816F6-97BA-44B2-8A94-08F9B4305433}" type="slidenum">
              <a:rPr lang="en-NZ" smtClean="0"/>
              <a:t>37</a:t>
            </a:fld>
            <a:endParaRPr lang="en-NZ" dirty="0"/>
          </a:p>
        </p:txBody>
      </p:sp>
    </p:spTree>
    <p:extLst>
      <p:ext uri="{BB962C8B-B14F-4D97-AF65-F5344CB8AC3E}">
        <p14:creationId xmlns:p14="http://schemas.microsoft.com/office/powerpoint/2010/main" val="3792068512"/>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For further resources, any questions about this presentation or the standards please contact the HealthCERT team via the </a:t>
            </a:r>
            <a:r>
              <a:rPr lang="en-NZ" sz="1200" b="0" i="0" u="sng" dirty="0">
                <a:solidFill>
                  <a:srgbClr val="002839"/>
                </a:solidFill>
                <a:effectLst/>
                <a:latin typeface="Arial" panose="020B0604020202020204" pitchFamily="34" charset="0"/>
                <a:hlinkClick r:id="rId3"/>
              </a:rPr>
              <a:t>certification@health.govt.nz</a:t>
            </a:r>
            <a:r>
              <a:rPr lang="en-NZ" sz="1200" dirty="0"/>
              <a:t> email</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38</a:t>
            </a:fld>
            <a:endParaRPr lang="en-NZ" dirty="0"/>
          </a:p>
        </p:txBody>
      </p:sp>
    </p:spTree>
    <p:extLst>
      <p:ext uri="{BB962C8B-B14F-4D97-AF65-F5344CB8AC3E}">
        <p14:creationId xmlns:p14="http://schemas.microsoft.com/office/powerpoint/2010/main" val="122179719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Thank you for watching this presentation </a:t>
            </a:r>
            <a:r>
              <a:rPr lang="en-NZ" dirty="0" err="1"/>
              <a:t>ngā</a:t>
            </a:r>
            <a:r>
              <a:rPr lang="en-NZ" dirty="0"/>
              <a:t> mihi </a:t>
            </a:r>
            <a:r>
              <a:rPr lang="en-NZ" dirty="0" err="1"/>
              <a:t>nui</a:t>
            </a:r>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39</a:t>
            </a:fld>
            <a:endParaRPr lang="en-NZ" dirty="0"/>
          </a:p>
        </p:txBody>
      </p:sp>
    </p:spTree>
    <p:extLst>
      <p:ext uri="{BB962C8B-B14F-4D97-AF65-F5344CB8AC3E}">
        <p14:creationId xmlns:p14="http://schemas.microsoft.com/office/powerpoint/2010/main" val="251341932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Nau mai haere mai welcome to NZS8134:2021 Nga Paerewa Health and Disability Services Standard Residential Disability Services </a:t>
            </a:r>
          </a:p>
        </p:txBody>
      </p:sp>
      <p:sp>
        <p:nvSpPr>
          <p:cNvPr id="4" name="Slide Number Placeholder 3"/>
          <p:cNvSpPr>
            <a:spLocks noGrp="1"/>
          </p:cNvSpPr>
          <p:nvPr>
            <p:ph type="sldNum" sz="quarter" idx="5"/>
          </p:nvPr>
        </p:nvSpPr>
        <p:spPr/>
        <p:txBody>
          <a:bodyPr/>
          <a:lstStyle/>
          <a:p>
            <a:fld id="{FF1816F6-97BA-44B2-8A94-08F9B4305433}" type="slidenum">
              <a:rPr lang="en-NZ" smtClean="0"/>
              <a:t>4</a:t>
            </a:fld>
            <a:endParaRPr lang="en-NZ" dirty="0"/>
          </a:p>
        </p:txBody>
      </p:sp>
    </p:spTree>
    <p:extLst>
      <p:ext uri="{BB962C8B-B14F-4D97-AF65-F5344CB8AC3E}">
        <p14:creationId xmlns:p14="http://schemas.microsoft.com/office/powerpoint/2010/main" val="4192295026"/>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In closing please join us for the Manatū Hauora Ministry of Health karakia</a:t>
            </a:r>
          </a:p>
          <a:p>
            <a:endParaRPr lang="en-NZ" dirty="0"/>
          </a:p>
          <a:p>
            <a:endParaRPr lang="en-NZ" dirty="0"/>
          </a:p>
          <a:p>
            <a:pPr marL="0" indent="0">
              <a:buNone/>
            </a:pPr>
            <a:r>
              <a:rPr lang="en-NZ" sz="1200" dirty="0"/>
              <a:t>Whāia, whāia, whāia, </a:t>
            </a:r>
          </a:p>
          <a:p>
            <a:pPr marL="0" indent="0">
              <a:buNone/>
            </a:pPr>
            <a:r>
              <a:rPr lang="pt-BR" sz="1200" dirty="0"/>
              <a:t>Ngā uaratanga o te Manatū Hauora. </a:t>
            </a:r>
          </a:p>
          <a:p>
            <a:pPr marL="0" indent="0">
              <a:buNone/>
            </a:pPr>
            <a:r>
              <a:rPr lang="en-NZ" sz="1200" dirty="0"/>
              <a:t>Ko te manaakitanga </a:t>
            </a:r>
          </a:p>
          <a:p>
            <a:pPr marL="0" indent="0">
              <a:buNone/>
            </a:pPr>
            <a:r>
              <a:rPr lang="en-NZ" sz="1200" dirty="0"/>
              <a:t>Ko te kaitiakitanga </a:t>
            </a:r>
          </a:p>
          <a:p>
            <a:pPr marL="0" indent="0">
              <a:buNone/>
            </a:pPr>
            <a:r>
              <a:rPr lang="en-NZ" sz="1200" dirty="0"/>
              <a:t>Ko te whakapono </a:t>
            </a:r>
          </a:p>
          <a:p>
            <a:pPr marL="0" indent="0">
              <a:buNone/>
            </a:pPr>
            <a:r>
              <a:rPr lang="en-NZ" sz="1200" dirty="0"/>
              <a:t>Ko te kōkiri ngātahi </a:t>
            </a:r>
          </a:p>
          <a:p>
            <a:pPr marL="0" indent="0">
              <a:buNone/>
            </a:pPr>
            <a:r>
              <a:rPr lang="en-NZ" sz="1200" dirty="0"/>
              <a:t>Kia tae atu tātou ki pae tata, ki pae tawhiti, ki Pae Ora. </a:t>
            </a:r>
          </a:p>
          <a:p>
            <a:pPr marL="0" indent="0">
              <a:buNone/>
            </a:pPr>
            <a:r>
              <a:rPr lang="en-NZ" sz="1200" dirty="0"/>
              <a:t>Kia tūturu ka whakamaua kia tīna, tīna! </a:t>
            </a:r>
          </a:p>
          <a:p>
            <a:pPr marL="0" indent="0">
              <a:buNone/>
            </a:pPr>
            <a:r>
              <a:rPr lang="it-IT" sz="1200" dirty="0"/>
              <a:t>Haumi e, hui e! Tāiki ē! </a:t>
            </a:r>
          </a:p>
        </p:txBody>
      </p:sp>
      <p:sp>
        <p:nvSpPr>
          <p:cNvPr id="4" name="Slide Number Placeholder 3"/>
          <p:cNvSpPr>
            <a:spLocks noGrp="1"/>
          </p:cNvSpPr>
          <p:nvPr>
            <p:ph type="sldNum" sz="quarter" idx="5"/>
          </p:nvPr>
        </p:nvSpPr>
        <p:spPr/>
        <p:txBody>
          <a:bodyPr/>
          <a:lstStyle/>
          <a:p>
            <a:fld id="{FF1816F6-97BA-44B2-8A94-08F9B4305433}" type="slidenum">
              <a:rPr lang="en-NZ" smtClean="0"/>
              <a:t>40</a:t>
            </a:fld>
            <a:endParaRPr lang="en-NZ" dirty="0"/>
          </a:p>
        </p:txBody>
      </p:sp>
    </p:spTree>
    <p:extLst>
      <p:ext uri="{BB962C8B-B14F-4D97-AF65-F5344CB8AC3E}">
        <p14:creationId xmlns:p14="http://schemas.microsoft.com/office/powerpoint/2010/main" val="272521811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 decision was made to pre-record these presentations based on previous feed back from live online sessions.</a:t>
            </a:r>
          </a:p>
          <a:p>
            <a:endParaRPr lang="en-NZ" dirty="0"/>
          </a:p>
          <a:p>
            <a:r>
              <a:rPr lang="en-NZ" dirty="0"/>
              <a:t>Please use the certification@health.govt.nz email for any direct queries about this presentation or the standard</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5</a:t>
            </a:fld>
            <a:endParaRPr lang="en-NZ" dirty="0"/>
          </a:p>
        </p:txBody>
      </p:sp>
    </p:spTree>
    <p:extLst>
      <p:ext uri="{BB962C8B-B14F-4D97-AF65-F5344CB8AC3E}">
        <p14:creationId xmlns:p14="http://schemas.microsoft.com/office/powerpoint/2010/main" val="27215685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NZ" dirty="0"/>
              <a:t>The purpose of this presentation is to give Residential disability services providers an overview of </a:t>
            </a:r>
            <a:r>
              <a:rPr lang="en-NZ" dirty="0" err="1"/>
              <a:t>Ng</a:t>
            </a:r>
            <a:r>
              <a:rPr lang="en-NZ" dirty="0" err="1">
                <a:latin typeface="Calibri" panose="020F0502020204030204" pitchFamily="34" charset="0"/>
                <a:cs typeface="Calibri" panose="020F0502020204030204" pitchFamily="34" charset="0"/>
              </a:rPr>
              <a:t>ā</a:t>
            </a:r>
            <a:r>
              <a:rPr lang="en-NZ" dirty="0"/>
              <a:t> Paerewa. This includes a summary of the standards mapping and how the transition to the new and partially new standards will be initially audited. There are also links to resources and templates for your reference.</a:t>
            </a: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6</a:t>
            </a:fld>
            <a:endParaRPr lang="en-NZ" dirty="0"/>
          </a:p>
        </p:txBody>
      </p:sp>
    </p:spTree>
    <p:extLst>
      <p:ext uri="{BB962C8B-B14F-4D97-AF65-F5344CB8AC3E}">
        <p14:creationId xmlns:p14="http://schemas.microsoft.com/office/powerpoint/2010/main" val="339958543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Health and Disability Services (Safety) Act 2001 (the Act) requires regular review of the Health and Disability Services Standards and Fertility Services Standard. Reviewing these standards regularly is important to ensure that they reflect the services being provided today and continue to work for health practitioners, service providers, and those using the services and their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 2017, the Ministry of Health (the Ministry) began a significant review and consultation process with the health and disability sector, including health practitioners, service providers, advocacy and support groups, iwi, and the people and </a:t>
            </a:r>
            <a:r>
              <a:rPr lang="en-NZ" sz="1800" dirty="0" err="1">
                <a:effectLst/>
                <a:latin typeface="Segoe UI" panose="020B0502040204020203" pitchFamily="34" charset="0"/>
                <a:ea typeface="Times New Roman" panose="02020603050405020304" pitchFamily="18" charset="0"/>
                <a:cs typeface="Times New Roman" panose="02020603050405020304" pitchFamily="18" charset="0"/>
              </a:rPr>
              <a:t>whānau</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who use our health and disability services.</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review provided the health and disability sector with the chance to ensure the standards are flexible enough to reflect current accepted best practice and incorporate changing ways of delivering high-quality care and support.</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For more information about the review process, visit the </a:t>
            </a:r>
            <a:r>
              <a:rPr lang="en-NZ" sz="1800" b="1" u="none" strike="noStrike" dirty="0">
                <a:solidFill>
                  <a:srgbClr val="595959"/>
                </a:solidFill>
                <a:effectLst/>
                <a:latin typeface="Segoe UI" panose="020B0502040204020203" pitchFamily="34" charset="0"/>
                <a:ea typeface="Times New Roman" panose="02020603050405020304" pitchFamily="18" charset="0"/>
                <a:cs typeface="Times New Roman" panose="02020603050405020304" pitchFamily="18" charset="0"/>
                <a:hlinkClick r:id="rId3"/>
              </a:rPr>
              <a:t>Ministry website</a:t>
            </a: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r>
              <a:rPr lang="en-NZ" sz="1800" b="1" dirty="0">
                <a:effectLst/>
                <a:latin typeface="Segoe UI" panose="020B0502040204020203" pitchFamily="34" charset="0"/>
                <a:ea typeface="Times New Roman" panose="02020603050405020304" pitchFamily="18" charset="0"/>
                <a:cs typeface="Times New Roman" panose="02020603050405020304" pitchFamily="18" charset="0"/>
              </a:rPr>
              <a:t>Other Standards Included in the review:</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home and community support sector has some crossover into these services. For this reason, the Home and Community Support Sector Standard (NZS 8158:2012) was considered as part of this review, with the support of the sector.</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the passing of the Abortion Legislation Act 2020, the role of regulating abortion services transferred to the Ministry. Its Interim Standards for Abortion Services in New Zealand were also included in the review.</a:t>
            </a:r>
          </a:p>
          <a:p>
            <a:endParaRPr lang="en-NZ" sz="1800" dirty="0">
              <a:effectLst/>
              <a:latin typeface="Segoe UI" panose="020B0502040204020203" pitchFamily="34" charset="0"/>
              <a:ea typeface="Times New Roman" panose="02020603050405020304" pitchFamily="18" charset="0"/>
              <a:cs typeface="Times New Roman" panose="02020603050405020304" pitchFamily="18" charset="0"/>
            </a:endParaRPr>
          </a:p>
          <a:p>
            <a:endParaRPr lang="en-NZ" dirty="0"/>
          </a:p>
        </p:txBody>
      </p:sp>
      <p:sp>
        <p:nvSpPr>
          <p:cNvPr id="4" name="Slide Number Placeholder 3"/>
          <p:cNvSpPr>
            <a:spLocks noGrp="1"/>
          </p:cNvSpPr>
          <p:nvPr>
            <p:ph type="sldNum" sz="quarter" idx="5"/>
          </p:nvPr>
        </p:nvSpPr>
        <p:spPr/>
        <p:txBody>
          <a:bodyPr/>
          <a:lstStyle/>
          <a:p>
            <a:fld id="{FF1816F6-97BA-44B2-8A94-08F9B4305433}" type="slidenum">
              <a:rPr lang="en-NZ" smtClean="0"/>
              <a:t>7</a:t>
            </a:fld>
            <a:endParaRPr lang="en-NZ" dirty="0"/>
          </a:p>
        </p:txBody>
      </p:sp>
    </p:spTree>
    <p:extLst>
      <p:ext uri="{BB962C8B-B14F-4D97-AF65-F5344CB8AC3E}">
        <p14:creationId xmlns:p14="http://schemas.microsoft.com/office/powerpoint/2010/main" val="363313494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Following agreement from the sector, the 2021 standard combined the following four standards into one, which significantly reduces duplication and variation across the services:</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Health and Disability Services Standards (NZS 8134:2008)</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Fertility Services Standard (NZS 8181:2007)</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Home and Community Support Sector Standard (NZS 8158:2012)</a:t>
            </a:r>
          </a:p>
          <a:p>
            <a:pPr marL="342900" lvl="0" indent="-342900">
              <a:spcBef>
                <a:spcPts val="450"/>
              </a:spcBef>
              <a:buSzPts val="900"/>
              <a:buFont typeface="Symbol" panose="05050102010706020507" pitchFamily="18" charset="2"/>
              <a:buChar char=""/>
            </a:pPr>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Interim Standards for Abortion Services in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2021 standard applies to over 650 different providers, including fertility services, primary birthing centres, hospices, overnight hospital inpatient services (public and private), age-related residential care services, residential mental health and addiction services and disability services. This standard is also fit for use by home and community support services and abortion service providers in Aotearoa New Zealand.</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 </a:t>
            </a:r>
          </a:p>
          <a:p>
            <a:r>
              <a:rPr lang="en-NZ" sz="1800" dirty="0">
                <a:effectLst/>
                <a:latin typeface="Segoe UI" panose="020B0502040204020203" pitchFamily="34" charset="0"/>
                <a:ea typeface="Times New Roman" panose="02020603050405020304" pitchFamily="18" charset="0"/>
                <a:cs typeface="Times New Roman" panose="02020603050405020304" pitchFamily="18" charset="0"/>
              </a:rPr>
              <a:t>The Standards Approval Board approved the 2021 standard on 4 May 2021. The Minister of Health approved the 2021 standard for use under the Act on 24 June 2021. The 2021 standard will become mandatory on 28 February 2022. Pdf of the standard is available to download from Standards New Zealand website, the Ministry has funded the ability for the sector to download the pdf without cost. A hard copy can be ordered from the Standards NZ website for $68.00</a:t>
            </a:r>
          </a:p>
          <a:p>
            <a:endParaRPr lang="en-NZ" dirty="0"/>
          </a:p>
          <a:p>
            <a:r>
              <a:rPr lang="en-NZ" dirty="0"/>
              <a:t>It is intended that the standard will remain dynamic, reflecting current accepted practice. Regular reviews will be undertaken to ensure that this is achieve and that the standard remains appropriate and applicable.</a:t>
            </a:r>
          </a:p>
          <a:p>
            <a:endParaRPr lang="en-NZ" dirty="0"/>
          </a:p>
          <a:p>
            <a:r>
              <a:rPr lang="en-NZ" dirty="0"/>
              <a:t>The standard represents the minimum requirements necessary for a fair and equitable health and disability services that aim to improve the experience and outcomes of people and whanau and reduce care variation. The revised standard reflects the fundamental shifts towards more person-and whanau-centred health and disability services; people are empowered to make decisions about their own care and support in order to achieve their goals, and there is a stronger focus on outcomes for people receiving support care.</a:t>
            </a:r>
          </a:p>
          <a:p>
            <a:endParaRPr lang="en-NZ" dirty="0"/>
          </a:p>
          <a:p>
            <a:r>
              <a:rPr lang="en-NZ" dirty="0"/>
              <a:t>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p:txBody>
      </p:sp>
      <p:sp>
        <p:nvSpPr>
          <p:cNvPr id="4" name="Slide Number Placeholder 3"/>
          <p:cNvSpPr>
            <a:spLocks noGrp="1"/>
          </p:cNvSpPr>
          <p:nvPr>
            <p:ph type="sldNum" sz="quarter" idx="5"/>
          </p:nvPr>
        </p:nvSpPr>
        <p:spPr/>
        <p:txBody>
          <a:bodyPr/>
          <a:lstStyle/>
          <a:p>
            <a:fld id="{FF1816F6-97BA-44B2-8A94-08F9B4305433}" type="slidenum">
              <a:rPr lang="en-NZ" smtClean="0"/>
              <a:t>8</a:t>
            </a:fld>
            <a:endParaRPr lang="en-NZ" dirty="0"/>
          </a:p>
        </p:txBody>
      </p:sp>
    </p:spTree>
    <p:extLst>
      <p:ext uri="{BB962C8B-B14F-4D97-AF65-F5344CB8AC3E}">
        <p14:creationId xmlns:p14="http://schemas.microsoft.com/office/powerpoint/2010/main" val="160410404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The standard has been arranged into six sections;</a:t>
            </a:r>
          </a:p>
          <a:p>
            <a:pPr marL="228600" indent="-228600">
              <a:buAutoNum type="alphaLcParenBoth"/>
            </a:pPr>
            <a:r>
              <a:rPr lang="en-NZ" dirty="0"/>
              <a:t>Section 1 Our rights</a:t>
            </a:r>
          </a:p>
          <a:p>
            <a:pPr marL="228600" indent="-228600">
              <a:buAutoNum type="alphaLcParenBoth"/>
            </a:pPr>
            <a:r>
              <a:rPr lang="en-NZ" dirty="0"/>
              <a:t>Section 2 Workforce and structure</a:t>
            </a:r>
          </a:p>
          <a:p>
            <a:pPr marL="228600" indent="-228600">
              <a:buAutoNum type="alphaLcParenBoth"/>
            </a:pPr>
            <a:r>
              <a:rPr lang="en-NZ" dirty="0"/>
              <a:t>Section 3 Pathways to wellbeing</a:t>
            </a:r>
          </a:p>
          <a:p>
            <a:pPr marL="228600" indent="-228600">
              <a:buAutoNum type="alphaLcParenBoth"/>
            </a:pPr>
            <a:r>
              <a:rPr lang="en-NZ" dirty="0"/>
              <a:t>Section 4 Person-centred and safe environment </a:t>
            </a:r>
          </a:p>
          <a:p>
            <a:pPr marL="228600" indent="-228600">
              <a:buAutoNum type="alphaLcParenBoth"/>
            </a:pPr>
            <a:r>
              <a:rPr lang="en-NZ" dirty="0"/>
              <a:t>Section 5 Infection prevention and antimicrobial stewardship;</a:t>
            </a:r>
          </a:p>
          <a:p>
            <a:pPr marL="228600" indent="-228600">
              <a:buAutoNum type="alphaLcParenBoth"/>
            </a:pPr>
            <a:r>
              <a:rPr lang="en-NZ" dirty="0"/>
              <a:t>Section 6 Restraint and seclusion </a:t>
            </a:r>
          </a:p>
          <a:p>
            <a:endParaRPr lang="en-NZ" dirty="0"/>
          </a:p>
          <a:p>
            <a:r>
              <a:rPr lang="en-NZ" dirty="0"/>
              <a:t>Sector guidance aligned with the  six sections of the standard can be found online on the Ministry of Health website</a:t>
            </a:r>
          </a:p>
        </p:txBody>
      </p:sp>
      <p:sp>
        <p:nvSpPr>
          <p:cNvPr id="4" name="Slide Number Placeholder 3"/>
          <p:cNvSpPr>
            <a:spLocks noGrp="1"/>
          </p:cNvSpPr>
          <p:nvPr>
            <p:ph type="sldNum" sz="quarter" idx="5"/>
          </p:nvPr>
        </p:nvSpPr>
        <p:spPr/>
        <p:txBody>
          <a:bodyPr/>
          <a:lstStyle/>
          <a:p>
            <a:fld id="{FF1816F6-97BA-44B2-8A94-08F9B4305433}" type="slidenum">
              <a:rPr lang="en-NZ" smtClean="0"/>
              <a:t>9</a:t>
            </a:fld>
            <a:endParaRPr lang="en-NZ" dirty="0"/>
          </a:p>
        </p:txBody>
      </p:sp>
    </p:spTree>
    <p:extLst>
      <p:ext uri="{BB962C8B-B14F-4D97-AF65-F5344CB8AC3E}">
        <p14:creationId xmlns:p14="http://schemas.microsoft.com/office/powerpoint/2010/main" val="996208063"/>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orang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9" name="Picture 8"/>
          <p:cNvPicPr>
            <a:picLocks noChangeAspect="1"/>
          </p:cNvPicPr>
          <p:nvPr userDrawn="1"/>
        </p:nvPicPr>
        <p:blipFill rotWithShape="1">
          <a:blip r:embed="rId2">
            <a:extLst>
              <a:ext uri="{28A0092B-C50C-407E-A947-70E740481C1C}">
                <a14:useLocalDpi xmlns:a14="http://schemas.microsoft.com/office/drawing/2010/main" val="0"/>
              </a:ext>
            </a:extLst>
          </a:blip>
          <a:srcRect/>
          <a:stretch/>
        </p:blipFill>
        <p:spPr>
          <a:xfrm>
            <a:off x="-1" y="1"/>
            <a:ext cx="12192001"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tx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tx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1" name="Picture 10"/>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6741"/>
          </a:xfrm>
          <a:prstGeom prst="rect">
            <a:avLst/>
          </a:prstGeom>
        </p:spPr>
      </p:pic>
    </p:spTree>
    <p:extLst>
      <p:ext uri="{BB962C8B-B14F-4D97-AF65-F5344CB8AC3E}">
        <p14:creationId xmlns:p14="http://schemas.microsoft.com/office/powerpoint/2010/main" val="178292327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nterim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tx1"/>
                </a:solidFill>
                <a:latin typeface="Segoe UI" panose="020B0502040204020203" pitchFamily="34" charset="0"/>
                <a:cs typeface="Segoe UI" panose="020B0502040204020203" pitchFamily="34" charset="0"/>
              </a:defRPr>
            </a:lvl1pPr>
            <a:lvl2pPr>
              <a:defRPr>
                <a:solidFill>
                  <a:schemeClr val="tx1"/>
                </a:solidFill>
                <a:latin typeface="Segoe UI" panose="020B0502040204020203" pitchFamily="34" charset="0"/>
                <a:cs typeface="Segoe UI" panose="020B0502040204020203" pitchFamily="34" charset="0"/>
              </a:defRPr>
            </a:lvl2pPr>
            <a:lvl3pPr>
              <a:defRPr>
                <a:solidFill>
                  <a:schemeClr val="tx1"/>
                </a:solidFill>
                <a:latin typeface="Segoe UI" panose="020B0502040204020203" pitchFamily="34" charset="0"/>
                <a:cs typeface="Segoe UI" panose="020B0502040204020203" pitchFamily="34" charset="0"/>
              </a:defRPr>
            </a:lvl3pPr>
            <a:lvl4pPr>
              <a:defRPr>
                <a:solidFill>
                  <a:schemeClr val="tx1"/>
                </a:solidFill>
                <a:latin typeface="Segoe UI" panose="020B0502040204020203" pitchFamily="34" charset="0"/>
                <a:cs typeface="Segoe UI" panose="020B0502040204020203" pitchFamily="34" charset="0"/>
              </a:defRPr>
            </a:lvl4pPr>
            <a:lvl5pPr>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143153853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nterim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8202264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Interim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0" y="1825625"/>
            <a:ext cx="10515600" cy="4058340"/>
          </a:xfrm>
          <a:prstGeom prst="rect">
            <a:avLst/>
          </a:prstGeom>
        </p:spPr>
        <p:txBody>
          <a:bodyPr/>
          <a:lstStyle>
            <a:lvl1pPr>
              <a:defRPr>
                <a:solidFill>
                  <a:schemeClr val="bg1"/>
                </a:solidFill>
                <a:latin typeface="Segoe UI" panose="020B0502040204020203" pitchFamily="34" charset="0"/>
                <a:cs typeface="Segoe UI" panose="020B0502040204020203" pitchFamily="34" charset="0"/>
              </a:defRPr>
            </a:lvl1pPr>
            <a:lvl2pPr>
              <a:defRPr>
                <a:solidFill>
                  <a:schemeClr val="bg1"/>
                </a:solidFill>
                <a:latin typeface="Segoe UI" panose="020B0502040204020203" pitchFamily="34" charset="0"/>
                <a:cs typeface="Segoe UI" panose="020B0502040204020203" pitchFamily="34" charset="0"/>
              </a:defRPr>
            </a:lvl2pPr>
            <a:lvl3pPr>
              <a:defRPr>
                <a:solidFill>
                  <a:schemeClr val="bg1"/>
                </a:solidFill>
                <a:latin typeface="Segoe UI" panose="020B0502040204020203" pitchFamily="34" charset="0"/>
                <a:cs typeface="Segoe UI" panose="020B0502040204020203" pitchFamily="34" charset="0"/>
              </a:defRPr>
            </a:lvl3pPr>
            <a:lvl4pPr>
              <a:defRPr>
                <a:solidFill>
                  <a:schemeClr val="bg1"/>
                </a:solidFill>
                <a:latin typeface="Segoe UI" panose="020B0502040204020203" pitchFamily="34" charset="0"/>
                <a:cs typeface="Segoe UI" panose="020B0502040204020203" pitchFamily="34" charset="0"/>
              </a:defRPr>
            </a:lvl4pPr>
            <a:lvl5pPr>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4"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7"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15888209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Quote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a:lnSpc>
                <a:spcPct val="100000"/>
              </a:lnSpc>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tx1"/>
                </a:solidFill>
                <a:latin typeface="Segoe UI" panose="020B0502040204020203" pitchFamily="34" charset="0"/>
                <a:cs typeface="Segoe UI" panose="020B0502040204020203" pitchFamily="34" charset="0"/>
              </a:defRPr>
            </a:lvl3pPr>
            <a:lvl4pPr>
              <a:lnSpc>
                <a:spcPct val="100000"/>
              </a:lnSpc>
              <a:defRPr>
                <a:solidFill>
                  <a:schemeClr val="tx1"/>
                </a:solidFill>
                <a:latin typeface="Segoe UI" panose="020B0502040204020203" pitchFamily="34" charset="0"/>
                <a:cs typeface="Segoe UI" panose="020B0502040204020203" pitchFamily="34" charset="0"/>
              </a:defRPr>
            </a:lvl4pPr>
            <a:lvl5pPr>
              <a:lnSpc>
                <a:spcPct val="100000"/>
              </a:lnSpc>
              <a:defRPr>
                <a:solidFill>
                  <a:schemeClr val="tx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4"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80863941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Quote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
        <p:nvSpPr>
          <p:cNvPr id="11"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21023003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Quote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6" name="Oval 5"/>
          <p:cNvSpPr/>
          <p:nvPr userDrawn="1"/>
        </p:nvSpPr>
        <p:spPr>
          <a:xfrm>
            <a:off x="-339805" y="1439186"/>
            <a:ext cx="6435805" cy="482685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10" name="Content Placeholder 2"/>
          <p:cNvSpPr>
            <a:spLocks noGrp="1"/>
          </p:cNvSpPr>
          <p:nvPr>
            <p:ph idx="1"/>
          </p:nvPr>
        </p:nvSpPr>
        <p:spPr>
          <a:xfrm>
            <a:off x="6548488" y="1825625"/>
            <a:ext cx="4805313" cy="4086288"/>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a:lnSpc>
                <a:spcPct val="100000"/>
              </a:lnSpc>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sp>
        <p:nvSpPr>
          <p:cNvPr id="1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pic>
        <p:nvPicPr>
          <p:cNvPr id="14"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9" name="Content Placeholder 3"/>
          <p:cNvSpPr>
            <a:spLocks noGrp="1"/>
          </p:cNvSpPr>
          <p:nvPr>
            <p:ph sz="quarter" idx="10"/>
          </p:nvPr>
        </p:nvSpPr>
        <p:spPr>
          <a:xfrm>
            <a:off x="238097" y="1872613"/>
            <a:ext cx="5280000" cy="3960000"/>
          </a:xfrm>
          <a:prstGeom prst="ellipse">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spTree>
    <p:extLst>
      <p:ext uri="{BB962C8B-B14F-4D97-AF65-F5344CB8AC3E}">
        <p14:creationId xmlns:p14="http://schemas.microsoft.com/office/powerpoint/2010/main" val="21608327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mage inset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tx1"/>
                </a:solidFill>
                <a:latin typeface="Segoe UI" panose="020B0502040204020203" pitchFamily="34" charset="0"/>
                <a:cs typeface="Segoe UI" panose="020B0502040204020203" pitchFamily="34" charset="0"/>
              </a:defRPr>
            </a:lvl1pPr>
            <a:lvl2pPr marL="457200" indent="0">
              <a:lnSpc>
                <a:spcPct val="100000"/>
              </a:lnSpc>
              <a:buNone/>
              <a:defRPr>
                <a:solidFill>
                  <a:schemeClr val="tx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tx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NZ" dirty="0"/>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0419872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mage inset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pic>
        <p:nvPicPr>
          <p:cNvPr id="11" name="Picture 10"/>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58" y="490270"/>
            <a:ext cx="1001441" cy="302712"/>
          </a:xfrm>
          <a:prstGeom prst="rect">
            <a:avLst/>
          </a:prstGeom>
        </p:spPr>
      </p:pic>
    </p:spTree>
    <p:extLst>
      <p:ext uri="{BB962C8B-B14F-4D97-AF65-F5344CB8AC3E}">
        <p14:creationId xmlns:p14="http://schemas.microsoft.com/office/powerpoint/2010/main" val="74318328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mage inset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9" name="Content Placeholder 2"/>
          <p:cNvSpPr>
            <a:spLocks noGrp="1"/>
          </p:cNvSpPr>
          <p:nvPr>
            <p:ph idx="1"/>
          </p:nvPr>
        </p:nvSpPr>
        <p:spPr>
          <a:xfrm>
            <a:off x="838201" y="1825625"/>
            <a:ext cx="2968283" cy="4154943"/>
          </a:xfrm>
          <a:prstGeom prst="rect">
            <a:avLst/>
          </a:prstGeom>
        </p:spPr>
        <p:txBody>
          <a:bodyPr/>
          <a:lstStyle>
            <a:lvl1pPr>
              <a:lnSpc>
                <a:spcPct val="100000"/>
              </a:lnSpc>
              <a:defRPr>
                <a:solidFill>
                  <a:schemeClr val="bg1"/>
                </a:solidFill>
                <a:latin typeface="Segoe UI" panose="020B0502040204020203" pitchFamily="34" charset="0"/>
                <a:cs typeface="Segoe UI" panose="020B0502040204020203" pitchFamily="34" charset="0"/>
              </a:defRPr>
            </a:lvl1pPr>
            <a:lvl2pPr marL="457200" indent="0">
              <a:lnSpc>
                <a:spcPct val="100000"/>
              </a:lnSpc>
              <a:buNone/>
              <a:defRPr>
                <a:solidFill>
                  <a:schemeClr val="bg1"/>
                </a:solidFill>
                <a:latin typeface="Segoe UI" panose="020B0502040204020203" pitchFamily="34" charset="0"/>
                <a:cs typeface="Segoe UI" panose="020B0502040204020203" pitchFamily="34" charset="0"/>
              </a:defRPr>
            </a:lvl2pPr>
            <a:lvl3pPr>
              <a:lnSpc>
                <a:spcPct val="100000"/>
              </a:lnSpc>
              <a:defRPr>
                <a:solidFill>
                  <a:schemeClr val="bg1"/>
                </a:solidFill>
                <a:latin typeface="Segoe UI" panose="020B0502040204020203" pitchFamily="34" charset="0"/>
                <a:cs typeface="Segoe UI" panose="020B0502040204020203" pitchFamily="34" charset="0"/>
              </a:defRPr>
            </a:lvl3pPr>
            <a:lvl4pPr>
              <a:lnSpc>
                <a:spcPct val="100000"/>
              </a:lnSpc>
              <a:defRPr>
                <a:solidFill>
                  <a:schemeClr val="bg1"/>
                </a:solidFill>
                <a:latin typeface="Segoe UI" panose="020B0502040204020203" pitchFamily="34" charset="0"/>
                <a:cs typeface="Segoe UI" panose="020B0502040204020203" pitchFamily="34" charset="0"/>
              </a:defRPr>
            </a:lvl4pPr>
            <a:lvl5pPr>
              <a:lnSpc>
                <a:spcPct val="100000"/>
              </a:lnSpc>
              <a:defRPr>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a:p>
            <a:pPr lvl="1"/>
            <a:endParaRPr lang="en-US" dirty="0"/>
          </a:p>
        </p:txBody>
      </p:sp>
      <p:sp>
        <p:nvSpPr>
          <p:cNvPr id="15" name="TextBox 14"/>
          <p:cNvSpPr txBox="1"/>
          <p:nvPr userDrawn="1"/>
        </p:nvSpPr>
        <p:spPr>
          <a:xfrm>
            <a:off x="12576517" y="1681089"/>
            <a:ext cx="1219200" cy="914400"/>
          </a:xfrm>
          <a:prstGeom prst="rect">
            <a:avLst/>
          </a:prstGeom>
        </p:spPr>
        <p:txBody>
          <a:bodyPr vert="horz" wrap="none" lIns="91440" tIns="45720" rIns="91440" bIns="45720" rtlCol="0">
            <a:normAutofit/>
          </a:bodyPr>
          <a:lstStyle/>
          <a:p>
            <a:pPr algn="l">
              <a:lnSpc>
                <a:spcPct val="150000"/>
              </a:lnSpc>
              <a:spcBef>
                <a:spcPts val="0"/>
              </a:spcBef>
            </a:pPr>
            <a:endParaRPr lang="en-NZ" sz="1800" dirty="0"/>
          </a:p>
        </p:txBody>
      </p:sp>
      <p:sp>
        <p:nvSpPr>
          <p:cNvPr id="19" name="Round Single Corner Rectangle 18"/>
          <p:cNvSpPr/>
          <p:nvPr userDrawn="1"/>
        </p:nvSpPr>
        <p:spPr>
          <a:xfrm rot="10800000">
            <a:off x="4623002" y="1458154"/>
            <a:ext cx="7568999" cy="4131115"/>
          </a:xfrm>
          <a:prstGeom prst="round1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21" name="Text Placeholder 20"/>
          <p:cNvSpPr>
            <a:spLocks noGrp="1"/>
          </p:cNvSpPr>
          <p:nvPr>
            <p:ph type="body" sz="quarter" idx="10"/>
          </p:nvPr>
        </p:nvSpPr>
        <p:spPr>
          <a:xfrm>
            <a:off x="5349241" y="5794375"/>
            <a:ext cx="5532119" cy="551318"/>
          </a:xfrm>
          <a:prstGeom prst="rect">
            <a:avLst/>
          </a:prstGeom>
        </p:spPr>
        <p:txBody>
          <a:bodyPr>
            <a:noAutofit/>
          </a:bodyPr>
          <a:lstStyle>
            <a:lvl1pPr marL="0" indent="0">
              <a:buFontTx/>
              <a:buNone/>
              <a:defRPr sz="1200">
                <a:solidFill>
                  <a:schemeClr val="bg1"/>
                </a:solidFill>
              </a:defRPr>
            </a:lvl1pPr>
            <a:lvl2pPr marL="457200" indent="0">
              <a:buFontTx/>
              <a:buNone/>
              <a:defRPr sz="1200">
                <a:solidFill>
                  <a:schemeClr val="bg1"/>
                </a:solidFill>
              </a:defRPr>
            </a:lvl2pPr>
            <a:lvl3pPr marL="914400" indent="0">
              <a:buFontTx/>
              <a:buNone/>
              <a:defRPr sz="1200">
                <a:solidFill>
                  <a:schemeClr val="bg1"/>
                </a:solidFill>
              </a:defRPr>
            </a:lvl3pPr>
            <a:lvl4pPr marL="1371600" indent="0">
              <a:buFontTx/>
              <a:buNone/>
              <a:defRPr sz="1200">
                <a:solidFill>
                  <a:schemeClr val="bg1"/>
                </a:solidFill>
              </a:defRPr>
            </a:lvl4pPr>
            <a:lvl5pPr marL="1828800" indent="0">
              <a:buFontTx/>
              <a:buNone/>
              <a:defRPr sz="1200">
                <a:solidFill>
                  <a:schemeClr val="bg1"/>
                </a:solidFill>
              </a:defRPr>
            </a:lvl5pPr>
          </a:lstStyle>
          <a:p>
            <a:pPr lvl="0"/>
            <a:r>
              <a:rPr lang="en-US" dirty="0"/>
              <a:t>Click to edit Master text styles</a:t>
            </a:r>
          </a:p>
        </p:txBody>
      </p:sp>
      <p:pic>
        <p:nvPicPr>
          <p:cNvPr id="22" name="Content Placeholder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
        <p:nvSpPr>
          <p:cNvPr id="23"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25" name="Content Placeholder 24"/>
          <p:cNvSpPr>
            <a:spLocks noGrp="1"/>
          </p:cNvSpPr>
          <p:nvPr>
            <p:ph sz="quarter" idx="11"/>
          </p:nvPr>
        </p:nvSpPr>
        <p:spPr>
          <a:xfrm>
            <a:off x="4876800" y="1681164"/>
            <a:ext cx="6883200" cy="3690937"/>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NZ"/>
          </a:p>
        </p:txBody>
      </p:sp>
    </p:spTree>
    <p:extLst>
      <p:ext uri="{BB962C8B-B14F-4D97-AF65-F5344CB8AC3E}">
        <p14:creationId xmlns:p14="http://schemas.microsoft.com/office/powerpoint/2010/main" val="16512182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blue">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9" name="Picture 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09" cy="647268"/>
          </a:xfrm>
          <a:prstGeom prst="rect">
            <a:avLst/>
          </a:prstGeom>
        </p:spPr>
      </p:pic>
    </p:spTree>
    <p:extLst>
      <p:ext uri="{BB962C8B-B14F-4D97-AF65-F5344CB8AC3E}">
        <p14:creationId xmlns:p14="http://schemas.microsoft.com/office/powerpoint/2010/main" val="409958461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green">
    <p:spTree>
      <p:nvGrpSpPr>
        <p:cNvPr id="1" name=""/>
        <p:cNvGrpSpPr/>
        <p:nvPr/>
      </p:nvGrpSpPr>
      <p:grpSpPr>
        <a:xfrm>
          <a:off x="0" y="0"/>
          <a:ext cx="0" cy="0"/>
          <a:chOff x="0" y="0"/>
          <a:chExt cx="0" cy="0"/>
        </a:xfrm>
      </p:grpSpPr>
      <p:sp>
        <p:nvSpPr>
          <p:cNvPr id="18" name="Round Single Corner Rectangle 17"/>
          <p:cNvSpPr/>
          <p:nvPr userDrawn="1"/>
        </p:nvSpPr>
        <p:spPr>
          <a:xfrm rot="10800000" flipH="1">
            <a:off x="432000" y="346157"/>
            <a:ext cx="11328000" cy="6210000"/>
          </a:xfrm>
          <a:prstGeom prst="round1Rect">
            <a:avLst>
              <a:gd name="adj" fmla="val 10516"/>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9" name="Picture 18"/>
          <p:cNvPicPr>
            <a:picLocks noChangeAspect="1"/>
          </p:cNvPicPr>
          <p:nvPr userDrawn="1"/>
        </p:nvPicPr>
        <p:blipFill rotWithShape="1">
          <a:blip r:embed="rId2">
            <a:extLst>
              <a:ext uri="{28A0092B-C50C-407E-A947-70E740481C1C}">
                <a14:useLocalDpi xmlns:a14="http://schemas.microsoft.com/office/drawing/2010/main" val="0"/>
              </a:ext>
            </a:extLst>
          </a:blip>
          <a:srcRect l="3448"/>
          <a:stretch/>
        </p:blipFill>
        <p:spPr>
          <a:xfrm>
            <a:off x="432000" y="1"/>
            <a:ext cx="11760000" cy="6857999"/>
          </a:xfrm>
          <a:prstGeom prst="rect">
            <a:avLst/>
          </a:prstGeom>
        </p:spPr>
      </p:pic>
      <p:sp>
        <p:nvSpPr>
          <p:cNvPr id="2" name="Title 1"/>
          <p:cNvSpPr>
            <a:spLocks noGrp="1"/>
          </p:cNvSpPr>
          <p:nvPr>
            <p:ph type="ctrTitle"/>
          </p:nvPr>
        </p:nvSpPr>
        <p:spPr>
          <a:xfrm>
            <a:off x="1153758" y="1096353"/>
            <a:ext cx="9949300" cy="2168165"/>
          </a:xfrm>
          <a:prstGeom prst="rect">
            <a:avLst/>
          </a:prstGeom>
          <a:solidFill>
            <a:schemeClr val="bg1">
              <a:alpha val="0"/>
            </a:schemeClr>
          </a:solidFill>
        </p:spPr>
        <p:txBody>
          <a:bodyPr anchor="b">
            <a:normAutofit/>
          </a:bodyPr>
          <a:lstStyle>
            <a:lvl1pPr algn="l">
              <a:defRPr sz="3200" b="1">
                <a:solidFill>
                  <a:schemeClr val="bg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3" name="Subtitle 2"/>
          <p:cNvSpPr>
            <a:spLocks noGrp="1"/>
          </p:cNvSpPr>
          <p:nvPr>
            <p:ph type="subTitle" idx="1"/>
          </p:nvPr>
        </p:nvSpPr>
        <p:spPr>
          <a:xfrm>
            <a:off x="1153757" y="3465116"/>
            <a:ext cx="9949300" cy="1222849"/>
          </a:xfrm>
          <a:prstGeom prst="rect">
            <a:avLst/>
          </a:prstGeom>
        </p:spPr>
        <p:txBody>
          <a:bodyPr/>
          <a:lstStyle>
            <a:lvl1pPr marL="0" indent="0" algn="l">
              <a:buNone/>
              <a:defRPr sz="2400">
                <a:solidFill>
                  <a:schemeClr val="bg1"/>
                </a:solidFill>
                <a:latin typeface="Segoe UI" panose="020B0502040204020203" pitchFamily="34" charset="0"/>
                <a:cs typeface="Segoe UI" panose="020B0502040204020203" pitchFamily="34" charset="0"/>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17" name="Content Placeholder 2"/>
          <p:cNvSpPr>
            <a:spLocks noGrp="1"/>
          </p:cNvSpPr>
          <p:nvPr>
            <p:ph idx="10"/>
          </p:nvPr>
        </p:nvSpPr>
        <p:spPr>
          <a:xfrm>
            <a:off x="1153757" y="5102148"/>
            <a:ext cx="9949299" cy="1036206"/>
          </a:xfrm>
          <a:prstGeom prst="rect">
            <a:avLst/>
          </a:prstGeom>
        </p:spPr>
        <p:txBody>
          <a:bodyPr anchor="b" anchorCtr="0">
            <a:normAutofit/>
          </a:bodyPr>
          <a:lstStyle>
            <a:lvl1pPr marL="0" indent="0">
              <a:lnSpc>
                <a:spcPct val="100000"/>
              </a:lnSpc>
              <a:spcBef>
                <a:spcPts val="0"/>
              </a:spcBef>
              <a:buNone/>
              <a:defRPr sz="1800">
                <a:solidFill>
                  <a:schemeClr val="bg1"/>
                </a:solidFill>
                <a:latin typeface="Segoe UI" panose="020B0502040204020203" pitchFamily="34" charset="0"/>
                <a:cs typeface="Segoe UI" panose="020B0502040204020203" pitchFamily="34" charset="0"/>
              </a:defRPr>
            </a:lvl1pPr>
            <a:lvl2pPr marL="457200" indent="0">
              <a:buNone/>
              <a:defRPr sz="1800">
                <a:solidFill>
                  <a:schemeClr val="bg1"/>
                </a:solidFill>
                <a:latin typeface="Segoe UI" panose="020B0502040204020203" pitchFamily="34" charset="0"/>
                <a:cs typeface="Segoe UI" panose="020B0502040204020203" pitchFamily="34" charset="0"/>
              </a:defRPr>
            </a:lvl2pPr>
            <a:lvl3pPr marL="914400" indent="0">
              <a:buNone/>
              <a:defRPr sz="1800">
                <a:solidFill>
                  <a:schemeClr val="bg1"/>
                </a:solidFill>
                <a:latin typeface="Segoe UI" panose="020B0502040204020203" pitchFamily="34" charset="0"/>
                <a:cs typeface="Segoe UI" panose="020B0502040204020203" pitchFamily="34" charset="0"/>
              </a:defRPr>
            </a:lvl3pPr>
            <a:lvl4pPr marL="1371600" indent="0">
              <a:buNone/>
              <a:defRPr sz="1800">
                <a:solidFill>
                  <a:schemeClr val="bg1"/>
                </a:solidFill>
                <a:latin typeface="Segoe UI" panose="020B0502040204020203" pitchFamily="34" charset="0"/>
                <a:cs typeface="Segoe UI" panose="020B0502040204020203" pitchFamily="34" charset="0"/>
              </a:defRPr>
            </a:lvl4pPr>
            <a:lvl5pPr marL="1828800" indent="0">
              <a:buNone/>
              <a:defRPr sz="1800">
                <a:solidFill>
                  <a:schemeClr val="bg1"/>
                </a:solidFill>
                <a:latin typeface="Segoe UI" panose="020B0502040204020203" pitchFamily="34" charset="0"/>
                <a:cs typeface="Segoe UI" panose="020B0502040204020203" pitchFamily="34" charset="0"/>
              </a:defRPr>
            </a:lvl5pPr>
          </a:lstStyle>
          <a:p>
            <a:pPr lvl="0"/>
            <a:r>
              <a:rPr lang="en-US" dirty="0"/>
              <a:t>Click to edit Master text styles</a:t>
            </a:r>
          </a:p>
        </p:txBody>
      </p:sp>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961747" y="895755"/>
            <a:ext cx="2141311" cy="646741"/>
          </a:xfrm>
          <a:prstGeom prst="rect">
            <a:avLst/>
          </a:prstGeom>
        </p:spPr>
      </p:pic>
    </p:spTree>
    <p:extLst>
      <p:ext uri="{BB962C8B-B14F-4D97-AF65-F5344CB8AC3E}">
        <p14:creationId xmlns:p14="http://schemas.microsoft.com/office/powerpoint/2010/main" val="252086150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Single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564448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Single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33245703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Single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89992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 column orang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F68B1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chemeClr val="tx1"/>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7775207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2 column blue">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21346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213463"/>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34181098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2 column green">
    <p:spTree>
      <p:nvGrpSpPr>
        <p:cNvPr id="1" name=""/>
        <p:cNvGrpSpPr/>
        <p:nvPr/>
      </p:nvGrpSpPr>
      <p:grpSpPr>
        <a:xfrm>
          <a:off x="0" y="0"/>
          <a:ext cx="0" cy="0"/>
          <a:chOff x="0" y="0"/>
          <a:chExt cx="0" cy="0"/>
        </a:xfrm>
      </p:grpSpPr>
      <p:sp>
        <p:nvSpPr>
          <p:cNvPr id="5" name="Round Single Corner Rectangle 4"/>
          <p:cNvSpPr/>
          <p:nvPr userDrawn="1"/>
        </p:nvSpPr>
        <p:spPr>
          <a:xfrm rot="10800000" flipH="1">
            <a:off x="432000" y="339341"/>
            <a:ext cx="11328000" cy="6210000"/>
          </a:xfrm>
          <a:prstGeom prst="round1Rect">
            <a:avLst>
              <a:gd name="adj" fmla="val 7042"/>
            </a:avLst>
          </a:prstGeom>
          <a:solidFill>
            <a:srgbClr val="00853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1"/>
            <a:ext cx="12192000" cy="6857999"/>
          </a:xfrm>
          <a:prstGeom prst="rect">
            <a:avLst/>
          </a:prstGeom>
        </p:spPr>
      </p:pic>
      <p:sp>
        <p:nvSpPr>
          <p:cNvPr id="3" name="Rectangle 2"/>
          <p:cNvSpPr/>
          <p:nvPr userDrawn="1"/>
        </p:nvSpPr>
        <p:spPr>
          <a:xfrm>
            <a:off x="0" y="0"/>
            <a:ext cx="12192000" cy="611734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sz="1800" dirty="0"/>
          </a:p>
        </p:txBody>
      </p:sp>
      <p:sp>
        <p:nvSpPr>
          <p:cNvPr id="7" name="Title 1"/>
          <p:cNvSpPr>
            <a:spLocks noGrp="1"/>
          </p:cNvSpPr>
          <p:nvPr>
            <p:ph type="title"/>
          </p:nvPr>
        </p:nvSpPr>
        <p:spPr>
          <a:xfrm>
            <a:off x="838200" y="365127"/>
            <a:ext cx="10515600" cy="1074060"/>
          </a:xfrm>
          <a:prstGeom prst="rect">
            <a:avLst/>
          </a:prstGeom>
        </p:spPr>
        <p:txBody>
          <a:bodyPr anchor="ctr" anchorCtr="0">
            <a:normAutofit/>
          </a:bodyPr>
          <a:lstStyle>
            <a:lvl1pPr>
              <a:defRPr sz="2800" b="1">
                <a:solidFill>
                  <a:srgbClr val="00853F"/>
                </a:solidFill>
                <a:latin typeface="Segoe UI" panose="020B0502040204020203" pitchFamily="34" charset="0"/>
                <a:cs typeface="Segoe UI" panose="020B0502040204020203" pitchFamily="34" charset="0"/>
              </a:defRPr>
            </a:lvl1pPr>
          </a:lstStyle>
          <a:p>
            <a:r>
              <a:rPr lang="en-US" dirty="0"/>
              <a:t>Click to edit Master title style</a:t>
            </a:r>
          </a:p>
        </p:txBody>
      </p:sp>
      <p:sp>
        <p:nvSpPr>
          <p:cNvPr id="6" name="Slide Number Placeholder 3"/>
          <p:cNvSpPr txBox="1">
            <a:spLocks/>
          </p:cNvSpPr>
          <p:nvPr userDrawn="1"/>
        </p:nvSpPr>
        <p:spPr>
          <a:xfrm>
            <a:off x="8492964" y="6079689"/>
            <a:ext cx="2743200" cy="365125"/>
          </a:xfrm>
          <a:prstGeom prst="rect">
            <a:avLst/>
          </a:prstGeom>
        </p:spPr>
        <p:txBody>
          <a:bodyPr vert="horz" lIns="0" tIns="0" rIns="0" bIns="0" rtlCol="0" anchor="b" anchorCtr="0"/>
          <a:lstStyle>
            <a:defPPr>
              <a:defRPr lang="en-US"/>
            </a:defPPr>
            <a:lvl1pPr marL="0" algn="r" defTabSz="914400" rtl="0" eaLnBrk="1" latinLnBrk="0" hangingPunct="1">
              <a:defRPr sz="1600" b="1" kern="1200">
                <a:solidFill>
                  <a:srgbClr val="77A02E"/>
                </a:solidFill>
                <a:latin typeface="Corbel" panose="020B0503020204020204" pitchFamily="34" charset="0"/>
                <a:ea typeface="+mn-ea"/>
                <a:cs typeface="Consolas" panose="020B0609020204030204" pitchFamily="49" charset="0"/>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84F193D-36C1-4C90-849C-62E0717AC8ED}" type="slidenum">
              <a:rPr lang="en-NZ" sz="1600" b="0" smtClean="0">
                <a:solidFill>
                  <a:schemeClr val="bg1">
                    <a:alpha val="20000"/>
                  </a:schemeClr>
                </a:solidFill>
                <a:latin typeface="Segoe UI Semibold" panose="020B0702040204020203" pitchFamily="34" charset="0"/>
                <a:cs typeface="Segoe UI Semibold" panose="020B0702040204020203" pitchFamily="34" charset="0"/>
              </a:rPr>
              <a:t>‹#›</a:t>
            </a:fld>
            <a:endParaRPr lang="en-NZ" sz="1600" b="0" dirty="0">
              <a:solidFill>
                <a:schemeClr val="bg1">
                  <a:alpha val="20000"/>
                </a:schemeClr>
              </a:solidFill>
              <a:latin typeface="Segoe UI Semibold" panose="020B0702040204020203" pitchFamily="34" charset="0"/>
              <a:cs typeface="Segoe UI Semibold" panose="020B0702040204020203" pitchFamily="34" charset="0"/>
            </a:endParaRPr>
          </a:p>
        </p:txBody>
      </p:sp>
      <p:sp>
        <p:nvSpPr>
          <p:cNvPr id="8" name="Content Placeholder 2"/>
          <p:cNvSpPr>
            <a:spLocks noGrp="1"/>
          </p:cNvSpPr>
          <p:nvPr>
            <p:ph idx="1"/>
          </p:nvPr>
        </p:nvSpPr>
        <p:spPr>
          <a:xfrm>
            <a:off x="838200" y="1825625"/>
            <a:ext cx="10515600" cy="4058340"/>
          </a:xfrm>
          <a:prstGeom prst="rect">
            <a:avLst/>
          </a:prstGeom>
        </p:spPr>
        <p:txBody>
          <a:bodyPr numCol="2" spcCol="180000"/>
          <a:lstStyle>
            <a:lvl1pPr>
              <a:defRPr>
                <a:latin typeface="Segoe UI" panose="020B0502040204020203" pitchFamily="34" charset="0"/>
                <a:cs typeface="Segoe UI" panose="020B0502040204020203" pitchFamily="34" charset="0"/>
              </a:defRPr>
            </a:lvl1pPr>
            <a:lvl2pPr>
              <a:defRPr>
                <a:latin typeface="Segoe UI" panose="020B0502040204020203" pitchFamily="34" charset="0"/>
                <a:cs typeface="Segoe UI" panose="020B0502040204020203" pitchFamily="34" charset="0"/>
              </a:defRPr>
            </a:lvl2pPr>
            <a:lvl3pPr>
              <a:defRPr>
                <a:latin typeface="Segoe UI" panose="020B0502040204020203" pitchFamily="34" charset="0"/>
                <a:cs typeface="Segoe UI" panose="020B0502040204020203" pitchFamily="34" charset="0"/>
              </a:defRPr>
            </a:lvl3pPr>
            <a:lvl4pPr>
              <a:defRPr>
                <a:latin typeface="Segoe UI" panose="020B0502040204020203" pitchFamily="34" charset="0"/>
                <a:cs typeface="Segoe UI" panose="020B0502040204020203" pitchFamily="34" charset="0"/>
              </a:defRPr>
            </a:lvl4pPr>
            <a:lvl5pPr>
              <a:defRPr>
                <a:latin typeface="Segoe UI" panose="020B0502040204020203" pitchFamily="34" charset="0"/>
                <a:cs typeface="Segoe UI" panose="020B0502040204020203"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a:t>
            </a:r>
            <a:r>
              <a:rPr lang="en-US" dirty="0" err="1"/>
              <a:t>levela</a:t>
            </a:r>
            <a:endParaRPr lang="en-US" dirty="0"/>
          </a:p>
          <a:p>
            <a:pPr lvl="4"/>
            <a:r>
              <a:rPr lang="en-US" dirty="0"/>
              <a:t>Fifth level</a:t>
            </a:r>
          </a:p>
        </p:txBody>
      </p:sp>
      <p:pic>
        <p:nvPicPr>
          <p:cNvPr id="12" name="Picture 11"/>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0555460" y="490270"/>
            <a:ext cx="1001097" cy="302362"/>
          </a:xfrm>
          <a:prstGeom prst="rect">
            <a:avLst/>
          </a:prstGeom>
        </p:spPr>
      </p:pic>
    </p:spTree>
    <p:extLst>
      <p:ext uri="{BB962C8B-B14F-4D97-AF65-F5344CB8AC3E}">
        <p14:creationId xmlns:p14="http://schemas.microsoft.com/office/powerpoint/2010/main" val="2525277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9035689"/>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 id="2147483674" r:id="rId13"/>
    <p:sldLayoutId id="2147483675" r:id="rId14"/>
    <p:sldLayoutId id="2147483676" r:id="rId15"/>
    <p:sldLayoutId id="2147483677" r:id="rId16"/>
    <p:sldLayoutId id="2147483678" r:id="rId17"/>
    <p:sldLayoutId id="2147483679" r:id="rId18"/>
  </p:sldLayoutIdLst>
  <p:hf sldNum="0" hdr="0" ftr="0" dt="0"/>
  <p:txStyles>
    <p:titleStyle>
      <a:lvl1pPr algn="l" defTabSz="914400" rtl="0" eaLnBrk="1" latinLnBrk="0" hangingPunct="1">
        <a:lnSpc>
          <a:spcPct val="90000"/>
        </a:lnSpc>
        <a:spcBef>
          <a:spcPct val="0"/>
        </a:spcBef>
        <a:buNone/>
        <a:defRPr sz="2800" b="1" kern="1200">
          <a:solidFill>
            <a:srgbClr val="00A99D"/>
          </a:solidFill>
          <a:latin typeface="Georgia" panose="02040502050405020303" pitchFamily="18" charset="0"/>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1.m4a"/><Relationship Id="rId1" Type="http://schemas.microsoft.com/office/2007/relationships/media" Target="../media/media1.m4a"/><Relationship Id="rId5" Type="http://schemas.openxmlformats.org/officeDocument/2006/relationships/image" Target="../media/image10.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hyperlink" Target="https://mohgovtnz-my.sharepoint.com/personal/glenda_mclaughlin_health_govt_nz/Documents/Desktop/Programme%20Reporting/Ng&#257;%20Paerewa%20Refreshed%20Te%20Tiriti%20o%20Waitangi%20Related%20Requirements%20&#8211;%20Session%20for%20Service%20Providers%20(PowerPoint,%202.3%20MB)" TargetMode="External"/><Relationship Id="rId5" Type="http://schemas.openxmlformats.org/officeDocument/2006/relationships/hyperlink" Target="https://www.health.govt.nz/publication/whakamaua-maori-health-action-plan-2020-2025#:~:text=Whakamaua%3A%20M%C4%81ori%20Health%20Action%20Plan%202020%2D2025%20is%20the%20implementation,over%20the%20next%20five%20years." TargetMode="External"/><Relationship Id="rId4"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8" Type="http://schemas.openxmlformats.org/officeDocument/2006/relationships/hyperlink" Target="https://maorimaps.com/" TargetMode="External"/><Relationship Id="rId3" Type="http://schemas.openxmlformats.org/officeDocument/2006/relationships/slideLayout" Target="../slideLayouts/slideLayout6.xml"/><Relationship Id="rId7" Type="http://schemas.openxmlformats.org/officeDocument/2006/relationships/hyperlink" Target="https://www.health.govt.nz/nz-health-statistics/health-statistics-and-data-sets/maori-health-data-and-stats" TargetMode="External"/><Relationship Id="rId2" Type="http://schemas.openxmlformats.org/officeDocument/2006/relationships/audio" Target="../media/media11.m4a"/><Relationship Id="rId1" Type="http://schemas.microsoft.com/office/2007/relationships/media" Target="../media/media11.m4a"/><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notesSlide" Target="../notesSlides/notesSlide11.xml"/><Relationship Id="rId9" Type="http://schemas.openxmlformats.org/officeDocument/2006/relationships/image" Target="../media/image10.png"/></Relationships>
</file>

<file path=ppt/slides/_rels/slide12.xml.rels><?xml version="1.0" encoding="UTF-8" standalone="yes"?>
<Relationships xmlns="http://schemas.openxmlformats.org/package/2006/relationships"><Relationship Id="rId8"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3" Type="http://schemas.openxmlformats.org/officeDocument/2006/relationships/slideLayout" Target="../slideLayouts/slideLayout6.xml"/><Relationship Id="rId7" Type="http://schemas.openxmlformats.org/officeDocument/2006/relationships/hyperlink" Target="https://www.healthliteracy.co.nz/page/about-health-literacy/" TargetMode="External"/><Relationship Id="rId2" Type="http://schemas.openxmlformats.org/officeDocument/2006/relationships/audio" Target="../media/media12.m4a"/><Relationship Id="rId1" Type="http://schemas.microsoft.com/office/2007/relationships/media" Target="../media/media12.m4a"/><Relationship Id="rId6" Type="http://schemas.openxmlformats.org/officeDocument/2006/relationships/hyperlink" Target="https://www.maorihealthreview.co.nz/" TargetMode="External"/><Relationship Id="rId5" Type="http://schemas.openxmlformats.org/officeDocument/2006/relationships/image" Target="../media/image16.png"/><Relationship Id="rId4" Type="http://schemas.openxmlformats.org/officeDocument/2006/relationships/notesSlide" Target="../notesSlides/notesSlide12.xml"/><Relationship Id="rId9" Type="http://schemas.openxmlformats.org/officeDocument/2006/relationships/image" Target="../media/image10.png"/></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3.m4a"/><Relationship Id="rId1" Type="http://schemas.microsoft.com/office/2007/relationships/media" Target="../media/media13.m4a"/><Relationship Id="rId5" Type="http://schemas.openxmlformats.org/officeDocument/2006/relationships/image" Target="../media/image10.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4.m4a"/><Relationship Id="rId1" Type="http://schemas.microsoft.com/office/2007/relationships/media" Target="../media/media14.m4a"/><Relationship Id="rId5" Type="http://schemas.openxmlformats.org/officeDocument/2006/relationships/image" Target="../media/image10.png"/><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5.m4a"/><Relationship Id="rId1" Type="http://schemas.microsoft.com/office/2007/relationships/media" Target="../media/media15.m4a"/><Relationship Id="rId5" Type="http://schemas.openxmlformats.org/officeDocument/2006/relationships/image" Target="../media/image10.png"/><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0.png"/><Relationship Id="rId5" Type="http://schemas.openxmlformats.org/officeDocument/2006/relationships/image" Target="../media/image17.png"/><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7.m4a"/><Relationship Id="rId1" Type="http://schemas.microsoft.com/office/2007/relationships/media" Target="../media/media17.m4a"/><Relationship Id="rId5" Type="http://schemas.openxmlformats.org/officeDocument/2006/relationships/image" Target="../media/image10.png"/><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8.m4a"/><Relationship Id="rId1" Type="http://schemas.microsoft.com/office/2007/relationships/media" Target="../media/media18.m4a"/><Relationship Id="rId5" Type="http://schemas.openxmlformats.org/officeDocument/2006/relationships/image" Target="../media/image10.png"/><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9.m4a"/><Relationship Id="rId1" Type="http://schemas.microsoft.com/office/2007/relationships/media" Target="../media/media19.m4a"/><Relationship Id="rId5" Type="http://schemas.openxmlformats.org/officeDocument/2006/relationships/image" Target="../media/image10.png"/><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m4a"/><Relationship Id="rId1" Type="http://schemas.microsoft.com/office/2007/relationships/media" Target="../media/media2.m4a"/><Relationship Id="rId5" Type="http://schemas.openxmlformats.org/officeDocument/2006/relationships/image" Target="../media/image10.png"/><Relationship Id="rId4"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slideLayout" Target="../slideLayouts/slideLayout6.xml"/><Relationship Id="rId7" Type="http://schemas.openxmlformats.org/officeDocument/2006/relationships/hyperlink" Target="https://www.health.govt.nz/publication/designated-auditing-agency-handbook" TargetMode="External"/><Relationship Id="rId2" Type="http://schemas.openxmlformats.org/officeDocument/2006/relationships/audio" Target="../media/media20.m4a"/><Relationship Id="rId1" Type="http://schemas.microsoft.com/office/2007/relationships/media" Target="../media/media20.m4a"/><Relationship Id="rId6" Type="http://schemas.openxmlformats.org/officeDocument/2006/relationships/hyperlink" Target="https://www.standards.govt.nz/shop/nzs-81342021/" TargetMode="External"/><Relationship Id="rId5" Type="http://schemas.openxmlformats.org/officeDocument/2006/relationships/hyperlink" Target="https://www.health.govt.nz/publication/standards-mapping-analysis" TargetMode="Externa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10.png"/><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8" Type="http://schemas.openxmlformats.org/officeDocument/2006/relationships/diagramColors" Target="../diagrams/colors1.xml"/><Relationship Id="rId3" Type="http://schemas.openxmlformats.org/officeDocument/2006/relationships/slideLayout" Target="../slideLayouts/slideLayout6.xml"/><Relationship Id="rId7" Type="http://schemas.openxmlformats.org/officeDocument/2006/relationships/diagramQuickStyle" Target="../diagrams/quickStyle1.xml"/><Relationship Id="rId2" Type="http://schemas.openxmlformats.org/officeDocument/2006/relationships/audio" Target="../media/media22.m4a"/><Relationship Id="rId1" Type="http://schemas.microsoft.com/office/2007/relationships/media" Target="../media/media22.m4a"/><Relationship Id="rId6" Type="http://schemas.openxmlformats.org/officeDocument/2006/relationships/diagramLayout" Target="../diagrams/layout1.xml"/><Relationship Id="rId11" Type="http://schemas.openxmlformats.org/officeDocument/2006/relationships/image" Target="../media/image10.png"/><Relationship Id="rId5" Type="http://schemas.openxmlformats.org/officeDocument/2006/relationships/diagramData" Target="../diagrams/data1.xml"/><Relationship Id="rId10" Type="http://schemas.openxmlformats.org/officeDocument/2006/relationships/image" Target="../media/image18.png"/><Relationship Id="rId4" Type="http://schemas.openxmlformats.org/officeDocument/2006/relationships/notesSlide" Target="../notesSlides/notesSlide22.xml"/><Relationship Id="rId9" Type="http://schemas.microsoft.com/office/2007/relationships/diagramDrawing" Target="../diagrams/drawing1.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3.m4a"/><Relationship Id="rId1" Type="http://schemas.microsoft.com/office/2007/relationships/media" Target="../media/media23.m4a"/><Relationship Id="rId6" Type="http://schemas.openxmlformats.org/officeDocument/2006/relationships/image" Target="../media/image10.png"/><Relationship Id="rId5" Type="http://schemas.openxmlformats.org/officeDocument/2006/relationships/image" Target="../media/image19.png"/><Relationship Id="rId4"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24.m4a"/><Relationship Id="rId1" Type="http://schemas.microsoft.com/office/2007/relationships/media" Target="../media/media24.m4a"/><Relationship Id="rId6" Type="http://schemas.openxmlformats.org/officeDocument/2006/relationships/diagramLayout" Target="../diagrams/layout2.xml"/><Relationship Id="rId11" Type="http://schemas.openxmlformats.org/officeDocument/2006/relationships/image" Target="../media/image10.png"/><Relationship Id="rId5" Type="http://schemas.openxmlformats.org/officeDocument/2006/relationships/diagramData" Target="../diagrams/data2.xml"/><Relationship Id="rId10" Type="http://schemas.openxmlformats.org/officeDocument/2006/relationships/image" Target="../media/image18.png"/><Relationship Id="rId4" Type="http://schemas.openxmlformats.org/officeDocument/2006/relationships/notesSlide" Target="../notesSlides/notesSlide24.xml"/><Relationship Id="rId9" Type="http://schemas.microsoft.com/office/2007/relationships/diagramDrawing" Target="../diagrams/drawing2.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5.m4a"/><Relationship Id="rId1" Type="http://schemas.microsoft.com/office/2007/relationships/media" Target="../media/media25.m4a"/><Relationship Id="rId6" Type="http://schemas.openxmlformats.org/officeDocument/2006/relationships/image" Target="../media/image10.png"/><Relationship Id="rId5" Type="http://schemas.openxmlformats.org/officeDocument/2006/relationships/image" Target="../media/image20.png"/><Relationship Id="rId4" Type="http://schemas.openxmlformats.org/officeDocument/2006/relationships/notesSlide" Target="../notesSlides/notesSlide25.xml"/></Relationships>
</file>

<file path=ppt/slides/_rels/slide26.xml.rels><?xml version="1.0" encoding="UTF-8" standalone="yes"?>
<Relationships xmlns="http://schemas.openxmlformats.org/package/2006/relationships"><Relationship Id="rId8" Type="http://schemas.openxmlformats.org/officeDocument/2006/relationships/diagramColors" Target="../diagrams/colors3.xml"/><Relationship Id="rId3" Type="http://schemas.openxmlformats.org/officeDocument/2006/relationships/slideLayout" Target="../slideLayouts/slideLayout6.xml"/><Relationship Id="rId7" Type="http://schemas.openxmlformats.org/officeDocument/2006/relationships/diagramQuickStyle" Target="../diagrams/quickStyle3.xml"/><Relationship Id="rId2" Type="http://schemas.openxmlformats.org/officeDocument/2006/relationships/audio" Target="../media/media26.m4a"/><Relationship Id="rId1" Type="http://schemas.microsoft.com/office/2007/relationships/media" Target="../media/media26.m4a"/><Relationship Id="rId6" Type="http://schemas.openxmlformats.org/officeDocument/2006/relationships/diagramLayout" Target="../diagrams/layout3.xml"/><Relationship Id="rId11" Type="http://schemas.openxmlformats.org/officeDocument/2006/relationships/image" Target="../media/image10.png"/><Relationship Id="rId5" Type="http://schemas.openxmlformats.org/officeDocument/2006/relationships/diagramData" Target="../diagrams/data3.xml"/><Relationship Id="rId10" Type="http://schemas.openxmlformats.org/officeDocument/2006/relationships/image" Target="../media/image18.png"/><Relationship Id="rId4" Type="http://schemas.openxmlformats.org/officeDocument/2006/relationships/notesSlide" Target="../notesSlides/notesSlide26.xml"/><Relationship Id="rId9" Type="http://schemas.microsoft.com/office/2007/relationships/diagramDrawing" Target="../diagrams/drawing3.xml"/></Relationships>
</file>

<file path=ppt/slides/_rels/slide2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7.m4a"/><Relationship Id="rId1" Type="http://schemas.microsoft.com/office/2007/relationships/media" Target="../media/media27.m4a"/><Relationship Id="rId6" Type="http://schemas.openxmlformats.org/officeDocument/2006/relationships/image" Target="../media/image10.png"/><Relationship Id="rId5" Type="http://schemas.openxmlformats.org/officeDocument/2006/relationships/image" Target="../media/image21.png"/><Relationship Id="rId4"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28.m4a"/><Relationship Id="rId1" Type="http://schemas.microsoft.com/office/2007/relationships/media" Target="../media/media28.m4a"/><Relationship Id="rId6" Type="http://schemas.openxmlformats.org/officeDocument/2006/relationships/image" Target="../media/image10.png"/><Relationship Id="rId5" Type="http://schemas.openxmlformats.org/officeDocument/2006/relationships/image" Target="../media/image22.png"/><Relationship Id="rId4"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8" Type="http://schemas.openxmlformats.org/officeDocument/2006/relationships/diagramColors" Target="../diagrams/colors4.xml"/><Relationship Id="rId3" Type="http://schemas.openxmlformats.org/officeDocument/2006/relationships/slideLayout" Target="../slideLayouts/slideLayout6.xml"/><Relationship Id="rId7" Type="http://schemas.openxmlformats.org/officeDocument/2006/relationships/diagramQuickStyle" Target="../diagrams/quickStyle4.xml"/><Relationship Id="rId2" Type="http://schemas.openxmlformats.org/officeDocument/2006/relationships/audio" Target="../media/media29.m4a"/><Relationship Id="rId1" Type="http://schemas.microsoft.com/office/2007/relationships/media" Target="../media/media29.m4a"/><Relationship Id="rId6" Type="http://schemas.openxmlformats.org/officeDocument/2006/relationships/diagramLayout" Target="../diagrams/layout4.xml"/><Relationship Id="rId11" Type="http://schemas.openxmlformats.org/officeDocument/2006/relationships/image" Target="../media/image10.png"/><Relationship Id="rId5" Type="http://schemas.openxmlformats.org/officeDocument/2006/relationships/diagramData" Target="../diagrams/data4.xml"/><Relationship Id="rId10" Type="http://schemas.openxmlformats.org/officeDocument/2006/relationships/image" Target="../media/image18.png"/><Relationship Id="rId4" Type="http://schemas.openxmlformats.org/officeDocument/2006/relationships/notesSlide" Target="../notesSlides/notesSlide29.xml"/><Relationship Id="rId9" Type="http://schemas.microsoft.com/office/2007/relationships/diagramDrawing" Target="../diagrams/drawing4.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10.png"/><Relationship Id="rId4"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0.m4a"/><Relationship Id="rId1" Type="http://schemas.microsoft.com/office/2007/relationships/media" Target="../media/media30.m4a"/><Relationship Id="rId6" Type="http://schemas.openxmlformats.org/officeDocument/2006/relationships/image" Target="../media/image10.png"/><Relationship Id="rId5" Type="http://schemas.openxmlformats.org/officeDocument/2006/relationships/image" Target="../media/image23.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8" Type="http://schemas.openxmlformats.org/officeDocument/2006/relationships/diagramColors" Target="../diagrams/colors5.xml"/><Relationship Id="rId3" Type="http://schemas.openxmlformats.org/officeDocument/2006/relationships/slideLayout" Target="../slideLayouts/slideLayout6.xml"/><Relationship Id="rId7" Type="http://schemas.openxmlformats.org/officeDocument/2006/relationships/diagramQuickStyle" Target="../diagrams/quickStyle5.xml"/><Relationship Id="rId2" Type="http://schemas.openxmlformats.org/officeDocument/2006/relationships/audio" Target="../media/media31.m4a"/><Relationship Id="rId1" Type="http://schemas.microsoft.com/office/2007/relationships/media" Target="../media/media31.m4a"/><Relationship Id="rId6" Type="http://schemas.openxmlformats.org/officeDocument/2006/relationships/diagramLayout" Target="../diagrams/layout5.xml"/><Relationship Id="rId11" Type="http://schemas.openxmlformats.org/officeDocument/2006/relationships/image" Target="../media/image10.png"/><Relationship Id="rId5" Type="http://schemas.openxmlformats.org/officeDocument/2006/relationships/diagramData" Target="../diagrams/data5.xml"/><Relationship Id="rId10" Type="http://schemas.openxmlformats.org/officeDocument/2006/relationships/image" Target="../media/image18.png"/><Relationship Id="rId4" Type="http://schemas.openxmlformats.org/officeDocument/2006/relationships/notesSlide" Target="../notesSlides/notesSlide31.xml"/><Relationship Id="rId9" Type="http://schemas.microsoft.com/office/2007/relationships/diagramDrawing" Target="../diagrams/drawing5.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2.m4a"/><Relationship Id="rId1" Type="http://schemas.microsoft.com/office/2007/relationships/media" Target="../media/media32.m4a"/><Relationship Id="rId6" Type="http://schemas.openxmlformats.org/officeDocument/2006/relationships/image" Target="../media/image10.png"/><Relationship Id="rId5" Type="http://schemas.openxmlformats.org/officeDocument/2006/relationships/image" Target="../media/image24.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8" Type="http://schemas.openxmlformats.org/officeDocument/2006/relationships/diagramColors" Target="../diagrams/colors6.xml"/><Relationship Id="rId3" Type="http://schemas.openxmlformats.org/officeDocument/2006/relationships/slideLayout" Target="../slideLayouts/slideLayout6.xml"/><Relationship Id="rId7" Type="http://schemas.openxmlformats.org/officeDocument/2006/relationships/diagramQuickStyle" Target="../diagrams/quickStyle6.xml"/><Relationship Id="rId2" Type="http://schemas.openxmlformats.org/officeDocument/2006/relationships/audio" Target="../media/media33.m4a"/><Relationship Id="rId1" Type="http://schemas.microsoft.com/office/2007/relationships/media" Target="../media/media33.m4a"/><Relationship Id="rId6" Type="http://schemas.openxmlformats.org/officeDocument/2006/relationships/diagramLayout" Target="../diagrams/layout6.xml"/><Relationship Id="rId11" Type="http://schemas.openxmlformats.org/officeDocument/2006/relationships/image" Target="../media/image10.png"/><Relationship Id="rId5" Type="http://schemas.openxmlformats.org/officeDocument/2006/relationships/diagramData" Target="../diagrams/data6.xml"/><Relationship Id="rId10" Type="http://schemas.openxmlformats.org/officeDocument/2006/relationships/image" Target="../media/image18.png"/><Relationship Id="rId4" Type="http://schemas.openxmlformats.org/officeDocument/2006/relationships/notesSlide" Target="../notesSlides/notesSlide33.xml"/><Relationship Id="rId9" Type="http://schemas.microsoft.com/office/2007/relationships/diagramDrawing" Target="../diagrams/drawing6.xml"/></Relationships>
</file>

<file path=ppt/slides/_rels/slide3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4.m4a"/><Relationship Id="rId1" Type="http://schemas.microsoft.com/office/2007/relationships/media" Target="../media/media34.m4a"/><Relationship Id="rId6" Type="http://schemas.openxmlformats.org/officeDocument/2006/relationships/image" Target="../media/image10.png"/><Relationship Id="rId5" Type="http://schemas.openxmlformats.org/officeDocument/2006/relationships/image" Target="../media/image25.png"/><Relationship Id="rId4"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5.m4a"/><Relationship Id="rId1" Type="http://schemas.microsoft.com/office/2007/relationships/media" Target="../media/media35.m4a"/><Relationship Id="rId5" Type="http://schemas.openxmlformats.org/officeDocument/2006/relationships/image" Target="../media/image10.png"/><Relationship Id="rId4"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6.m4a"/><Relationship Id="rId1" Type="http://schemas.microsoft.com/office/2007/relationships/media" Target="../media/media36.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8" Type="http://schemas.openxmlformats.org/officeDocument/2006/relationships/hyperlink" Target="https://www.health.govt.nz/publication/designated-auditing-agency-handbook" TargetMode="External"/><Relationship Id="rId13" Type="http://schemas.openxmlformats.org/officeDocument/2006/relationships/hyperlink" Target="https://www.healthliteracy.co.nz/page/about-health-literacy/" TargetMode="External"/><Relationship Id="rId3" Type="http://schemas.openxmlformats.org/officeDocument/2006/relationships/slideLayout" Target="../slideLayouts/slideLayout6.xml"/><Relationship Id="rId7" Type="http://schemas.openxmlformats.org/officeDocument/2006/relationships/hyperlink" Target="https://www.health.govt.nz/publication/standards-mapping-analysis" TargetMode="External"/><Relationship Id="rId12" Type="http://schemas.openxmlformats.org/officeDocument/2006/relationships/hyperlink" Target="https://www.maorihealthreview.co.nz/" TargetMode="External"/><Relationship Id="rId2" Type="http://schemas.openxmlformats.org/officeDocument/2006/relationships/audio" Target="../media/media37.m4a"/><Relationship Id="rId1" Type="http://schemas.microsoft.com/office/2007/relationships/media" Target="../media/media37.m4a"/><Relationship Id="rId6" Type="http://schemas.openxmlformats.org/officeDocument/2006/relationships/hyperlink" Target="https://www.health.govt.nz/our-work/regulation-health-and-disability-system/certification-health-care-services/services-standards/nga-paerewa-health-and-disability-services-standard/sector-guidance-nga-paerewa-health-and-disability-services-standard-nzs-81342021" TargetMode="External"/><Relationship Id="rId11" Type="http://schemas.openxmlformats.org/officeDocument/2006/relationships/hyperlink" Target="https://www.health.govt.nz/publication/whaia-te-ao-marama-2018-2022-maori-disability-action-plan" TargetMode="External"/><Relationship Id="rId5" Type="http://schemas.openxmlformats.org/officeDocument/2006/relationships/hyperlink" Target="https://www.standards.govt.nz/shop/nzs-81342021/" TargetMode="External"/><Relationship Id="rId15" Type="http://schemas.openxmlformats.org/officeDocument/2006/relationships/image" Target="../media/image10.png"/><Relationship Id="rId10" Type="http://schemas.openxmlformats.org/officeDocument/2006/relationships/hyperlink" Target="https://www.health.govt.nz/publication/whakamaua-maori-health-action-plan-2020-2025" TargetMode="External"/><Relationship Id="rId4" Type="http://schemas.openxmlformats.org/officeDocument/2006/relationships/notesSlide" Target="../notesSlides/notesSlide37.xml"/><Relationship Id="rId9" Type="http://schemas.openxmlformats.org/officeDocument/2006/relationships/hyperlink" Target="https://www.health.govt.nz/our-work/populations/maori-health/he-korowai-oranga" TargetMode="External"/><Relationship Id="rId14" Type="http://schemas.openxmlformats.org/officeDocument/2006/relationships/hyperlink" Target="https://maorimaps.com/" TargetMode="External"/></Relationships>
</file>

<file path=ppt/slides/_rels/slide3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8.m4a"/><Relationship Id="rId1" Type="http://schemas.microsoft.com/office/2007/relationships/media" Target="../media/media38.m4a"/><Relationship Id="rId6" Type="http://schemas.openxmlformats.org/officeDocument/2006/relationships/image" Target="../media/image10.png"/><Relationship Id="rId5" Type="http://schemas.openxmlformats.org/officeDocument/2006/relationships/hyperlink" Target="mailto:certification@health.govt.nz" TargetMode="External"/><Relationship Id="rId4" Type="http://schemas.openxmlformats.org/officeDocument/2006/relationships/notesSlide" Target="../notesSlides/notesSlide38.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9.m4a"/><Relationship Id="rId1" Type="http://schemas.microsoft.com/office/2007/relationships/media" Target="../media/media39.m4a"/><Relationship Id="rId5" Type="http://schemas.openxmlformats.org/officeDocument/2006/relationships/image" Target="../media/image10.png"/><Relationship Id="rId4"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10.png"/><Relationship Id="rId4" Type="http://schemas.openxmlformats.org/officeDocument/2006/relationships/notesSlide" Target="../notesSlides/notesSlide4.xml"/></Relationships>
</file>

<file path=ppt/slides/_rels/slide40.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0.m4a"/><Relationship Id="rId1" Type="http://schemas.microsoft.com/office/2007/relationships/media" Target="../media/media40.m4a"/><Relationship Id="rId5" Type="http://schemas.openxmlformats.org/officeDocument/2006/relationships/image" Target="../media/image10.png"/><Relationship Id="rId4" Type="http://schemas.openxmlformats.org/officeDocument/2006/relationships/notesSlide" Target="../notesSlides/notesSlide40.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10.png"/><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11.png"/><Relationship Id="rId5" Type="http://schemas.openxmlformats.org/officeDocument/2006/relationships/hyperlink" Target="mailto:certification@health.govt.nz" TargetMode="External"/><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10.png"/><Relationship Id="rId5" Type="http://schemas.openxmlformats.org/officeDocument/2006/relationships/image" Target="../media/image11.pn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hyperlink" Target="https://youtu.be/MFAZJZiYurs" TargetMode="External"/><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10.png"/><Relationship Id="rId5" Type="http://schemas.openxmlformats.org/officeDocument/2006/relationships/image" Target="../media/image12.emf"/><Relationship Id="rId4"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0.png"/><Relationship Id="rId5" Type="http://schemas.openxmlformats.org/officeDocument/2006/relationships/image" Target="../media/image13.png"/><Relationship Id="rId4"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62B066-2ECB-4692-AC7C-4663E9B1A484}"/>
              </a:ext>
            </a:extLst>
          </p:cNvPr>
          <p:cNvSpPr>
            <a:spLocks noGrp="1"/>
          </p:cNvSpPr>
          <p:nvPr>
            <p:ph type="ctrTitle"/>
          </p:nvPr>
        </p:nvSpPr>
        <p:spPr/>
        <p:txBody>
          <a:bodyPr/>
          <a:lstStyle/>
          <a:p>
            <a:r>
              <a:rPr lang="en-NZ" dirty="0"/>
              <a:t>NZS 8134:2021 Ngā Paerewa Health and Disability Services Standard</a:t>
            </a:r>
          </a:p>
        </p:txBody>
      </p:sp>
      <p:sp>
        <p:nvSpPr>
          <p:cNvPr id="3" name="Subtitle 2">
            <a:extLst>
              <a:ext uri="{FF2B5EF4-FFF2-40B4-BE49-F238E27FC236}">
                <a16:creationId xmlns:a16="http://schemas.microsoft.com/office/drawing/2014/main" id="{04628DD0-70FE-47B1-B944-4DD05A7D71D9}"/>
              </a:ext>
            </a:extLst>
          </p:cNvPr>
          <p:cNvSpPr>
            <a:spLocks noGrp="1"/>
          </p:cNvSpPr>
          <p:nvPr>
            <p:ph type="subTitle" idx="1"/>
          </p:nvPr>
        </p:nvSpPr>
        <p:spPr>
          <a:xfrm>
            <a:off x="1153758" y="3383555"/>
            <a:ext cx="9949300" cy="1222849"/>
          </a:xfrm>
        </p:spPr>
        <p:txBody>
          <a:bodyPr/>
          <a:lstStyle/>
          <a:p>
            <a:r>
              <a:rPr lang="en-NZ" b="1" dirty="0"/>
              <a:t>Residential disability services</a:t>
            </a:r>
            <a:endParaRPr lang="en-NZ" b="1" i="1" dirty="0"/>
          </a:p>
          <a:p>
            <a:endParaRPr lang="en-NZ" i="1" dirty="0"/>
          </a:p>
        </p:txBody>
      </p:sp>
      <p:pic>
        <p:nvPicPr>
          <p:cNvPr id="6" name="Audio 5">
            <a:hlinkClick r:id="" action="ppaction://media"/>
            <a:extLst>
              <a:ext uri="{FF2B5EF4-FFF2-40B4-BE49-F238E27FC236}">
                <a16:creationId xmlns:a16="http://schemas.microsoft.com/office/drawing/2014/main" id="{4AB74793-9A75-46AC-98C7-3D3BAE389EB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33575434"/>
      </p:ext>
    </p:extLst>
  </p:cSld>
  <p:clrMapOvr>
    <a:masterClrMapping/>
  </p:clrMapOvr>
  <mc:AlternateContent xmlns:mc="http://schemas.openxmlformats.org/markup-compatibility/2006">
    <mc:Choice xmlns:p14="http://schemas.microsoft.com/office/powerpoint/2010/main" Requires="p14">
      <p:transition spd="slow" p14:dur="2000" advTm="9715"/>
    </mc:Choice>
    <mc:Fallback>
      <p:transition spd="slow" advTm="97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4785D2-4C4E-473E-81BC-9620E02E7C6A}"/>
              </a:ext>
            </a:extLst>
          </p:cNvPr>
          <p:cNvSpPr>
            <a:spLocks noGrp="1"/>
          </p:cNvSpPr>
          <p:nvPr>
            <p:ph type="title"/>
          </p:nvPr>
        </p:nvSpPr>
        <p:spPr/>
        <p:txBody>
          <a:bodyPr/>
          <a:lstStyle/>
          <a:p>
            <a:r>
              <a:rPr lang="en-NZ" dirty="0"/>
              <a:t>Te </a:t>
            </a:r>
            <a:r>
              <a:rPr lang="en-NZ" dirty="0" err="1"/>
              <a:t>Tiriti</a:t>
            </a:r>
            <a:r>
              <a:rPr lang="en-NZ" dirty="0"/>
              <a:t> o Waitangi - Principles based approach</a:t>
            </a:r>
          </a:p>
        </p:txBody>
      </p:sp>
      <p:sp>
        <p:nvSpPr>
          <p:cNvPr id="4" name="Content Placeholder 3">
            <a:extLst>
              <a:ext uri="{FF2B5EF4-FFF2-40B4-BE49-F238E27FC236}">
                <a16:creationId xmlns:a16="http://schemas.microsoft.com/office/drawing/2014/main" id="{4ACA27DD-8E9E-4F2B-9417-D8F9687C11E7}"/>
              </a:ext>
            </a:extLst>
          </p:cNvPr>
          <p:cNvSpPr>
            <a:spLocks noGrp="1"/>
          </p:cNvSpPr>
          <p:nvPr>
            <p:ph idx="1"/>
          </p:nvPr>
        </p:nvSpPr>
        <p:spPr>
          <a:xfrm>
            <a:off x="838200" y="1439187"/>
            <a:ext cx="10515600" cy="4223720"/>
          </a:xfrm>
          <a:prstGeom prst="rect">
            <a:avLst/>
          </a:prstGeom>
        </p:spPr>
        <p:txBody>
          <a:bodyPr wrap="square">
            <a:spAutoFit/>
          </a:bodyPr>
          <a:lstStyle/>
          <a:p>
            <a:pPr marL="0" indent="0">
              <a:buNone/>
            </a:pPr>
            <a:r>
              <a:rPr lang="en-NZ" dirty="0">
                <a:sym typeface="Wingdings" panose="05000000000000000000" pitchFamily="2" charset="2"/>
              </a:rPr>
              <a:t>The Standards review provided the opportunity for both the health sector and Ministry to align with </a:t>
            </a:r>
            <a:r>
              <a:rPr lang="en-NZ" dirty="0" err="1">
                <a:sym typeface="Wingdings" panose="05000000000000000000" pitchFamily="2" charset="2"/>
                <a:hlinkClick r:id="rId5"/>
              </a:rPr>
              <a:t>Whakamaua</a:t>
            </a:r>
            <a:r>
              <a:rPr lang="en-NZ" dirty="0">
                <a:sym typeface="Wingdings" panose="05000000000000000000" pitchFamily="2" charset="2"/>
                <a:hlinkClick r:id="rId5"/>
              </a:rPr>
              <a:t>: the Māori Health Action Plan 2020-2025</a:t>
            </a:r>
            <a:r>
              <a:rPr lang="en-NZ" dirty="0">
                <a:sym typeface="Wingdings" panose="05000000000000000000" pitchFamily="2" charset="2"/>
              </a:rPr>
              <a:t> and Te Tiriti responsibilities.</a:t>
            </a:r>
          </a:p>
          <a:p>
            <a:pPr marL="0" indent="0">
              <a:buNone/>
            </a:pPr>
            <a:endParaRPr lang="en-NZ" dirty="0">
              <a:solidFill>
                <a:srgbClr val="FF0000"/>
              </a:solidFill>
              <a:sym typeface="Wingdings" panose="05000000000000000000" pitchFamily="2" charset="2"/>
            </a:endParaRPr>
          </a:p>
          <a:p>
            <a:pPr marL="0" indent="0">
              <a:buNone/>
            </a:pPr>
            <a:r>
              <a:rPr lang="en-NZ" dirty="0">
                <a:solidFill>
                  <a:srgbClr val="00853F"/>
                </a:solidFill>
                <a:ea typeface="+mj-ea"/>
              </a:rPr>
              <a:t>Training and Support</a:t>
            </a:r>
          </a:p>
          <a:p>
            <a:pPr marL="342900" lvl="0" indent="-342900">
              <a:buFont typeface="Arial" panose="020B0604020202020204" pitchFamily="34" charset="0"/>
              <a:buChar char="•"/>
              <a:tabLst>
                <a:tab pos="457200" algn="l"/>
              </a:tabLst>
            </a:pPr>
            <a:r>
              <a:rPr lang="en-NZ" dirty="0" err="1"/>
              <a:t>Ngā</a:t>
            </a:r>
            <a:r>
              <a:rPr lang="en-NZ" dirty="0"/>
              <a:t> Paerewa Refreshed Te Tiriti o Waitangi Related Requirements – </a:t>
            </a:r>
            <a:r>
              <a:rPr lang="en-NZ" dirty="0">
                <a:hlinkClick r:id="rId6" action="ppaction://hlinkfile">
                  <a:extLst>
                    <a:ext uri="{A12FA001-AC4F-418D-AE19-62706E023703}">
                      <ahyp:hlinkClr xmlns:ahyp="http://schemas.microsoft.com/office/drawing/2018/hyperlinkcolor" val="tx"/>
                    </a:ext>
                  </a:extLst>
                </a:hlinkClick>
              </a:rPr>
              <a:t>session for service Providers </a:t>
            </a:r>
            <a:endParaRPr lang="en-NZ" dirty="0"/>
          </a:p>
          <a:p>
            <a:pPr marL="342900" lvl="0" indent="-342900">
              <a:buFont typeface="Arial" panose="020B0604020202020204" pitchFamily="34" charset="0"/>
              <a:buChar char="•"/>
              <a:tabLst>
                <a:tab pos="457200" algn="l"/>
              </a:tabLst>
            </a:pPr>
            <a:r>
              <a:rPr lang="en-NZ" dirty="0"/>
              <a:t>E-Learning </a:t>
            </a:r>
            <a:r>
              <a:rPr lang="en-NZ" dirty="0" err="1"/>
              <a:t>Te</a:t>
            </a:r>
            <a:r>
              <a:rPr lang="en-NZ" dirty="0"/>
              <a:t> </a:t>
            </a:r>
            <a:r>
              <a:rPr lang="en-NZ" dirty="0" err="1"/>
              <a:t>Tiriti</a:t>
            </a:r>
            <a:r>
              <a:rPr lang="en-NZ" dirty="0"/>
              <a:t> module currently in development for February 2022</a:t>
            </a:r>
          </a:p>
        </p:txBody>
      </p:sp>
      <p:pic>
        <p:nvPicPr>
          <p:cNvPr id="3" name="Audio 2">
            <a:hlinkClick r:id="" action="ppaction://media"/>
            <a:extLst>
              <a:ext uri="{FF2B5EF4-FFF2-40B4-BE49-F238E27FC236}">
                <a16:creationId xmlns:a16="http://schemas.microsoft.com/office/drawing/2014/main" id="{699336F6-87F2-43C6-9059-C78A6A30D0A1}"/>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871685049"/>
      </p:ext>
    </p:extLst>
  </p:cSld>
  <p:clrMapOvr>
    <a:masterClrMapping/>
  </p:clrMapOvr>
  <mc:AlternateContent xmlns:mc="http://schemas.openxmlformats.org/markup-compatibility/2006" xmlns:p14="http://schemas.microsoft.com/office/powerpoint/2010/main">
    <mc:Choice Requires="p14">
      <p:transition spd="slow" p14:dur="2000" advTm="227851"/>
    </mc:Choice>
    <mc:Fallback xmlns="">
      <p:transition spd="slow" advTm="2278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B9EE3B-1DA9-4C0F-8906-8F2A0512B66A}"/>
              </a:ext>
            </a:extLst>
          </p:cNvPr>
          <p:cNvSpPr>
            <a:spLocks noGrp="1"/>
          </p:cNvSpPr>
          <p:nvPr>
            <p:ph type="title"/>
          </p:nvPr>
        </p:nvSpPr>
        <p:spPr>
          <a:xfrm>
            <a:off x="593103" y="578520"/>
            <a:ext cx="10515600" cy="1074060"/>
          </a:xfrm>
        </p:spPr>
        <p:txBody>
          <a:bodyPr>
            <a:normAutofit fontScale="90000"/>
          </a:bodyPr>
          <a:lstStyle/>
          <a:p>
            <a:r>
              <a:rPr lang="en-NZ" dirty="0"/>
              <a:t>One of the key things the 2021 standard is asking for is greater evidence that service providers are developing/strengthening and maintaining relationships with Māori</a:t>
            </a:r>
          </a:p>
        </p:txBody>
      </p:sp>
      <p:sp>
        <p:nvSpPr>
          <p:cNvPr id="3" name="Content Placeholder 2">
            <a:extLst>
              <a:ext uri="{FF2B5EF4-FFF2-40B4-BE49-F238E27FC236}">
                <a16:creationId xmlns:a16="http://schemas.microsoft.com/office/drawing/2014/main" id="{9E596777-F107-4272-895F-628DB6B884C8}"/>
              </a:ext>
            </a:extLst>
          </p:cNvPr>
          <p:cNvSpPr>
            <a:spLocks noGrp="1"/>
          </p:cNvSpPr>
          <p:nvPr>
            <p:ph idx="1"/>
          </p:nvPr>
        </p:nvSpPr>
        <p:spPr>
          <a:xfrm>
            <a:off x="838200" y="2136596"/>
            <a:ext cx="9594451" cy="4058340"/>
          </a:xfrm>
        </p:spPr>
        <p:txBody>
          <a:bodyPr/>
          <a:lstStyle/>
          <a:p>
            <a:r>
              <a:rPr lang="en-NZ" dirty="0"/>
              <a:t>Previously: HDSS 1.1.4.6 </a:t>
            </a:r>
          </a:p>
          <a:p>
            <a:endParaRPr lang="en-NZ" dirty="0"/>
          </a:p>
          <a:p>
            <a:endParaRPr lang="en-NZ" dirty="0"/>
          </a:p>
          <a:p>
            <a:r>
              <a:rPr lang="en-NZ" dirty="0"/>
              <a:t>Updated: NPHDSS 2.1.9</a:t>
            </a:r>
          </a:p>
          <a:p>
            <a:endParaRPr lang="en-NZ" dirty="0"/>
          </a:p>
        </p:txBody>
      </p:sp>
      <p:pic>
        <p:nvPicPr>
          <p:cNvPr id="5" name="Picture 4">
            <a:extLst>
              <a:ext uri="{FF2B5EF4-FFF2-40B4-BE49-F238E27FC236}">
                <a16:creationId xmlns:a16="http://schemas.microsoft.com/office/drawing/2014/main" id="{76C9FB9E-E8E6-4A43-9EF3-B136657A19AC}"/>
              </a:ext>
            </a:extLst>
          </p:cNvPr>
          <p:cNvPicPr>
            <a:picLocks noChangeAspect="1"/>
          </p:cNvPicPr>
          <p:nvPr/>
        </p:nvPicPr>
        <p:blipFill>
          <a:blip r:embed="rId5"/>
          <a:stretch>
            <a:fillRect/>
          </a:stretch>
        </p:blipFill>
        <p:spPr>
          <a:xfrm>
            <a:off x="593103" y="2855458"/>
            <a:ext cx="7927625" cy="573542"/>
          </a:xfrm>
          <a:prstGeom prst="rect">
            <a:avLst/>
          </a:prstGeom>
          <a:ln>
            <a:noFill/>
          </a:ln>
          <a:effectLst>
            <a:outerShdw blurRad="292100" dist="139700" dir="2700000" algn="tl" rotWithShape="0">
              <a:srgbClr val="333333">
                <a:alpha val="65000"/>
              </a:srgbClr>
            </a:outerShdw>
          </a:effectLst>
        </p:spPr>
      </p:pic>
      <p:pic>
        <p:nvPicPr>
          <p:cNvPr id="9" name="Picture 8">
            <a:extLst>
              <a:ext uri="{FF2B5EF4-FFF2-40B4-BE49-F238E27FC236}">
                <a16:creationId xmlns:a16="http://schemas.microsoft.com/office/drawing/2014/main" id="{3DAD62DD-B709-4BC3-B943-90819E57F249}"/>
              </a:ext>
            </a:extLst>
          </p:cNvPr>
          <p:cNvPicPr>
            <a:picLocks noChangeAspect="1"/>
          </p:cNvPicPr>
          <p:nvPr/>
        </p:nvPicPr>
        <p:blipFill>
          <a:blip r:embed="rId6"/>
          <a:stretch>
            <a:fillRect/>
          </a:stretch>
        </p:blipFill>
        <p:spPr>
          <a:xfrm>
            <a:off x="593103" y="4546864"/>
            <a:ext cx="7715250" cy="981075"/>
          </a:xfrm>
          <a:prstGeom prst="rect">
            <a:avLst/>
          </a:prstGeom>
          <a:ln>
            <a:noFill/>
          </a:ln>
          <a:effectLst>
            <a:outerShdw blurRad="292100" dist="139700" dir="2700000" algn="tl" rotWithShape="0">
              <a:srgbClr val="333333">
                <a:alpha val="65000"/>
              </a:srgbClr>
            </a:outerShdw>
          </a:effectLst>
        </p:spPr>
      </p:pic>
      <p:sp>
        <p:nvSpPr>
          <p:cNvPr id="7" name="Content Placeholder 2">
            <a:extLst>
              <a:ext uri="{FF2B5EF4-FFF2-40B4-BE49-F238E27FC236}">
                <a16:creationId xmlns:a16="http://schemas.microsoft.com/office/drawing/2014/main" id="{1FE90C98-3F42-4DD5-BB9B-4132F4AF13B3}"/>
              </a:ext>
            </a:extLst>
          </p:cNvPr>
          <p:cNvSpPr txBox="1">
            <a:spLocks/>
          </p:cNvSpPr>
          <p:nvPr/>
        </p:nvSpPr>
        <p:spPr>
          <a:xfrm>
            <a:off x="8688404" y="1915726"/>
            <a:ext cx="3488494" cy="4175981"/>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NZ" sz="2000" dirty="0">
                <a:solidFill>
                  <a:srgbClr val="00853F"/>
                </a:solidFill>
                <a:hlinkClick r:id="rId7"/>
              </a:rPr>
              <a:t>Māori Health Data and Stats</a:t>
            </a:r>
            <a:endParaRPr lang="en-NZ" sz="2000" dirty="0">
              <a:solidFill>
                <a:srgbClr val="00853F"/>
              </a:solidFill>
            </a:endParaRPr>
          </a:p>
          <a:p>
            <a:pPr marL="0" indent="0">
              <a:buFont typeface="Arial" panose="020B0604020202020204" pitchFamily="34" charset="0"/>
              <a:buNone/>
            </a:pPr>
            <a:endParaRPr lang="en-NZ" sz="2000" dirty="0">
              <a:solidFill>
                <a:srgbClr val="00853F"/>
              </a:solidFill>
            </a:endParaRPr>
          </a:p>
          <a:p>
            <a:pPr marL="0" indent="0">
              <a:buNone/>
            </a:pPr>
            <a:r>
              <a:rPr lang="en-NZ" sz="2000" dirty="0">
                <a:solidFill>
                  <a:srgbClr val="00853F"/>
                </a:solidFill>
              </a:rPr>
              <a:t>Auditors to look for evidence that service providers are forming relationships or connecting with the local ‘mana whenua’ of their region: </a:t>
            </a:r>
            <a:r>
              <a:rPr lang="en-NZ" sz="2000" dirty="0">
                <a:solidFill>
                  <a:srgbClr val="00853F"/>
                </a:solidFill>
                <a:hlinkClick r:id="rId8"/>
              </a:rPr>
              <a:t>Māori maps. </a:t>
            </a:r>
            <a:endParaRPr lang="en-NZ" sz="2000" dirty="0">
              <a:solidFill>
                <a:srgbClr val="00853F"/>
              </a:solidFill>
            </a:endParaRPr>
          </a:p>
          <a:p>
            <a:pPr marL="0" indent="0">
              <a:buNone/>
            </a:pPr>
            <a:endParaRPr lang="en-NZ" sz="2000" dirty="0">
              <a:solidFill>
                <a:srgbClr val="00853F"/>
              </a:solidFill>
            </a:endParaRPr>
          </a:p>
          <a:p>
            <a:pPr marL="0" indent="0">
              <a:buNone/>
            </a:pPr>
            <a:r>
              <a:rPr lang="en-NZ" sz="2000" dirty="0">
                <a:solidFill>
                  <a:srgbClr val="00853F"/>
                </a:solidFill>
              </a:rPr>
              <a:t>Non punitive timeframe of 12-18 months for implementation. </a:t>
            </a:r>
          </a:p>
          <a:p>
            <a:pPr marL="0" indent="0">
              <a:buFont typeface="Arial" panose="020B0604020202020204" pitchFamily="34" charset="0"/>
              <a:buNone/>
            </a:pPr>
            <a:endParaRPr lang="en-NZ" sz="2000" dirty="0">
              <a:solidFill>
                <a:srgbClr val="00853F"/>
              </a:solidFill>
            </a:endParaRPr>
          </a:p>
        </p:txBody>
      </p:sp>
      <p:pic>
        <p:nvPicPr>
          <p:cNvPr id="8" name="Audio 7">
            <a:hlinkClick r:id="" action="ppaction://media"/>
            <a:extLst>
              <a:ext uri="{FF2B5EF4-FFF2-40B4-BE49-F238E27FC236}">
                <a16:creationId xmlns:a16="http://schemas.microsoft.com/office/drawing/2014/main" id="{6E20C20A-45A8-424D-A955-C5ABD25303ED}"/>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39159550"/>
      </p:ext>
    </p:extLst>
  </p:cSld>
  <p:clrMapOvr>
    <a:masterClrMapping/>
  </p:clrMapOvr>
  <mc:AlternateContent xmlns:mc="http://schemas.openxmlformats.org/markup-compatibility/2006" xmlns:p14="http://schemas.microsoft.com/office/powerpoint/2010/main">
    <mc:Choice Requires="p14">
      <p:transition spd="slow" p14:dur="2000" advTm="31422"/>
    </mc:Choice>
    <mc:Fallback xmlns="">
      <p:transition spd="slow" advTm="3142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A9368E-9CFC-4A63-852C-AF661A19966D}"/>
              </a:ext>
            </a:extLst>
          </p:cNvPr>
          <p:cNvSpPr>
            <a:spLocks noGrp="1"/>
          </p:cNvSpPr>
          <p:nvPr>
            <p:ph type="title"/>
          </p:nvPr>
        </p:nvSpPr>
        <p:spPr/>
        <p:txBody>
          <a:bodyPr/>
          <a:lstStyle/>
          <a:p>
            <a:r>
              <a:rPr lang="en-NZ" dirty="0"/>
              <a:t>2.3 </a:t>
            </a:r>
            <a:r>
              <a:rPr lang="en-NZ" dirty="0" err="1"/>
              <a:t>Whakahaerenga</a:t>
            </a:r>
            <a:r>
              <a:rPr lang="en-NZ" dirty="0"/>
              <a:t> </a:t>
            </a:r>
            <a:r>
              <a:rPr lang="en-NZ" dirty="0" err="1"/>
              <a:t>Ratonga</a:t>
            </a:r>
            <a:r>
              <a:rPr lang="en-NZ" dirty="0"/>
              <a:t> Service Management</a:t>
            </a:r>
          </a:p>
        </p:txBody>
      </p:sp>
      <p:sp>
        <p:nvSpPr>
          <p:cNvPr id="3" name="Content Placeholder 2">
            <a:extLst>
              <a:ext uri="{FF2B5EF4-FFF2-40B4-BE49-F238E27FC236}">
                <a16:creationId xmlns:a16="http://schemas.microsoft.com/office/drawing/2014/main" id="{49C1A9D6-63EB-48F6-9D2E-A0C4D07ADF60}"/>
              </a:ext>
            </a:extLst>
          </p:cNvPr>
          <p:cNvSpPr>
            <a:spLocks noGrp="1"/>
          </p:cNvSpPr>
          <p:nvPr>
            <p:ph idx="1"/>
          </p:nvPr>
        </p:nvSpPr>
        <p:spPr>
          <a:xfrm>
            <a:off x="838200" y="1339467"/>
            <a:ext cx="10515600" cy="1603375"/>
          </a:xfrm>
        </p:spPr>
        <p:txBody>
          <a:bodyPr/>
          <a:lstStyle/>
          <a:p>
            <a:pPr marL="0" indent="0">
              <a:buNone/>
            </a:pPr>
            <a:r>
              <a:rPr lang="en-US" dirty="0"/>
              <a:t>2.3.6 Service providers shall establish environments that encourage collecting and sharing of high-quality Māori health information.</a:t>
            </a:r>
            <a:endParaRPr lang="en-NZ" dirty="0"/>
          </a:p>
        </p:txBody>
      </p:sp>
      <p:pic>
        <p:nvPicPr>
          <p:cNvPr id="12" name="Picture 11">
            <a:extLst>
              <a:ext uri="{FF2B5EF4-FFF2-40B4-BE49-F238E27FC236}">
                <a16:creationId xmlns:a16="http://schemas.microsoft.com/office/drawing/2014/main" id="{AEB09C4B-1046-46B7-A579-15D5C419045B}"/>
              </a:ext>
            </a:extLst>
          </p:cNvPr>
          <p:cNvPicPr>
            <a:picLocks noChangeAspect="1"/>
          </p:cNvPicPr>
          <p:nvPr/>
        </p:nvPicPr>
        <p:blipFill>
          <a:blip r:embed="rId5"/>
          <a:stretch>
            <a:fillRect/>
          </a:stretch>
        </p:blipFill>
        <p:spPr>
          <a:xfrm>
            <a:off x="291879" y="2813433"/>
            <a:ext cx="8286750" cy="2705100"/>
          </a:xfrm>
          <a:prstGeom prst="rect">
            <a:avLst/>
          </a:prstGeom>
          <a:ln>
            <a:noFill/>
          </a:ln>
          <a:effectLst>
            <a:outerShdw blurRad="292100" dist="139700" dir="2700000" algn="tl" rotWithShape="0">
              <a:srgbClr val="333333">
                <a:alpha val="65000"/>
              </a:srgbClr>
            </a:outerShdw>
          </a:effectLst>
        </p:spPr>
      </p:pic>
      <p:sp>
        <p:nvSpPr>
          <p:cNvPr id="6" name="Content Placeholder 2">
            <a:extLst>
              <a:ext uri="{FF2B5EF4-FFF2-40B4-BE49-F238E27FC236}">
                <a16:creationId xmlns:a16="http://schemas.microsoft.com/office/drawing/2014/main" id="{6FF731A2-A1CB-4E6B-B00E-815AED76C7C3}"/>
              </a:ext>
            </a:extLst>
          </p:cNvPr>
          <p:cNvSpPr txBox="1">
            <a:spLocks/>
          </p:cNvSpPr>
          <p:nvPr/>
        </p:nvSpPr>
        <p:spPr>
          <a:xfrm>
            <a:off x="8728521" y="2558058"/>
            <a:ext cx="3229662" cy="2981322"/>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r>
              <a:rPr lang="en-US" sz="2000" dirty="0">
                <a:solidFill>
                  <a:srgbClr val="00853F"/>
                </a:solidFill>
                <a:hlinkClick r:id="rId6"/>
              </a:rPr>
              <a:t>Māori Health review</a:t>
            </a:r>
            <a:endParaRPr lang="en-US" sz="2000" dirty="0">
              <a:solidFill>
                <a:srgbClr val="00853F"/>
              </a:solidFill>
            </a:endParaRPr>
          </a:p>
          <a:p>
            <a:pPr marL="0" indent="0">
              <a:buFont typeface="Arial" panose="020B0604020202020204" pitchFamily="34" charset="0"/>
              <a:buNone/>
            </a:pPr>
            <a:r>
              <a:rPr lang="en-US" sz="2000" dirty="0">
                <a:solidFill>
                  <a:srgbClr val="00853F"/>
                </a:solidFill>
                <a:hlinkClick r:id="rId7"/>
              </a:rPr>
              <a:t>A Framework for Health Literacy </a:t>
            </a:r>
            <a:endParaRPr lang="en-US" sz="2000" dirty="0">
              <a:solidFill>
                <a:srgbClr val="00853F"/>
              </a:solidFill>
            </a:endParaRPr>
          </a:p>
          <a:p>
            <a:pPr marL="0" indent="0">
              <a:buFont typeface="Arial" panose="020B0604020202020204" pitchFamily="34" charset="0"/>
              <a:buNone/>
            </a:pPr>
            <a:r>
              <a:rPr lang="en-US" sz="2000" dirty="0">
                <a:solidFill>
                  <a:srgbClr val="00853F"/>
                </a:solidFill>
              </a:rPr>
              <a:t>The </a:t>
            </a:r>
            <a:r>
              <a:rPr lang="en-US" sz="2000" dirty="0">
                <a:solidFill>
                  <a:srgbClr val="00853F"/>
                </a:solidFill>
                <a:hlinkClick r:id="rId8"/>
              </a:rPr>
              <a:t>Sector Guidance </a:t>
            </a:r>
            <a:r>
              <a:rPr lang="en-US" sz="2000" dirty="0">
                <a:solidFill>
                  <a:srgbClr val="00853F"/>
                </a:solidFill>
              </a:rPr>
              <a:t>for Ngā Paerewa Health and Disability Service Standard (NZS 8134:2021) also provides good direction on what to look for</a:t>
            </a:r>
            <a:endParaRPr lang="en-NZ" sz="2000" dirty="0">
              <a:solidFill>
                <a:srgbClr val="00853F"/>
              </a:solidFill>
            </a:endParaRPr>
          </a:p>
        </p:txBody>
      </p:sp>
      <p:pic>
        <p:nvPicPr>
          <p:cNvPr id="7" name="Audio 6">
            <a:hlinkClick r:id="" action="ppaction://media"/>
            <a:extLst>
              <a:ext uri="{FF2B5EF4-FFF2-40B4-BE49-F238E27FC236}">
                <a16:creationId xmlns:a16="http://schemas.microsoft.com/office/drawing/2014/main" id="{F08A777F-001E-4A7B-800A-B06577B2DBA2}"/>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41660983"/>
      </p:ext>
    </p:extLst>
  </p:cSld>
  <p:clrMapOvr>
    <a:masterClrMapping/>
  </p:clrMapOvr>
  <mc:AlternateContent xmlns:mc="http://schemas.openxmlformats.org/markup-compatibility/2006" xmlns:p14="http://schemas.microsoft.com/office/powerpoint/2010/main">
    <mc:Choice Requires="p14">
      <p:transition spd="slow" p14:dur="2000" advTm="19079"/>
    </mc:Choice>
    <mc:Fallback xmlns="">
      <p:transition spd="slow" advTm="1907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838200" y="133307"/>
            <a:ext cx="10515600" cy="1074060"/>
          </a:xfrm>
        </p:spPr>
        <p:txBody>
          <a:bodyPr/>
          <a:lstStyle/>
          <a:p>
            <a:r>
              <a:rPr lang="en-NZ" dirty="0"/>
              <a:t>Ngā Paerewa NZS8134:2021 and the Auditing Process</a:t>
            </a:r>
          </a:p>
        </p:txBody>
      </p:sp>
      <p:sp>
        <p:nvSpPr>
          <p:cNvPr id="3" name="Content Placeholder 2">
            <a:extLst>
              <a:ext uri="{FF2B5EF4-FFF2-40B4-BE49-F238E27FC236}">
                <a16:creationId xmlns:a16="http://schemas.microsoft.com/office/drawing/2014/main" id="{BA8509A0-0C38-459E-B289-49A88E5E22CA}"/>
              </a:ext>
            </a:extLst>
          </p:cNvPr>
          <p:cNvSpPr>
            <a:spLocks noGrp="1"/>
          </p:cNvSpPr>
          <p:nvPr>
            <p:ph idx="1"/>
          </p:nvPr>
        </p:nvSpPr>
        <p:spPr>
          <a:xfrm>
            <a:off x="838200" y="798490"/>
            <a:ext cx="10515600" cy="5022761"/>
          </a:xfrm>
        </p:spPr>
        <p:txBody>
          <a:bodyPr/>
          <a:lstStyle/>
          <a:p>
            <a:pPr marL="0" indent="0">
              <a:buNone/>
            </a:pPr>
            <a:r>
              <a:rPr lang="en-NZ" sz="1800" b="0" i="0" u="none" strike="noStrike" baseline="0" dirty="0">
                <a:solidFill>
                  <a:srgbClr val="000000"/>
                </a:solidFill>
                <a:latin typeface="Segoe UI" panose="020B0502040204020203" pitchFamily="34" charset="0"/>
              </a:rPr>
              <a:t> </a:t>
            </a:r>
          </a:p>
          <a:p>
            <a:r>
              <a:rPr lang="en-NZ" sz="2300" b="0" i="0" u="none" strike="noStrike" baseline="0" dirty="0">
                <a:solidFill>
                  <a:srgbClr val="000000"/>
                </a:solidFill>
                <a:latin typeface="Segoe UI" panose="020B0502040204020203" pitchFamily="34" charset="0"/>
              </a:rPr>
              <a:t>HealthCERT administers The Health and Disability Services (Safety) Act 2001 (the Act) on behalf of the Director-General of Health (the DG) through a certification audit framework. </a:t>
            </a:r>
          </a:p>
          <a:p>
            <a:r>
              <a:rPr lang="en-NZ" sz="2300" b="0" i="0" u="none" strike="noStrike" baseline="0" dirty="0">
                <a:solidFill>
                  <a:srgbClr val="000000"/>
                </a:solidFill>
                <a:latin typeface="Segoe UI" panose="020B0502040204020203" pitchFamily="34" charset="0"/>
              </a:rPr>
              <a:t>Designated auditing agencies (DAAs) assess the safety of service delivery for people accessing services by completing audits against the health and disability services standard</a:t>
            </a:r>
          </a:p>
          <a:p>
            <a:r>
              <a:rPr lang="en-NZ" sz="2300" b="0" i="0" u="none" strike="noStrike" baseline="0" dirty="0">
                <a:solidFill>
                  <a:srgbClr val="000000"/>
                </a:solidFill>
                <a:latin typeface="Segoe UI" panose="020B0502040204020203" pitchFamily="34" charset="0"/>
              </a:rPr>
              <a:t>Audits provide an opportunity to identify risk in a service. DAAs submit certification audit reports to HealthCERT that review the report and use a risk matrix to determine the service provider’s audit certification period (1-5 years). </a:t>
            </a:r>
          </a:p>
          <a:p>
            <a:r>
              <a:rPr lang="en-NZ" sz="2300" b="0" i="0" u="none" strike="noStrike" baseline="0" dirty="0">
                <a:solidFill>
                  <a:srgbClr val="000000"/>
                </a:solidFill>
                <a:latin typeface="Segoe UI" panose="020B0502040204020203" pitchFamily="34" charset="0"/>
              </a:rPr>
              <a:t>Service providers must also undergo a surveillance audit, which occurs in the middle of the certification period. Surveillance audits are against a smaller set of criteria. </a:t>
            </a:r>
          </a:p>
          <a:p>
            <a:endParaRPr lang="en-NZ" dirty="0"/>
          </a:p>
        </p:txBody>
      </p:sp>
      <p:pic>
        <p:nvPicPr>
          <p:cNvPr id="5" name="Audio 4">
            <a:hlinkClick r:id="" action="ppaction://media"/>
            <a:extLst>
              <a:ext uri="{FF2B5EF4-FFF2-40B4-BE49-F238E27FC236}">
                <a16:creationId xmlns:a16="http://schemas.microsoft.com/office/drawing/2014/main" id="{C65C56E3-3D41-4D78-9C34-FF70C40B434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25375613"/>
      </p:ext>
    </p:extLst>
  </p:cSld>
  <p:clrMapOvr>
    <a:masterClrMapping/>
  </p:clrMapOvr>
  <mc:AlternateContent xmlns:mc="http://schemas.openxmlformats.org/markup-compatibility/2006" xmlns:p14="http://schemas.microsoft.com/office/powerpoint/2010/main">
    <mc:Choice Requires="p14">
      <p:transition spd="slow" p14:dur="2000" advTm="64181"/>
    </mc:Choice>
    <mc:Fallback xmlns="">
      <p:transition spd="slow" advTm="641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6375F83A-2E96-4105-AA0C-65C0BB264694}"/>
              </a:ext>
            </a:extLst>
          </p:cNvPr>
          <p:cNvSpPr>
            <a:spLocks noGrp="1"/>
          </p:cNvSpPr>
          <p:nvPr>
            <p:ph type="title"/>
          </p:nvPr>
        </p:nvSpPr>
        <p:spPr>
          <a:xfrm>
            <a:off x="990063" y="1967265"/>
            <a:ext cx="2628900" cy="2547257"/>
          </a:xfrm>
          <a:noFill/>
        </p:spPr>
        <p:txBody>
          <a:bodyPr vert="horz" lIns="91440" tIns="45720" rIns="91440" bIns="45720" rtlCol="0" anchor="ctr">
            <a:normAutofit/>
          </a:bodyPr>
          <a:lstStyle/>
          <a:p>
            <a:pPr algn="ctr"/>
            <a:r>
              <a:rPr lang="en-US" sz="3300" kern="1200" dirty="0">
                <a:solidFill>
                  <a:srgbClr val="FFFFFF"/>
                </a:solidFill>
                <a:latin typeface="+mj-lt"/>
                <a:ea typeface="+mj-ea"/>
                <a:cs typeface="+mj-cs"/>
              </a:rPr>
              <a:t>Ngā Paerewa NZS8134:2021 Auditing types and purpose</a:t>
            </a:r>
          </a:p>
        </p:txBody>
      </p:sp>
      <p:graphicFrame>
        <p:nvGraphicFramePr>
          <p:cNvPr id="4" name="Content Placeholder 3">
            <a:extLst>
              <a:ext uri="{FF2B5EF4-FFF2-40B4-BE49-F238E27FC236}">
                <a16:creationId xmlns:a16="http://schemas.microsoft.com/office/drawing/2014/main" id="{E5D05399-77EA-4EC4-A9FF-0737B463158F}"/>
              </a:ext>
            </a:extLst>
          </p:cNvPr>
          <p:cNvGraphicFramePr>
            <a:graphicFrameLocks noGrp="1"/>
          </p:cNvGraphicFramePr>
          <p:nvPr>
            <p:ph idx="1"/>
          </p:nvPr>
        </p:nvGraphicFramePr>
        <p:xfrm>
          <a:off x="4391695" y="1363829"/>
          <a:ext cx="7328080" cy="4205301"/>
        </p:xfrm>
        <a:graphic>
          <a:graphicData uri="http://schemas.openxmlformats.org/drawingml/2006/table">
            <a:tbl>
              <a:tblPr firstRow="1" firstCol="1" bandRow="1">
                <a:noFill/>
                <a:tableStyleId>{5C22544A-7EE6-4342-B048-85BDC9FD1C3A}</a:tableStyleId>
              </a:tblPr>
              <a:tblGrid>
                <a:gridCol w="1652524">
                  <a:extLst>
                    <a:ext uri="{9D8B030D-6E8A-4147-A177-3AD203B41FA5}">
                      <a16:colId xmlns:a16="http://schemas.microsoft.com/office/drawing/2014/main" val="2847256262"/>
                    </a:ext>
                  </a:extLst>
                </a:gridCol>
                <a:gridCol w="1631589">
                  <a:extLst>
                    <a:ext uri="{9D8B030D-6E8A-4147-A177-3AD203B41FA5}">
                      <a16:colId xmlns:a16="http://schemas.microsoft.com/office/drawing/2014/main" val="1606185641"/>
                    </a:ext>
                  </a:extLst>
                </a:gridCol>
                <a:gridCol w="2112135">
                  <a:extLst>
                    <a:ext uri="{9D8B030D-6E8A-4147-A177-3AD203B41FA5}">
                      <a16:colId xmlns:a16="http://schemas.microsoft.com/office/drawing/2014/main" val="57258328"/>
                    </a:ext>
                  </a:extLst>
                </a:gridCol>
                <a:gridCol w="1931832">
                  <a:extLst>
                    <a:ext uri="{9D8B030D-6E8A-4147-A177-3AD203B41FA5}">
                      <a16:colId xmlns:a16="http://schemas.microsoft.com/office/drawing/2014/main" val="2724637324"/>
                    </a:ext>
                  </a:extLst>
                </a:gridCol>
              </a:tblGrid>
              <a:tr h="466154">
                <a:tc>
                  <a:txBody>
                    <a:bodyPr/>
                    <a:lstStyle/>
                    <a:p>
                      <a:pPr algn="ctr">
                        <a:lnSpc>
                          <a:spcPct val="107000"/>
                        </a:lnSpc>
                        <a:spcAft>
                          <a:spcPts val="800"/>
                        </a:spcAft>
                      </a:pPr>
                      <a:r>
                        <a:rPr lang="en-NZ" sz="1600" b="0" dirty="0">
                          <a:solidFill>
                            <a:schemeClr val="bg1"/>
                          </a:solidFill>
                          <a:effectLst/>
                        </a:rPr>
                        <a:t>CERTIFICATION</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SURVEILIANCE</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PARTIAL 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noFill/>
                      <a:prstDash val="solid"/>
                    </a:lnT>
                    <a:lnB w="38100" cap="flat" cmpd="sng" algn="ctr">
                      <a:solidFill>
                        <a:srgbClr val="FFFFFF"/>
                      </a:solidFill>
                      <a:prstDash val="solid"/>
                    </a:lnB>
                    <a:solidFill>
                      <a:srgbClr val="00853F"/>
                    </a:solidFill>
                  </a:tcPr>
                </a:tc>
                <a:tc>
                  <a:txBody>
                    <a:bodyPr/>
                    <a:lstStyle/>
                    <a:p>
                      <a:pPr algn="ctr">
                        <a:lnSpc>
                          <a:spcPct val="107000"/>
                        </a:lnSpc>
                        <a:spcAft>
                          <a:spcPts val="800"/>
                        </a:spcAft>
                      </a:pPr>
                      <a:r>
                        <a:rPr lang="en-NZ" sz="1600" b="0" dirty="0">
                          <a:solidFill>
                            <a:schemeClr val="bg1"/>
                          </a:solidFill>
                          <a:effectLst/>
                        </a:rPr>
                        <a:t>PROVISIONAL</a:t>
                      </a:r>
                      <a:endParaRPr lang="en-NZ" sz="1600" b="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lnL>
                    <a:lnR w="38100" cap="flat" cmpd="sng" algn="ctr">
                      <a:noFill/>
                      <a:prstDash val="solid"/>
                    </a:lnR>
                    <a:lnT w="38100" cap="flat" cmpd="sng" algn="ctr">
                      <a:noFill/>
                      <a:prstDash val="solid"/>
                    </a:lnT>
                    <a:lnB w="38100" cap="flat" cmpd="sng" algn="ctr">
                      <a:solidFill>
                        <a:srgbClr val="FFFFFF"/>
                      </a:solidFill>
                      <a:prstDash val="solid"/>
                    </a:lnB>
                    <a:solidFill>
                      <a:srgbClr val="00853F"/>
                    </a:solidFill>
                  </a:tcPr>
                </a:tc>
                <a:extLst>
                  <a:ext uri="{0D108BD9-81ED-4DB2-BD59-A6C34878D82A}">
                    <a16:rowId xmlns:a16="http://schemas.microsoft.com/office/drawing/2014/main" val="2852569822"/>
                  </a:ext>
                </a:extLst>
              </a:tr>
              <a:tr h="1003671">
                <a:tc>
                  <a:txBody>
                    <a:bodyPr/>
                    <a:lstStyle/>
                    <a:p>
                      <a:pPr>
                        <a:lnSpc>
                          <a:spcPct val="107000"/>
                        </a:lnSpc>
                        <a:spcAft>
                          <a:spcPts val="800"/>
                        </a:spcAft>
                      </a:pPr>
                      <a:r>
                        <a:rPr lang="en-NZ" sz="1600" b="0" dirty="0">
                          <a:solidFill>
                            <a:schemeClr val="tx1"/>
                          </a:solidFill>
                          <a:effectLst/>
                        </a:rPr>
                        <a:t>An audit against all criteria within the standard</a:t>
                      </a:r>
                    </a:p>
                  </a:txBody>
                  <a:tcPr marL="249849" marR="149910" marT="149910" marB="149910">
                    <a:lnL w="38100" cap="flat" cmpd="sng" algn="ctr">
                      <a:no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 midpoint audit against a subset of criteria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 subset of the standard focused on a new environment  </a:t>
                      </a:r>
                    </a:p>
                  </a:txBody>
                  <a:tcPr marL="249849" marR="149910" marT="149910" marB="149910">
                    <a:lnL w="38100" cap="flat" cmpd="sng" algn="ctr">
                      <a:solidFill>
                        <a:srgbClr val="FFFFFF"/>
                      </a:solidFill>
                      <a:prstDash val="solid"/>
                    </a:lnL>
                    <a:lnR w="38100" cap="flat" cmpd="sng" algn="ctr">
                      <a:solidFill>
                        <a:srgbClr val="FFFFFF"/>
                      </a:solid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tc>
                  <a:txBody>
                    <a:bodyPr/>
                    <a:lstStyle/>
                    <a:p>
                      <a:pPr>
                        <a:lnSpc>
                          <a:spcPct val="107000"/>
                        </a:lnSpc>
                        <a:spcAft>
                          <a:spcPts val="800"/>
                        </a:spcAft>
                      </a:pPr>
                      <a:r>
                        <a:rPr lang="en-NZ" sz="1600" dirty="0">
                          <a:solidFill>
                            <a:schemeClr val="tx1">
                              <a:lumMod val="85000"/>
                              <a:lumOff val="15000"/>
                            </a:schemeClr>
                          </a:solidFill>
                          <a:effectLst/>
                        </a:rPr>
                        <a:t>An audit against all criteria that occurs when a certified provider is selling</a:t>
                      </a:r>
                    </a:p>
                  </a:txBody>
                  <a:tcPr marL="249849" marR="149910" marT="149910" marB="149910">
                    <a:lnL w="38100" cap="flat" cmpd="sng" algn="ctr">
                      <a:solidFill>
                        <a:srgbClr val="FFFFFF"/>
                      </a:solidFill>
                      <a:prstDash val="solid"/>
                    </a:lnL>
                    <a:lnR w="38100" cap="flat" cmpd="sng" algn="ctr">
                      <a:noFill/>
                      <a:prstDash val="solid"/>
                    </a:lnR>
                    <a:lnT w="38100" cap="flat" cmpd="sng" algn="ctr">
                      <a:solidFill>
                        <a:srgbClr val="FFFFFF"/>
                      </a:solidFill>
                      <a:prstDash val="solid"/>
                    </a:lnT>
                    <a:lnB w="38100" cap="flat" cmpd="sng" algn="ctr">
                      <a:solidFill>
                        <a:srgbClr val="FFFFFF"/>
                      </a:solidFill>
                      <a:prstDash val="solid"/>
                      <a:round/>
                      <a:headEnd type="none" w="med" len="med"/>
                      <a:tailEnd type="none" w="med" len="med"/>
                    </a:lnB>
                    <a:solidFill>
                      <a:schemeClr val="accent6">
                        <a:lumMod val="60000"/>
                        <a:lumOff val="40000"/>
                      </a:schemeClr>
                    </a:solidFill>
                  </a:tcPr>
                </a:tc>
                <a:extLst>
                  <a:ext uri="{0D108BD9-81ED-4DB2-BD59-A6C34878D82A}">
                    <a16:rowId xmlns:a16="http://schemas.microsoft.com/office/drawing/2014/main" val="3230869566"/>
                  </a:ext>
                </a:extLst>
              </a:tr>
              <a:tr h="1802451">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Determines the certification period </a:t>
                      </a:r>
                    </a:p>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b="0" dirty="0">
                          <a:solidFill>
                            <a:schemeClr val="tx1"/>
                          </a:solidFill>
                          <a:effectLst/>
                        </a:rPr>
                        <a:t>(1-5 years)</a:t>
                      </a:r>
                      <a:endParaRPr lang="en-NZ" sz="16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noFill/>
                      <a:prstDash val="soli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38100" cap="flat" cmpd="sng" algn="ctr">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Audits differ slightly by service type</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E.g. Extension to a facility</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solidFill>
                        <a:srgbClr val="FFFFFF"/>
                      </a:solidFill>
                      <a:prstDash val="solid"/>
                      <a:round/>
                      <a:headEnd type="none" w="med" len="med"/>
                      <a:tailEnd type="none" w="med" len="med"/>
                    </a:lnR>
                    <a:lnT w="38100" cap="flat" cmpd="sng" algn="ctr">
                      <a:solidFill>
                        <a:srgbClr val="FFFFFF"/>
                      </a:solidFill>
                      <a:prstDash val="solid"/>
                    </a:lnT>
                    <a:lnB w="12700" cmpd="sng">
                      <a:noFill/>
                      <a:prstDash val="solid"/>
                    </a:lnB>
                    <a:solidFill>
                      <a:schemeClr val="accent6">
                        <a:lumMod val="20000"/>
                        <a:lumOff val="80000"/>
                      </a:schemeClr>
                    </a:solidFill>
                  </a:tcPr>
                </a:tc>
                <a:tc>
                  <a:txBody>
                    <a:bodyPr/>
                    <a:lstStyle/>
                    <a:p>
                      <a:pPr marL="0" marR="0" lvl="0" indent="0" algn="l" defTabSz="914400" rtl="0" eaLnBrk="1" fontAlgn="auto" latinLnBrk="0" hangingPunct="1">
                        <a:lnSpc>
                          <a:spcPct val="107000"/>
                        </a:lnSpc>
                        <a:spcBef>
                          <a:spcPts val="0"/>
                        </a:spcBef>
                        <a:spcAft>
                          <a:spcPts val="800"/>
                        </a:spcAft>
                        <a:buClrTx/>
                        <a:buSzTx/>
                        <a:buFontTx/>
                        <a:buNone/>
                        <a:tabLst/>
                        <a:defRPr/>
                      </a:pPr>
                      <a:r>
                        <a:rPr lang="en-NZ" sz="1600" dirty="0">
                          <a:solidFill>
                            <a:schemeClr val="tx1">
                              <a:lumMod val="85000"/>
                              <a:lumOff val="15000"/>
                            </a:schemeClr>
                          </a:solidFill>
                          <a:effectLst/>
                        </a:rPr>
                        <a:t>These audits result in a 1-year period of certification</a:t>
                      </a:r>
                      <a:endParaRPr lang="en-NZ" sz="1600" dirty="0">
                        <a:solidFill>
                          <a:schemeClr val="tx1">
                            <a:lumMod val="85000"/>
                            <a:lumOff val="1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249849" marR="149910" marT="149910" marB="149910">
                    <a:lnL w="38100" cap="flat" cmpd="sng" algn="ctr">
                      <a:solidFill>
                        <a:srgbClr val="FFFFFF"/>
                      </a:solidFill>
                      <a:prstDash val="solid"/>
                      <a:round/>
                      <a:headEnd type="none" w="med" len="med"/>
                      <a:tailEnd type="none" w="med" len="med"/>
                    </a:lnL>
                    <a:lnR w="38100" cap="flat" cmpd="sng" algn="ctr">
                      <a:noFill/>
                      <a:prstDash val="solid"/>
                    </a:lnR>
                    <a:lnT w="38100" cap="flat" cmpd="sng" algn="ctr">
                      <a:solidFill>
                        <a:srgbClr val="FFFFFF"/>
                      </a:solid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2369833878"/>
                  </a:ext>
                </a:extLst>
              </a:tr>
            </a:tbl>
          </a:graphicData>
        </a:graphic>
      </p:graphicFrame>
      <p:pic>
        <p:nvPicPr>
          <p:cNvPr id="3" name="Audio 2">
            <a:hlinkClick r:id="" action="ppaction://media"/>
            <a:extLst>
              <a:ext uri="{FF2B5EF4-FFF2-40B4-BE49-F238E27FC236}">
                <a16:creationId xmlns:a16="http://schemas.microsoft.com/office/drawing/2014/main" id="{6B219329-4E5D-40DA-9B22-1A2E1EFFD1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61570877"/>
      </p:ext>
    </p:extLst>
  </p:cSld>
  <p:clrMapOvr>
    <a:masterClrMapping/>
  </p:clrMapOvr>
  <mc:AlternateContent xmlns:mc="http://schemas.openxmlformats.org/markup-compatibility/2006" xmlns:p14="http://schemas.microsoft.com/office/powerpoint/2010/main">
    <mc:Choice Requires="p14">
      <p:transition spd="slow" p14:dur="2000" advTm="100485"/>
    </mc:Choice>
    <mc:Fallback xmlns="">
      <p:transition spd="slow" advTm="10048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E772DD-26CB-4ECE-A3AB-721BC19691F8}"/>
              </a:ext>
            </a:extLst>
          </p:cNvPr>
          <p:cNvSpPr>
            <a:spLocks noGrp="1"/>
          </p:cNvSpPr>
          <p:nvPr>
            <p:ph type="title"/>
          </p:nvPr>
        </p:nvSpPr>
        <p:spPr/>
        <p:txBody>
          <a:bodyPr/>
          <a:lstStyle/>
          <a:p>
            <a:r>
              <a:rPr lang="en-NZ" dirty="0"/>
              <a:t>Surveillance Audit criteria for Ngā Paerewa</a:t>
            </a:r>
          </a:p>
        </p:txBody>
      </p:sp>
      <p:sp>
        <p:nvSpPr>
          <p:cNvPr id="3" name="Content Placeholder 2">
            <a:extLst>
              <a:ext uri="{FF2B5EF4-FFF2-40B4-BE49-F238E27FC236}">
                <a16:creationId xmlns:a16="http://schemas.microsoft.com/office/drawing/2014/main" id="{15F2DCB1-5C2B-4517-BB36-178826E3678D}"/>
              </a:ext>
            </a:extLst>
          </p:cNvPr>
          <p:cNvSpPr>
            <a:spLocks noGrp="1"/>
          </p:cNvSpPr>
          <p:nvPr>
            <p:ph idx="1"/>
          </p:nvPr>
        </p:nvSpPr>
        <p:spPr>
          <a:xfrm>
            <a:off x="838200" y="1236372"/>
            <a:ext cx="10515600" cy="4647593"/>
          </a:xfrm>
        </p:spPr>
        <p:txBody>
          <a:bodyPr/>
          <a:lstStyle/>
          <a:p>
            <a:r>
              <a:rPr lang="en-NZ" dirty="0"/>
              <a:t>The surveillance audit criteria for Ngā Paerewa includes the majority of the 2008 Standard surveillance criteria.</a:t>
            </a:r>
          </a:p>
          <a:p>
            <a:endParaRPr lang="en-NZ" dirty="0"/>
          </a:p>
          <a:p>
            <a:r>
              <a:rPr lang="en-NZ" dirty="0"/>
              <a:t>Te Tiriti related requirements have been included in the Ngā Paerewa surveillance audit criteria to ensure cultural safety is maintained. This will also support service providers to plan for and implement these new requirements.</a:t>
            </a:r>
          </a:p>
          <a:p>
            <a:pPr marL="0" indent="0">
              <a:buNone/>
            </a:pPr>
            <a:endParaRPr lang="en-NZ" dirty="0"/>
          </a:p>
          <a:p>
            <a:r>
              <a:rPr lang="en-NZ" dirty="0"/>
              <a:t>Surveillance audit criteria applies to service types in accordance with Ngā Paerewa’s criteria application framework</a:t>
            </a:r>
          </a:p>
        </p:txBody>
      </p:sp>
      <p:pic>
        <p:nvPicPr>
          <p:cNvPr id="4" name="Audio 3">
            <a:hlinkClick r:id="" action="ppaction://media"/>
            <a:extLst>
              <a:ext uri="{FF2B5EF4-FFF2-40B4-BE49-F238E27FC236}">
                <a16:creationId xmlns:a16="http://schemas.microsoft.com/office/drawing/2014/main" id="{8473DB53-81CD-4455-AA23-FC00198D7A5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95553305"/>
      </p:ext>
    </p:extLst>
  </p:cSld>
  <p:clrMapOvr>
    <a:masterClrMapping/>
  </p:clrMapOvr>
  <mc:AlternateContent xmlns:mc="http://schemas.openxmlformats.org/markup-compatibility/2006" xmlns:p14="http://schemas.microsoft.com/office/powerpoint/2010/main">
    <mc:Choice Requires="p14">
      <p:transition spd="slow" p14:dur="2000" advTm="31650"/>
    </mc:Choice>
    <mc:Fallback xmlns="">
      <p:transition spd="slow" advTm="316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C6781D-6448-4606-AA4F-5C2DAA88FB02}"/>
              </a:ext>
            </a:extLst>
          </p:cNvPr>
          <p:cNvSpPr>
            <a:spLocks noGrp="1"/>
          </p:cNvSpPr>
          <p:nvPr>
            <p:ph type="title"/>
          </p:nvPr>
        </p:nvSpPr>
        <p:spPr/>
        <p:txBody>
          <a:bodyPr/>
          <a:lstStyle/>
          <a:p>
            <a:r>
              <a:rPr lang="en-NZ" dirty="0"/>
              <a:t>What does this mean for service providers?</a:t>
            </a:r>
          </a:p>
        </p:txBody>
      </p:sp>
      <p:sp>
        <p:nvSpPr>
          <p:cNvPr id="4" name="Content Placeholder 2">
            <a:extLst>
              <a:ext uri="{FF2B5EF4-FFF2-40B4-BE49-F238E27FC236}">
                <a16:creationId xmlns:a16="http://schemas.microsoft.com/office/drawing/2014/main" id="{E47EBDC9-BAAD-4E61-A334-42972B0AEB27}"/>
              </a:ext>
            </a:extLst>
          </p:cNvPr>
          <p:cNvSpPr txBox="1">
            <a:spLocks/>
          </p:cNvSpPr>
          <p:nvPr/>
        </p:nvSpPr>
        <p:spPr>
          <a:xfrm>
            <a:off x="531216" y="1509493"/>
            <a:ext cx="7020056" cy="4138653"/>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Your decision-making should continue to be underpinned by the auditing principles</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srgbClr val="00853F"/>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Continue to use your judgement to determine the intention of the criteria is being followed</a:t>
            </a: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endPar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endParaRPr>
          </a:p>
          <a:p>
            <a:pPr marL="228600" marR="0" lvl="0" indent="-228600" algn="l" defTabSz="914400" rtl="0" eaLnBrk="1" fontAlgn="auto" latinLnBrk="0" hangingPunct="1">
              <a:lnSpc>
                <a:spcPct val="90000"/>
              </a:lnSpc>
              <a:spcBef>
                <a:spcPts val="1000"/>
              </a:spcBef>
              <a:spcAft>
                <a:spcPts val="0"/>
              </a:spcAft>
              <a:buClrTx/>
              <a:buSzTx/>
              <a:buFont typeface="Arial" panose="020B0604020202020204" pitchFamily="34" charset="0"/>
              <a:buChar char="•"/>
              <a:tabLst/>
              <a:defRPr/>
            </a:pPr>
            <a:r>
              <a:rPr kumimoji="0" lang="en-NZ" sz="2400" b="0" i="0" u="none" strike="noStrike" kern="1200" cap="none" spc="0" normalizeH="0" baseline="0" noProof="0" dirty="0">
                <a:ln>
                  <a:noFill/>
                </a:ln>
                <a:solidFill>
                  <a:prstClr val="black"/>
                </a:solidFill>
                <a:effectLst/>
                <a:uLnTx/>
                <a:uFillTx/>
                <a:latin typeface="Segoe UI" panose="020B0502040204020203" pitchFamily="34" charset="0"/>
                <a:ea typeface="+mn-ea"/>
                <a:cs typeface="Segoe UI" panose="020B0502040204020203" pitchFamily="34" charset="0"/>
              </a:rPr>
              <a:t>The criteria is outlined in the Residential Disability Services summary of NZS8134:2021 aligned with the sector guidance in support of the Standards.</a:t>
            </a:r>
          </a:p>
        </p:txBody>
      </p:sp>
      <p:pic>
        <p:nvPicPr>
          <p:cNvPr id="5" name="Picture 4">
            <a:extLst>
              <a:ext uri="{FF2B5EF4-FFF2-40B4-BE49-F238E27FC236}">
                <a16:creationId xmlns:a16="http://schemas.microsoft.com/office/drawing/2014/main" id="{D37AE83E-5890-4935-883E-C520C31DE9C9}"/>
              </a:ext>
            </a:extLst>
          </p:cNvPr>
          <p:cNvPicPr>
            <a:picLocks noChangeAspect="1"/>
          </p:cNvPicPr>
          <p:nvPr/>
        </p:nvPicPr>
        <p:blipFill>
          <a:blip r:embed="rId5"/>
          <a:stretch>
            <a:fillRect/>
          </a:stretch>
        </p:blipFill>
        <p:spPr>
          <a:xfrm>
            <a:off x="7723280" y="1234440"/>
            <a:ext cx="3937504" cy="4484012"/>
          </a:xfrm>
          <a:prstGeom prst="rect">
            <a:avLst/>
          </a:prstGeom>
          <a:ln>
            <a:noFill/>
          </a:ln>
          <a:effectLst>
            <a:outerShdw blurRad="292100" dist="139700" dir="2700000" algn="tl" rotWithShape="0">
              <a:srgbClr val="333333">
                <a:alpha val="65000"/>
              </a:srgbClr>
            </a:outerShdw>
          </a:effectLst>
        </p:spPr>
      </p:pic>
      <p:pic>
        <p:nvPicPr>
          <p:cNvPr id="3" name="Audio 2">
            <a:hlinkClick r:id="" action="ppaction://media"/>
            <a:extLst>
              <a:ext uri="{FF2B5EF4-FFF2-40B4-BE49-F238E27FC236}">
                <a16:creationId xmlns:a16="http://schemas.microsoft.com/office/drawing/2014/main" id="{FFB900E5-5AFA-4D3B-9EE2-50BDD114468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37388918"/>
      </p:ext>
    </p:extLst>
  </p:cSld>
  <p:clrMapOvr>
    <a:masterClrMapping/>
  </p:clrMapOvr>
  <mc:AlternateContent xmlns:mc="http://schemas.openxmlformats.org/markup-compatibility/2006" xmlns:p14="http://schemas.microsoft.com/office/powerpoint/2010/main">
    <mc:Choice Requires="p14">
      <p:transition spd="slow" p14:dur="2000" advTm="26637"/>
    </mc:Choice>
    <mc:Fallback xmlns="">
      <p:transition spd="slow" advTm="2663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5753C1-8126-4CDC-BAFC-2F1CE76B61DC}"/>
              </a:ext>
            </a:extLst>
          </p:cNvPr>
          <p:cNvSpPr>
            <a:spLocks noGrp="1"/>
          </p:cNvSpPr>
          <p:nvPr>
            <p:ph type="title"/>
          </p:nvPr>
        </p:nvSpPr>
        <p:spPr/>
        <p:txBody>
          <a:bodyPr/>
          <a:lstStyle/>
          <a:p>
            <a:r>
              <a:rPr lang="en-NZ" dirty="0"/>
              <a:t>Implementation Transition</a:t>
            </a:r>
          </a:p>
        </p:txBody>
      </p:sp>
      <p:sp>
        <p:nvSpPr>
          <p:cNvPr id="3" name="Content Placeholder 2">
            <a:extLst>
              <a:ext uri="{FF2B5EF4-FFF2-40B4-BE49-F238E27FC236}">
                <a16:creationId xmlns:a16="http://schemas.microsoft.com/office/drawing/2014/main" id="{818B72B2-0EDC-4FBD-B45B-1EE49A5DB051}"/>
              </a:ext>
            </a:extLst>
          </p:cNvPr>
          <p:cNvSpPr>
            <a:spLocks noGrp="1"/>
          </p:cNvSpPr>
          <p:nvPr>
            <p:ph idx="1"/>
          </p:nvPr>
        </p:nvSpPr>
        <p:spPr>
          <a:xfrm>
            <a:off x="838200" y="1600200"/>
            <a:ext cx="10515600" cy="4511039"/>
          </a:xfrm>
        </p:spPr>
        <p:txBody>
          <a:bodyPr/>
          <a:lstStyle/>
          <a:p>
            <a:endParaRPr lang="en-NZ" dirty="0"/>
          </a:p>
          <a:p>
            <a:r>
              <a:rPr lang="en-NZ" dirty="0"/>
              <a:t>HealthCERT/The Ministry of Health are committed to a non-punitive approach to transitioning to the new standard </a:t>
            </a:r>
          </a:p>
          <a:p>
            <a:endParaRPr lang="en-NZ" dirty="0"/>
          </a:p>
          <a:p>
            <a:endParaRPr lang="en-NZ" dirty="0"/>
          </a:p>
          <a:p>
            <a:r>
              <a:rPr lang="en-NZ" b="1" dirty="0"/>
              <a:t>There will be grace periods for partially mapped and unmapped/new criteria</a:t>
            </a:r>
          </a:p>
          <a:p>
            <a:endParaRPr lang="en-NZ" dirty="0"/>
          </a:p>
          <a:p>
            <a:endParaRPr lang="en-NZ" dirty="0"/>
          </a:p>
        </p:txBody>
      </p:sp>
      <p:pic>
        <p:nvPicPr>
          <p:cNvPr id="4" name="Audio 3">
            <a:hlinkClick r:id="" action="ppaction://media"/>
            <a:extLst>
              <a:ext uri="{FF2B5EF4-FFF2-40B4-BE49-F238E27FC236}">
                <a16:creationId xmlns:a16="http://schemas.microsoft.com/office/drawing/2014/main" id="{86D1D3F6-B9B9-4398-8E44-6901F50735D7}"/>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67133129"/>
      </p:ext>
    </p:extLst>
  </p:cSld>
  <p:clrMapOvr>
    <a:masterClrMapping/>
  </p:clrMapOvr>
  <mc:AlternateContent xmlns:mc="http://schemas.openxmlformats.org/markup-compatibility/2006" xmlns:p14="http://schemas.microsoft.com/office/powerpoint/2010/main">
    <mc:Choice Requires="p14">
      <p:transition spd="slow" p14:dur="2000" advTm="80670"/>
    </mc:Choice>
    <mc:Fallback xmlns="">
      <p:transition spd="slow" advTm="8067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E82954BE-0DCC-4D75-BD23-FB3B878915FF}"/>
              </a:ext>
            </a:extLst>
          </p:cNvPr>
          <p:cNvSpPr>
            <a:spLocks noGrp="1"/>
          </p:cNvSpPr>
          <p:nvPr>
            <p:ph type="title"/>
          </p:nvPr>
        </p:nvSpPr>
        <p:spPr>
          <a:xfrm>
            <a:off x="1028700" y="1967266"/>
            <a:ext cx="2628900" cy="2547257"/>
          </a:xfrm>
          <a:noFill/>
        </p:spPr>
        <p:txBody>
          <a:bodyPr vert="horz" lIns="91440" tIns="45720" rIns="91440" bIns="45720" rtlCol="0" anchor="ctr">
            <a:normAutofit/>
          </a:bodyPr>
          <a:lstStyle/>
          <a:p>
            <a:pPr algn="ctr"/>
            <a:r>
              <a:rPr lang="en-US" sz="3300" kern="1200">
                <a:solidFill>
                  <a:srgbClr val="FFFFFF"/>
                </a:solidFill>
                <a:latin typeface="+mj-lt"/>
                <a:ea typeface="+mj-ea"/>
                <a:cs typeface="+mj-cs"/>
              </a:rPr>
              <a:t>Transitioning to new and partially mapped criteria </a:t>
            </a:r>
          </a:p>
        </p:txBody>
      </p:sp>
      <p:graphicFrame>
        <p:nvGraphicFramePr>
          <p:cNvPr id="4" name="Content Placeholder 3">
            <a:extLst>
              <a:ext uri="{FF2B5EF4-FFF2-40B4-BE49-F238E27FC236}">
                <a16:creationId xmlns:a16="http://schemas.microsoft.com/office/drawing/2014/main" id="{9C74BDB3-432E-447A-8925-626913B0B911}"/>
              </a:ext>
            </a:extLst>
          </p:cNvPr>
          <p:cNvGraphicFramePr>
            <a:graphicFrameLocks noGrp="1"/>
          </p:cNvGraphicFramePr>
          <p:nvPr>
            <p:ph idx="1"/>
          </p:nvPr>
        </p:nvGraphicFramePr>
        <p:xfrm>
          <a:off x="4527804" y="1112521"/>
          <a:ext cx="7237476" cy="4430084"/>
        </p:xfrm>
        <a:graphic>
          <a:graphicData uri="http://schemas.openxmlformats.org/drawingml/2006/table">
            <a:tbl>
              <a:tblPr firstRow="1" firstCol="1" bandRow="1">
                <a:solidFill>
                  <a:schemeClr val="bg1">
                    <a:lumMod val="95000"/>
                  </a:schemeClr>
                </a:solidFill>
              </a:tblPr>
              <a:tblGrid>
                <a:gridCol w="2078728">
                  <a:extLst>
                    <a:ext uri="{9D8B030D-6E8A-4147-A177-3AD203B41FA5}">
                      <a16:colId xmlns:a16="http://schemas.microsoft.com/office/drawing/2014/main" val="459255055"/>
                    </a:ext>
                  </a:extLst>
                </a:gridCol>
                <a:gridCol w="2376141">
                  <a:extLst>
                    <a:ext uri="{9D8B030D-6E8A-4147-A177-3AD203B41FA5}">
                      <a16:colId xmlns:a16="http://schemas.microsoft.com/office/drawing/2014/main" val="1046901844"/>
                    </a:ext>
                  </a:extLst>
                </a:gridCol>
                <a:gridCol w="2782607">
                  <a:extLst>
                    <a:ext uri="{9D8B030D-6E8A-4147-A177-3AD203B41FA5}">
                      <a16:colId xmlns:a16="http://schemas.microsoft.com/office/drawing/2014/main" val="2345871856"/>
                    </a:ext>
                  </a:extLst>
                </a:gridCol>
              </a:tblGrid>
              <a:tr h="1473192">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MAPPED</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PARTIALLY MAPPED/NEW CRITERIA </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tc>
                  <a:txBody>
                    <a:bodyPr/>
                    <a:lstStyle/>
                    <a:p>
                      <a:pPr>
                        <a:lnSpc>
                          <a:spcPct val="107000"/>
                        </a:lnSpc>
                        <a:spcAft>
                          <a:spcPts val="800"/>
                        </a:spcAft>
                      </a:pPr>
                      <a:r>
                        <a:rPr lang="en-NZ" sz="2300" b="0" cap="none" spc="0" dirty="0">
                          <a:solidFill>
                            <a:schemeClr val="bg1"/>
                          </a:solidFill>
                          <a:effectLst/>
                          <a:latin typeface="Segoe UI" panose="020B0502040204020203" pitchFamily="34" charset="0"/>
                          <a:ea typeface="Calibri" panose="020F0502020204030204" pitchFamily="34" charset="0"/>
                          <a:cs typeface="Times New Roman" panose="02020603050405020304" pitchFamily="18" charset="0"/>
                        </a:rPr>
                        <a:t>UNMAPPED/NEW</a:t>
                      </a:r>
                      <a:endParaRPr lang="en-NZ" sz="2300" b="0" cap="none" spc="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nchor="b">
                    <a:lnL w="12700" cmpd="sng">
                      <a:noFill/>
                    </a:lnL>
                    <a:lnR w="12700" cmpd="sng">
                      <a:noFill/>
                    </a:lnR>
                    <a:lnT w="9525" cap="flat" cmpd="sng" algn="ctr">
                      <a:noFill/>
                      <a:prstDash val="solid"/>
                    </a:lnT>
                    <a:lnB w="38100" cmpd="sng">
                      <a:noFill/>
                    </a:lnB>
                    <a:solidFill>
                      <a:srgbClr val="00853F"/>
                    </a:solidFill>
                  </a:tcPr>
                </a:tc>
                <a:extLst>
                  <a:ext uri="{0D108BD9-81ED-4DB2-BD59-A6C34878D82A}">
                    <a16:rowId xmlns:a16="http://schemas.microsoft.com/office/drawing/2014/main" val="3668389850"/>
                  </a:ext>
                </a:extLst>
              </a:tr>
              <a:tr h="2078113">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explicit or intended in the previous standard</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Are not explicit in the previous standard and/or have a new component added in Ngā Paerewa</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Criteria are new and cannot be mapped to current requirements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38100" cmpd="sng">
                      <a:noFill/>
                    </a:lnT>
                    <a:lnB w="9525" cap="flat" cmpd="sng" algn="ctr">
                      <a:noFill/>
                      <a:prstDash val="solid"/>
                    </a:lnB>
                    <a:solidFill>
                      <a:schemeClr val="accent6">
                        <a:lumMod val="40000"/>
                        <a:lumOff val="60000"/>
                      </a:schemeClr>
                    </a:solidFill>
                  </a:tcPr>
                </a:tc>
                <a:extLst>
                  <a:ext uri="{0D108BD9-81ED-4DB2-BD59-A6C34878D82A}">
                    <a16:rowId xmlns:a16="http://schemas.microsoft.com/office/drawing/2014/main" val="2762602208"/>
                  </a:ext>
                </a:extLst>
              </a:tr>
              <a:tr h="878779">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Audit as usual</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ap="flat" cmpd="sng" algn="ctr">
                      <a:solidFill>
                        <a:schemeClr val="accent1"/>
                      </a:solid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b="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6 – 12 months</a:t>
                      </a:r>
                      <a:endParaRPr lang="en-NZ" sz="1800" b="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tc>
                  <a:txBody>
                    <a:bodyPr/>
                    <a:lstStyle/>
                    <a:p>
                      <a:pPr>
                        <a:lnSpc>
                          <a:spcPct val="107000"/>
                        </a:lnSpc>
                        <a:spcAft>
                          <a:spcPts val="800"/>
                        </a:spcAft>
                      </a:pPr>
                      <a:r>
                        <a:rPr lang="en-NZ" sz="1800" cap="none" spc="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Grace period 12 - 18 months</a:t>
                      </a:r>
                      <a:endParaRPr lang="en-NZ" sz="1800" cap="none" spc="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93624" marR="100312" marT="26750" marB="200623">
                    <a:lnL w="12700" cmpd="sng">
                      <a:noFill/>
                      <a:prstDash val="solid"/>
                    </a:lnL>
                    <a:lnR w="12700" cmpd="sng">
                      <a:noFill/>
                      <a:prstDash val="solid"/>
                    </a:lnR>
                    <a:lnT w="9525" cap="flat" cmpd="sng" algn="ctr">
                      <a:noFill/>
                      <a:prstDash val="solid"/>
                    </a:lnT>
                    <a:lnB w="12700" cmpd="sng">
                      <a:noFill/>
                      <a:prstDash val="solid"/>
                    </a:lnB>
                    <a:solidFill>
                      <a:schemeClr val="accent6">
                        <a:lumMod val="20000"/>
                        <a:lumOff val="80000"/>
                      </a:schemeClr>
                    </a:solidFill>
                  </a:tcPr>
                </a:tc>
                <a:extLst>
                  <a:ext uri="{0D108BD9-81ED-4DB2-BD59-A6C34878D82A}">
                    <a16:rowId xmlns:a16="http://schemas.microsoft.com/office/drawing/2014/main" val="3962477281"/>
                  </a:ext>
                </a:extLst>
              </a:tr>
            </a:tbl>
          </a:graphicData>
        </a:graphic>
      </p:graphicFrame>
      <p:pic>
        <p:nvPicPr>
          <p:cNvPr id="3" name="Audio 2">
            <a:hlinkClick r:id="" action="ppaction://media"/>
            <a:extLst>
              <a:ext uri="{FF2B5EF4-FFF2-40B4-BE49-F238E27FC236}">
                <a16:creationId xmlns:a16="http://schemas.microsoft.com/office/drawing/2014/main" id="{A39F34F6-C90C-4108-94C8-9D2F2963A19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62512361"/>
      </p:ext>
    </p:extLst>
  </p:cSld>
  <p:clrMapOvr>
    <a:masterClrMapping/>
  </p:clrMapOvr>
  <mc:AlternateContent xmlns:mc="http://schemas.openxmlformats.org/markup-compatibility/2006" xmlns:p14="http://schemas.microsoft.com/office/powerpoint/2010/main">
    <mc:Choice Requires="p14">
      <p:transition spd="slow" p14:dur="2000" advTm="89789"/>
    </mc:Choice>
    <mc:Fallback xmlns="">
      <p:transition spd="slow" advTm="897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ADFB6C-03A2-4D3F-8473-62CA477556A6}"/>
              </a:ext>
            </a:extLst>
          </p:cNvPr>
          <p:cNvSpPr>
            <a:spLocks noGrp="1"/>
          </p:cNvSpPr>
          <p:nvPr>
            <p:ph type="title"/>
          </p:nvPr>
        </p:nvSpPr>
        <p:spPr/>
        <p:txBody>
          <a:bodyPr/>
          <a:lstStyle/>
          <a:p>
            <a:r>
              <a:rPr lang="en-NZ" dirty="0"/>
              <a:t>Changes to the Standards Mapped</a:t>
            </a:r>
          </a:p>
        </p:txBody>
      </p:sp>
      <p:sp>
        <p:nvSpPr>
          <p:cNvPr id="3" name="Content Placeholder 2">
            <a:extLst>
              <a:ext uri="{FF2B5EF4-FFF2-40B4-BE49-F238E27FC236}">
                <a16:creationId xmlns:a16="http://schemas.microsoft.com/office/drawing/2014/main" id="{332B0B9F-BAB2-4456-BD0D-31F325E670A6}"/>
              </a:ext>
            </a:extLst>
          </p:cNvPr>
          <p:cNvSpPr>
            <a:spLocks noGrp="1"/>
          </p:cNvSpPr>
          <p:nvPr>
            <p:ph idx="1"/>
          </p:nvPr>
        </p:nvSpPr>
        <p:spPr>
          <a:xfrm>
            <a:off x="477625" y="1759227"/>
            <a:ext cx="11236750" cy="3830397"/>
          </a:xfrm>
        </p:spPr>
        <p:txBody>
          <a:bodyPr/>
          <a:lstStyle/>
          <a:p>
            <a:pPr>
              <a:lnSpc>
                <a:spcPct val="100000"/>
              </a:lnSpc>
            </a:pPr>
            <a:r>
              <a:rPr lang="en-NZ" sz="2400" dirty="0"/>
              <a:t>Official mapping analysis compares Ngā Paerewa Health and Disability Services Standard NZS 8134:2021 (‘the 2021 standard’) with the previous standards, showing which criteria have changed and which have stayed the same</a:t>
            </a:r>
          </a:p>
          <a:p>
            <a:pPr>
              <a:lnSpc>
                <a:spcPct val="100000"/>
              </a:lnSpc>
            </a:pPr>
            <a:r>
              <a:rPr lang="en-NZ" sz="2000" dirty="0">
                <a:effectLst/>
                <a:latin typeface="Segoe UI" panose="020B0502040204020203" pitchFamily="34" charset="0"/>
                <a:ea typeface="Times New Roman" panose="02020603050405020304" pitchFamily="18" charset="0"/>
                <a:cs typeface="Times New Roman" panose="02020603050405020304" pitchFamily="18" charset="0"/>
              </a:rPr>
              <a:t>M</a:t>
            </a:r>
            <a:r>
              <a:rPr lang="en-NZ" sz="2400" dirty="0"/>
              <a:t>apping the Health and Disability Services Standards (NZS 8134:2008) criteria to the 2021 standard indicates that 73 percent of the criteria directly map, 10 percent partially map and 17 percent do not map</a:t>
            </a:r>
          </a:p>
          <a:p>
            <a:pPr>
              <a:lnSpc>
                <a:spcPct val="100000"/>
              </a:lnSpc>
            </a:pPr>
            <a:r>
              <a:rPr lang="en-NZ" sz="2400" dirty="0"/>
              <a:t>The standards mapping summary will support residential disability services to plan and prepare for meeting the updated audited requirements in the 2021 standard</a:t>
            </a:r>
          </a:p>
          <a:p>
            <a:pPr marL="0" indent="0">
              <a:lnSpc>
                <a:spcPct val="100000"/>
              </a:lnSpc>
              <a:buNone/>
            </a:pPr>
            <a:endParaRPr lang="en-NZ" sz="1800" i="1" dirty="0">
              <a:solidFill>
                <a:srgbClr val="00B050"/>
              </a:solidFill>
            </a:endParaRPr>
          </a:p>
          <a:p>
            <a:pPr marL="0" indent="0">
              <a:buNone/>
            </a:pPr>
            <a:endParaRPr lang="en-NZ" dirty="0">
              <a:solidFill>
                <a:srgbClr val="FF0000"/>
              </a:solidFill>
            </a:endParaRPr>
          </a:p>
        </p:txBody>
      </p:sp>
      <p:pic>
        <p:nvPicPr>
          <p:cNvPr id="7" name="Audio 6">
            <a:hlinkClick r:id="" action="ppaction://media"/>
            <a:extLst>
              <a:ext uri="{FF2B5EF4-FFF2-40B4-BE49-F238E27FC236}">
                <a16:creationId xmlns:a16="http://schemas.microsoft.com/office/drawing/2014/main" id="{F1F1306D-BB9D-4C1D-A5AB-D162EBDDE88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65187148"/>
      </p:ext>
    </p:extLst>
  </p:cSld>
  <p:clrMapOvr>
    <a:masterClrMapping/>
  </p:clrMapOvr>
  <mc:AlternateContent xmlns:mc="http://schemas.openxmlformats.org/markup-compatibility/2006" xmlns:p14="http://schemas.microsoft.com/office/powerpoint/2010/main">
    <mc:Choice Requires="p14">
      <p:transition spd="slow" p14:dur="2000" advTm="33876"/>
    </mc:Choice>
    <mc:Fallback xmlns="">
      <p:transition spd="slow" advTm="3387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6" name="Audio 5">
            <a:hlinkClick r:id="" action="ppaction://media"/>
            <a:extLst>
              <a:ext uri="{FF2B5EF4-FFF2-40B4-BE49-F238E27FC236}">
                <a16:creationId xmlns:a16="http://schemas.microsoft.com/office/drawing/2014/main" id="{11544394-07E3-4756-88FD-5BA781760104}"/>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879158169"/>
      </p:ext>
    </p:extLst>
  </p:cSld>
  <p:clrMapOvr>
    <a:masterClrMapping/>
  </p:clrMapOvr>
  <mc:AlternateContent xmlns:mc="http://schemas.openxmlformats.org/markup-compatibility/2006" xmlns:p14="http://schemas.microsoft.com/office/powerpoint/2010/main">
    <mc:Choice Requires="p14">
      <p:transition spd="slow" p14:dur="2000" advTm="40621"/>
    </mc:Choice>
    <mc:Fallback xmlns="">
      <p:transition spd="slow" advTm="4062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E3050B-00F8-4EB6-A48C-A2381E18E30B}"/>
              </a:ext>
            </a:extLst>
          </p:cNvPr>
          <p:cNvSpPr>
            <a:spLocks noGrp="1"/>
          </p:cNvSpPr>
          <p:nvPr>
            <p:ph type="title"/>
          </p:nvPr>
        </p:nvSpPr>
        <p:spPr/>
        <p:txBody>
          <a:bodyPr/>
          <a:lstStyle/>
          <a:p>
            <a:r>
              <a:rPr lang="en-NZ" dirty="0"/>
              <a:t>Ngā Paerewa Reference Documents</a:t>
            </a:r>
          </a:p>
        </p:txBody>
      </p:sp>
      <p:sp>
        <p:nvSpPr>
          <p:cNvPr id="3" name="Content Placeholder 2">
            <a:extLst>
              <a:ext uri="{FF2B5EF4-FFF2-40B4-BE49-F238E27FC236}">
                <a16:creationId xmlns:a16="http://schemas.microsoft.com/office/drawing/2014/main" id="{00C8A296-4FAB-4935-BF25-EE46A6772BDC}"/>
              </a:ext>
            </a:extLst>
          </p:cNvPr>
          <p:cNvSpPr>
            <a:spLocks noGrp="1"/>
          </p:cNvSpPr>
          <p:nvPr>
            <p:ph idx="1"/>
          </p:nvPr>
        </p:nvSpPr>
        <p:spPr>
          <a:xfrm>
            <a:off x="1295400" y="1295400"/>
            <a:ext cx="10058400" cy="4588565"/>
          </a:xfrm>
        </p:spPr>
        <p:txBody>
          <a:bodyPr/>
          <a:lstStyle/>
          <a:p>
            <a:pPr marL="0" indent="0">
              <a:buNone/>
            </a:pPr>
            <a:r>
              <a:rPr lang="en-NZ" b="1" dirty="0"/>
              <a:t>Please open the documents below for your reference and review during the following standards summary</a:t>
            </a:r>
          </a:p>
          <a:p>
            <a:pPr marL="0" indent="0">
              <a:buNone/>
            </a:pPr>
            <a:endParaRPr lang="en-NZ" sz="2400" dirty="0"/>
          </a:p>
          <a:p>
            <a:r>
              <a:rPr lang="en-NZ" dirty="0">
                <a:hlinkClick r:id="rId5"/>
              </a:rPr>
              <a:t>Standards Mapping Analysis 2021</a:t>
            </a:r>
            <a:r>
              <a:rPr lang="en-NZ" dirty="0"/>
              <a:t> listed on Manatū Haurora Ministry of Health Website</a:t>
            </a:r>
          </a:p>
          <a:p>
            <a:r>
              <a:rPr lang="en-NZ" dirty="0">
                <a:hlinkClick r:id="rId6"/>
              </a:rPr>
              <a:t>Ngā Paerewa Health and disability services standard NZS8134:2021 </a:t>
            </a:r>
            <a:r>
              <a:rPr lang="en-NZ" dirty="0"/>
              <a:t>listed on Standards New Zealand Website</a:t>
            </a:r>
          </a:p>
          <a:p>
            <a:r>
              <a:rPr lang="en-NZ" dirty="0">
                <a:hlinkClick r:id="rId7"/>
              </a:rPr>
              <a:t>Designated Auditing Agency Handbook </a:t>
            </a:r>
            <a:r>
              <a:rPr lang="en-NZ" dirty="0"/>
              <a:t>listed on Manatū Hauora Ministry of Health Website</a:t>
            </a:r>
          </a:p>
        </p:txBody>
      </p:sp>
      <p:pic>
        <p:nvPicPr>
          <p:cNvPr id="4" name="Audio 3">
            <a:hlinkClick r:id="" action="ppaction://media"/>
            <a:extLst>
              <a:ext uri="{FF2B5EF4-FFF2-40B4-BE49-F238E27FC236}">
                <a16:creationId xmlns:a16="http://schemas.microsoft.com/office/drawing/2014/main" id="{11B1162E-62E1-41F5-BFA5-D5C3F057E7E3}"/>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01767673"/>
      </p:ext>
    </p:extLst>
  </p:cSld>
  <p:clrMapOvr>
    <a:masterClrMapping/>
  </p:clrMapOvr>
  <mc:AlternateContent xmlns:mc="http://schemas.openxmlformats.org/markup-compatibility/2006">
    <mc:Choice xmlns:p14="http://schemas.microsoft.com/office/powerpoint/2010/main" Requires="p14">
      <p:transition spd="slow" p14:dur="2000" advTm="9511"/>
    </mc:Choice>
    <mc:Fallback>
      <p:transition spd="slow" advTm="95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4125E99-0FEE-4634-B941-28AFE49AB043}"/>
              </a:ext>
            </a:extLst>
          </p:cNvPr>
          <p:cNvSpPr>
            <a:spLocks noGrp="1"/>
          </p:cNvSpPr>
          <p:nvPr>
            <p:ph type="title"/>
          </p:nvPr>
        </p:nvSpPr>
        <p:spPr>
          <a:xfrm>
            <a:off x="876693" y="1614641"/>
            <a:ext cx="2780907" cy="3252505"/>
          </a:xfrm>
          <a:noFill/>
        </p:spPr>
        <p:txBody>
          <a:bodyPr vert="horz" lIns="91440" tIns="45720" rIns="91440" bIns="45720" rtlCol="0" anchor="ctr">
            <a:normAutofit/>
          </a:bodyPr>
          <a:lstStyle/>
          <a:p>
            <a:pPr algn="ctr"/>
            <a:r>
              <a:rPr lang="en-US" sz="3300" kern="1200" dirty="0">
                <a:solidFill>
                  <a:schemeClr val="bg1"/>
                </a:solidFill>
                <a:latin typeface="+mj-lt"/>
                <a:ea typeface="+mj-ea"/>
                <a:cs typeface="+mj-cs"/>
              </a:rPr>
              <a:t>Residential </a:t>
            </a:r>
            <a:r>
              <a:rPr lang="en-US" sz="3300" dirty="0">
                <a:solidFill>
                  <a:schemeClr val="bg1"/>
                </a:solidFill>
                <a:latin typeface="+mj-lt"/>
                <a:cs typeface="+mj-cs"/>
              </a:rPr>
              <a:t>D</a:t>
            </a:r>
            <a:r>
              <a:rPr lang="en-US" sz="3300" kern="1200" dirty="0">
                <a:solidFill>
                  <a:schemeClr val="bg1"/>
                </a:solidFill>
                <a:latin typeface="+mj-lt"/>
                <a:ea typeface="+mj-ea"/>
                <a:cs typeface="+mj-cs"/>
              </a:rPr>
              <a:t>isability </a:t>
            </a:r>
            <a:r>
              <a:rPr lang="en-US" sz="3300" dirty="0">
                <a:solidFill>
                  <a:schemeClr val="bg1"/>
                </a:solidFill>
                <a:latin typeface="+mj-lt"/>
                <a:cs typeface="+mj-cs"/>
              </a:rPr>
              <a:t>S</a:t>
            </a:r>
            <a:r>
              <a:rPr lang="en-US" sz="3300" kern="1200" dirty="0">
                <a:solidFill>
                  <a:schemeClr val="bg1"/>
                </a:solidFill>
                <a:latin typeface="+mj-lt"/>
                <a:ea typeface="+mj-ea"/>
                <a:cs typeface="+mj-cs"/>
              </a:rPr>
              <a:t>ervices</a:t>
            </a:r>
            <a:br>
              <a:rPr lang="en-US" sz="3300" kern="1200" dirty="0">
                <a:solidFill>
                  <a:schemeClr val="bg1"/>
                </a:solidFill>
                <a:latin typeface="+mj-lt"/>
                <a:ea typeface="+mj-ea"/>
                <a:cs typeface="+mj-cs"/>
              </a:rPr>
            </a:br>
            <a:r>
              <a:rPr lang="en-US" sz="3300" kern="1200" dirty="0">
                <a:solidFill>
                  <a:schemeClr val="bg1"/>
                </a:solidFill>
                <a:latin typeface="+mj-lt"/>
                <a:ea typeface="+mj-ea"/>
                <a:cs typeface="+mj-cs"/>
              </a:rPr>
              <a:t>Summary </a:t>
            </a:r>
          </a:p>
        </p:txBody>
      </p:sp>
      <p:graphicFrame>
        <p:nvGraphicFramePr>
          <p:cNvPr id="4" name="Table 4">
            <a:extLst>
              <a:ext uri="{FF2B5EF4-FFF2-40B4-BE49-F238E27FC236}">
                <a16:creationId xmlns:a16="http://schemas.microsoft.com/office/drawing/2014/main" id="{73588738-2FF1-41DC-960B-F28B59603740}"/>
              </a:ext>
            </a:extLst>
          </p:cNvPr>
          <p:cNvGraphicFramePr>
            <a:graphicFrameLocks noGrp="1"/>
          </p:cNvGraphicFramePr>
          <p:nvPr>
            <p:ph idx="1"/>
            <p:extLst>
              <p:ext uri="{D42A27DB-BD31-4B8C-83A1-F6EECF244321}">
                <p14:modId xmlns:p14="http://schemas.microsoft.com/office/powerpoint/2010/main" val="486199322"/>
              </p:ext>
            </p:extLst>
          </p:nvPr>
        </p:nvGraphicFramePr>
        <p:xfrm>
          <a:off x="4346448" y="842749"/>
          <a:ext cx="6939510" cy="4686768"/>
        </p:xfrm>
        <a:graphic>
          <a:graphicData uri="http://schemas.openxmlformats.org/drawingml/2006/table">
            <a:tbl>
              <a:tblPr firstRow="1" bandRow="1">
                <a:tableStyleId>{5C22544A-7EE6-4342-B048-85BDC9FD1C3A}</a:tableStyleId>
              </a:tblPr>
              <a:tblGrid>
                <a:gridCol w="3893889">
                  <a:extLst>
                    <a:ext uri="{9D8B030D-6E8A-4147-A177-3AD203B41FA5}">
                      <a16:colId xmlns:a16="http://schemas.microsoft.com/office/drawing/2014/main" val="4028295095"/>
                    </a:ext>
                  </a:extLst>
                </a:gridCol>
                <a:gridCol w="3045621">
                  <a:extLst>
                    <a:ext uri="{9D8B030D-6E8A-4147-A177-3AD203B41FA5}">
                      <a16:colId xmlns:a16="http://schemas.microsoft.com/office/drawing/2014/main" val="302197057"/>
                    </a:ext>
                  </a:extLst>
                </a:gridCol>
              </a:tblGrid>
              <a:tr h="1299834">
                <a:tc>
                  <a:txBody>
                    <a:bodyPr/>
                    <a:lstStyle/>
                    <a:p>
                      <a:endParaRPr lang="en-NZ" sz="2700" dirty="0"/>
                    </a:p>
                  </a:txBody>
                  <a:tcPr marL="139648" marR="139648" marT="69824" marB="69824">
                    <a:solidFill>
                      <a:srgbClr val="00853F"/>
                    </a:solidFill>
                  </a:tcPr>
                </a:tc>
                <a:tc>
                  <a:txBody>
                    <a:bodyPr/>
                    <a:lstStyle/>
                    <a:p>
                      <a:pPr algn="ctr"/>
                      <a:r>
                        <a:rPr lang="en-NZ" sz="2700" dirty="0"/>
                        <a:t>Residential disability services </a:t>
                      </a:r>
                    </a:p>
                  </a:txBody>
                  <a:tcPr marL="139648" marR="139648" marT="69824" marB="69824">
                    <a:solidFill>
                      <a:srgbClr val="00853F"/>
                    </a:solidFill>
                  </a:tcPr>
                </a:tc>
                <a:extLst>
                  <a:ext uri="{0D108BD9-81ED-4DB2-BD59-A6C34878D82A}">
                    <a16:rowId xmlns:a16="http://schemas.microsoft.com/office/drawing/2014/main" val="902189353"/>
                  </a:ext>
                </a:extLst>
              </a:tr>
              <a:tr h="910590">
                <a:tc>
                  <a:txBody>
                    <a:bodyPr/>
                    <a:lstStyle/>
                    <a:p>
                      <a:r>
                        <a:rPr lang="en-NZ" sz="2700" dirty="0"/>
                        <a:t>Total Applicable criteria (out of 221)</a:t>
                      </a:r>
                    </a:p>
                  </a:txBody>
                  <a:tcPr marL="139648" marR="139648" marT="69824" marB="69824">
                    <a:solidFill>
                      <a:schemeClr val="accent6">
                        <a:lumMod val="40000"/>
                        <a:lumOff val="60000"/>
                      </a:schemeClr>
                    </a:solidFill>
                  </a:tcPr>
                </a:tc>
                <a:tc>
                  <a:txBody>
                    <a:bodyPr/>
                    <a:lstStyle/>
                    <a:p>
                      <a:pPr algn="ctr"/>
                      <a:r>
                        <a:rPr lang="en-NZ" sz="2700" dirty="0"/>
                        <a:t>187</a:t>
                      </a:r>
                    </a:p>
                  </a:txBody>
                  <a:tcPr marL="139648" marR="139648" marT="69824" marB="69824">
                    <a:solidFill>
                      <a:schemeClr val="accent6">
                        <a:lumMod val="40000"/>
                        <a:lumOff val="60000"/>
                      </a:schemeClr>
                    </a:solidFill>
                  </a:tcPr>
                </a:tc>
                <a:extLst>
                  <a:ext uri="{0D108BD9-81ED-4DB2-BD59-A6C34878D82A}">
                    <a16:rowId xmlns:a16="http://schemas.microsoft.com/office/drawing/2014/main" val="3905460604"/>
                  </a:ext>
                </a:extLst>
              </a:tr>
              <a:tr h="910590">
                <a:tc>
                  <a:txBody>
                    <a:bodyPr/>
                    <a:lstStyle/>
                    <a:p>
                      <a:r>
                        <a:rPr lang="en-NZ" sz="2700" dirty="0"/>
                        <a:t>Total mapped criteria (%)</a:t>
                      </a:r>
                    </a:p>
                  </a:txBody>
                  <a:tcPr marL="139648" marR="139648" marT="69824" marB="69824">
                    <a:solidFill>
                      <a:schemeClr val="accent6">
                        <a:lumMod val="20000"/>
                        <a:lumOff val="80000"/>
                      </a:schemeClr>
                    </a:solidFill>
                  </a:tcPr>
                </a:tc>
                <a:tc>
                  <a:txBody>
                    <a:bodyPr/>
                    <a:lstStyle/>
                    <a:p>
                      <a:pPr algn="ctr"/>
                      <a:r>
                        <a:rPr lang="en-NZ" sz="2700" dirty="0"/>
                        <a:t>73%</a:t>
                      </a:r>
                    </a:p>
                  </a:txBody>
                  <a:tcPr marL="139648" marR="139648" marT="69824" marB="69824">
                    <a:solidFill>
                      <a:schemeClr val="accent6">
                        <a:lumMod val="20000"/>
                        <a:lumOff val="80000"/>
                      </a:schemeClr>
                    </a:solidFill>
                  </a:tcPr>
                </a:tc>
                <a:extLst>
                  <a:ext uri="{0D108BD9-81ED-4DB2-BD59-A6C34878D82A}">
                    <a16:rowId xmlns:a16="http://schemas.microsoft.com/office/drawing/2014/main" val="4097060629"/>
                  </a:ext>
                </a:extLst>
              </a:tr>
              <a:tr h="910590">
                <a:tc>
                  <a:txBody>
                    <a:bodyPr/>
                    <a:lstStyle/>
                    <a:p>
                      <a:r>
                        <a:rPr lang="en-NZ" sz="2700" dirty="0"/>
                        <a:t>Total partially mapped (%)</a:t>
                      </a:r>
                    </a:p>
                  </a:txBody>
                  <a:tcPr marL="139648" marR="139648" marT="69824" marB="69824">
                    <a:solidFill>
                      <a:schemeClr val="accent6">
                        <a:lumMod val="40000"/>
                        <a:lumOff val="60000"/>
                      </a:schemeClr>
                    </a:solidFill>
                  </a:tcPr>
                </a:tc>
                <a:tc>
                  <a:txBody>
                    <a:bodyPr/>
                    <a:lstStyle/>
                    <a:p>
                      <a:pPr algn="ctr"/>
                      <a:r>
                        <a:rPr lang="en-NZ" sz="2700" dirty="0"/>
                        <a:t>10%</a:t>
                      </a:r>
                    </a:p>
                  </a:txBody>
                  <a:tcPr marL="139648" marR="139648" marT="69824" marB="69824">
                    <a:solidFill>
                      <a:schemeClr val="accent6">
                        <a:lumMod val="40000"/>
                        <a:lumOff val="60000"/>
                      </a:schemeClr>
                    </a:solidFill>
                  </a:tcPr>
                </a:tc>
                <a:extLst>
                  <a:ext uri="{0D108BD9-81ED-4DB2-BD59-A6C34878D82A}">
                    <a16:rowId xmlns:a16="http://schemas.microsoft.com/office/drawing/2014/main" val="257919367"/>
                  </a:ext>
                </a:extLst>
              </a:tr>
              <a:tr h="521346">
                <a:tc>
                  <a:txBody>
                    <a:bodyPr/>
                    <a:lstStyle/>
                    <a:p>
                      <a:r>
                        <a:rPr lang="en-NZ" sz="2700" dirty="0"/>
                        <a:t>Total not mapped</a:t>
                      </a:r>
                    </a:p>
                  </a:txBody>
                  <a:tcPr marL="139648" marR="139648" marT="69824" marB="69824">
                    <a:solidFill>
                      <a:schemeClr val="accent6">
                        <a:lumMod val="20000"/>
                        <a:lumOff val="80000"/>
                      </a:schemeClr>
                    </a:solidFill>
                  </a:tcPr>
                </a:tc>
                <a:tc>
                  <a:txBody>
                    <a:bodyPr/>
                    <a:lstStyle/>
                    <a:p>
                      <a:pPr algn="ctr"/>
                      <a:r>
                        <a:rPr lang="en-NZ" sz="2700" dirty="0"/>
                        <a:t>17%</a:t>
                      </a:r>
                    </a:p>
                  </a:txBody>
                  <a:tcPr marL="139648" marR="139648" marT="69824" marB="69824">
                    <a:solidFill>
                      <a:schemeClr val="accent6">
                        <a:lumMod val="20000"/>
                        <a:lumOff val="80000"/>
                      </a:schemeClr>
                    </a:solidFill>
                  </a:tcPr>
                </a:tc>
                <a:extLst>
                  <a:ext uri="{0D108BD9-81ED-4DB2-BD59-A6C34878D82A}">
                    <a16:rowId xmlns:a16="http://schemas.microsoft.com/office/drawing/2014/main" val="3421015697"/>
                  </a:ext>
                </a:extLst>
              </a:tr>
            </a:tbl>
          </a:graphicData>
        </a:graphic>
      </p:graphicFrame>
      <p:pic>
        <p:nvPicPr>
          <p:cNvPr id="5" name="Audio 4">
            <a:hlinkClick r:id="" action="ppaction://media"/>
            <a:extLst>
              <a:ext uri="{FF2B5EF4-FFF2-40B4-BE49-F238E27FC236}">
                <a16:creationId xmlns:a16="http://schemas.microsoft.com/office/drawing/2014/main" id="{C9406556-1B24-407E-AD47-0BE7E5C5EA01}"/>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04274942"/>
      </p:ext>
    </p:extLst>
  </p:cSld>
  <p:clrMapOvr>
    <a:masterClrMapping/>
  </p:clrMapOvr>
  <mc:AlternateContent xmlns:mc="http://schemas.openxmlformats.org/markup-compatibility/2006" xmlns:p14="http://schemas.microsoft.com/office/powerpoint/2010/main">
    <mc:Choice Requires="p14">
      <p:transition spd="slow" p14:dur="2000" advTm="60624"/>
    </mc:Choice>
    <mc:Fallback xmlns="">
      <p:transition spd="slow" advTm="606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334952" y="0"/>
            <a:ext cx="10515600" cy="1074060"/>
          </a:xfrm>
        </p:spPr>
        <p:txBody>
          <a:bodyPr/>
          <a:lstStyle/>
          <a:p>
            <a:r>
              <a:rPr lang="en-NZ" dirty="0"/>
              <a:t>NZS 8134:2021</a:t>
            </a:r>
            <a:r>
              <a:rPr lang="en-NZ" sz="2800" b="1" dirty="0">
                <a:effectLst/>
                <a:latin typeface="Segoe UI" panose="020B0502040204020203" pitchFamily="34" charset="0"/>
                <a:ea typeface="Calibri" panose="020F0502020204030204" pitchFamily="34" charset="0"/>
                <a:cs typeface="Times New Roman" panose="02020603050405020304" pitchFamily="18" charset="0"/>
              </a:rPr>
              <a:t> Section1: Ō TĀTOU MOTIKA | OUR RIGHTS</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12955583"/>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DF6A686F-B2C2-4188-8C81-E9EBD77C2F22}"/>
              </a:ext>
            </a:extLst>
          </p:cNvPr>
          <p:cNvPicPr>
            <a:picLocks noChangeAspect="1"/>
          </p:cNvPicPr>
          <p:nvPr/>
        </p:nvPicPr>
        <p:blipFill>
          <a:blip r:embed="rId10"/>
          <a:stretch>
            <a:fillRect/>
          </a:stretch>
        </p:blipFill>
        <p:spPr>
          <a:xfrm>
            <a:off x="10251785" y="5045451"/>
            <a:ext cx="1197534" cy="587178"/>
          </a:xfrm>
          <a:prstGeom prst="rect">
            <a:avLst/>
          </a:prstGeom>
        </p:spPr>
      </p:pic>
      <p:pic>
        <p:nvPicPr>
          <p:cNvPr id="6" name="Audio 5">
            <a:hlinkClick r:id="" action="ppaction://media"/>
            <a:extLst>
              <a:ext uri="{FF2B5EF4-FFF2-40B4-BE49-F238E27FC236}">
                <a16:creationId xmlns:a16="http://schemas.microsoft.com/office/drawing/2014/main" id="{3FD01039-8114-4B52-ABBA-72A1DEAAFDF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43420000"/>
      </p:ext>
    </p:extLst>
  </p:cSld>
  <p:clrMapOvr>
    <a:masterClrMapping/>
  </p:clrMapOvr>
  <mc:AlternateContent xmlns:mc="http://schemas.openxmlformats.org/markup-compatibility/2006">
    <mc:Choice xmlns:p14="http://schemas.microsoft.com/office/powerpoint/2010/main" Requires="p14">
      <p:transition spd="slow" p14:dur="2000" advTm="13578"/>
    </mc:Choice>
    <mc:Fallback>
      <p:transition spd="slow" advTm="1357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2D5902-FF06-42BB-9750-5A5275745AED}"/>
              </a:ext>
            </a:extLst>
          </p:cNvPr>
          <p:cNvSpPr>
            <a:spLocks noGrp="1"/>
          </p:cNvSpPr>
          <p:nvPr>
            <p:ph type="title"/>
          </p:nvPr>
        </p:nvSpPr>
        <p:spPr/>
        <p:txBody>
          <a:bodyPr/>
          <a:lstStyle/>
          <a:p>
            <a:r>
              <a:rPr lang="en-NZ" sz="3200" b="1" dirty="0">
                <a:effectLst/>
                <a:latin typeface="Segoe UI" panose="020B0502040204020203" pitchFamily="34" charset="0"/>
                <a:ea typeface="Calibri" panose="020F0502020204030204" pitchFamily="34" charset="0"/>
                <a:cs typeface="Times New Roman" panose="02020603050405020304" pitchFamily="18" charset="0"/>
              </a:rPr>
              <a:t>Section 1: Ō TĀTOU MOTIKA | OUR RIGHTS</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sp>
        <p:nvSpPr>
          <p:cNvPr id="3" name="Content Placeholder 2">
            <a:extLst>
              <a:ext uri="{FF2B5EF4-FFF2-40B4-BE49-F238E27FC236}">
                <a16:creationId xmlns:a16="http://schemas.microsoft.com/office/drawing/2014/main" id="{6425E4E8-93DE-4823-BEF7-636B60CD24F4}"/>
              </a:ext>
            </a:extLst>
          </p:cNvPr>
          <p:cNvSpPr>
            <a:spLocks noGrp="1"/>
          </p:cNvSpPr>
          <p:nvPr>
            <p:ph idx="1"/>
          </p:nvPr>
        </p:nvSpPr>
        <p:spPr>
          <a:xfrm>
            <a:off x="838200" y="1880315"/>
            <a:ext cx="10515600" cy="4003650"/>
          </a:xfrm>
        </p:spPr>
        <p:txBody>
          <a:bodyPr/>
          <a:lstStyle/>
          <a:p>
            <a:endParaRPr lang="en-NZ" dirty="0"/>
          </a:p>
        </p:txBody>
      </p:sp>
      <p:sp>
        <p:nvSpPr>
          <p:cNvPr id="5" name="Title 1">
            <a:extLst>
              <a:ext uri="{FF2B5EF4-FFF2-40B4-BE49-F238E27FC236}">
                <a16:creationId xmlns:a16="http://schemas.microsoft.com/office/drawing/2014/main" id="{EBD7834B-2C5F-46DD-8B5A-75D60CA31CAB}"/>
              </a:ext>
            </a:extLst>
          </p:cNvPr>
          <p:cNvSpPr txBox="1">
            <a:spLocks/>
          </p:cNvSpPr>
          <p:nvPr/>
        </p:nvSpPr>
        <p:spPr>
          <a:xfrm>
            <a:off x="838200" y="974035"/>
            <a:ext cx="10515600" cy="1357041"/>
          </a:xfrm>
          <a:prstGeom prst="rect">
            <a:avLst/>
          </a:prstGeom>
        </p:spPr>
        <p:txBody>
          <a:bodyPr anchor="ctr" anchorCtr="0">
            <a:normAutofit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1:</a:t>
            </a:r>
            <a:r>
              <a:rPr lang="en-NZ" sz="180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 </a:t>
            </a:r>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People receive safe services of an appropriate standard that comply with consumer rights legislation. Services are provided in a manner that is respectful of people’s rights, facilitates informed choice, minimises harm, and upholds cultural and individual values and beliefs.</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7" name="Picture 6">
            <a:extLst>
              <a:ext uri="{FF2B5EF4-FFF2-40B4-BE49-F238E27FC236}">
                <a16:creationId xmlns:a16="http://schemas.microsoft.com/office/drawing/2014/main" id="{61746E5E-0C3E-48B3-A748-3AED61756546}"/>
              </a:ext>
            </a:extLst>
          </p:cNvPr>
          <p:cNvPicPr>
            <a:picLocks noChangeAspect="1"/>
          </p:cNvPicPr>
          <p:nvPr/>
        </p:nvPicPr>
        <p:blipFill>
          <a:blip r:embed="rId5"/>
          <a:stretch>
            <a:fillRect/>
          </a:stretch>
        </p:blipFill>
        <p:spPr>
          <a:xfrm>
            <a:off x="838200" y="1678811"/>
            <a:ext cx="10335229" cy="4218033"/>
          </a:xfrm>
          <a:prstGeom prst="rect">
            <a:avLst/>
          </a:prstGeom>
        </p:spPr>
      </p:pic>
      <p:pic>
        <p:nvPicPr>
          <p:cNvPr id="6" name="Audio 5">
            <a:hlinkClick r:id="" action="ppaction://media"/>
            <a:extLst>
              <a:ext uri="{FF2B5EF4-FFF2-40B4-BE49-F238E27FC236}">
                <a16:creationId xmlns:a16="http://schemas.microsoft.com/office/drawing/2014/main" id="{C4FB075C-4277-4530-82F0-0FF6BF6582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492826136"/>
      </p:ext>
    </p:extLst>
  </p:cSld>
  <p:clrMapOvr>
    <a:masterClrMapping/>
  </p:clrMapOvr>
  <mc:AlternateContent xmlns:mc="http://schemas.openxmlformats.org/markup-compatibility/2006">
    <mc:Choice xmlns:p14="http://schemas.microsoft.com/office/powerpoint/2010/main" Requires="p14">
      <p:transition spd="slow" p14:dur="2000" advTm="8189"/>
    </mc:Choice>
    <mc:Fallback>
      <p:transition spd="slow" advTm="818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2 Workforce and Structure </a:t>
            </a:r>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841464746"/>
              </p:ext>
            </p:extLst>
          </p:nvPr>
        </p:nvGraphicFramePr>
        <p:xfrm>
          <a:off x="709411" y="609190"/>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8B091B02-A53B-4E41-B102-65AFE4E269AF}"/>
              </a:ext>
            </a:extLst>
          </p:cNvPr>
          <p:cNvPicPr>
            <a:picLocks noChangeAspect="1"/>
          </p:cNvPicPr>
          <p:nvPr/>
        </p:nvPicPr>
        <p:blipFill>
          <a:blip r:embed="rId10"/>
          <a:stretch>
            <a:fillRect/>
          </a:stretch>
        </p:blipFill>
        <p:spPr>
          <a:xfrm>
            <a:off x="10097237" y="5055144"/>
            <a:ext cx="1256563" cy="616121"/>
          </a:xfrm>
          <a:prstGeom prst="rect">
            <a:avLst/>
          </a:prstGeom>
        </p:spPr>
      </p:pic>
      <p:pic>
        <p:nvPicPr>
          <p:cNvPr id="6" name="Audio 5">
            <a:hlinkClick r:id="" action="ppaction://media"/>
            <a:extLst>
              <a:ext uri="{FF2B5EF4-FFF2-40B4-BE49-F238E27FC236}">
                <a16:creationId xmlns:a16="http://schemas.microsoft.com/office/drawing/2014/main" id="{0423B8ED-926E-4A92-A2B6-080E50454C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609919177"/>
      </p:ext>
    </p:extLst>
  </p:cSld>
  <p:clrMapOvr>
    <a:masterClrMapping/>
  </p:clrMapOvr>
  <mc:AlternateContent xmlns:mc="http://schemas.openxmlformats.org/markup-compatibility/2006">
    <mc:Choice xmlns:p14="http://schemas.microsoft.com/office/powerpoint/2010/main" Requires="p14">
      <p:transition spd="slow" p14:dur="2000" advTm="11662"/>
    </mc:Choice>
    <mc:Fallback>
      <p:transition spd="slow" advTm="116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EAEA966-92E5-4AE3-A5D1-F621197E49F6}"/>
              </a:ext>
            </a:extLst>
          </p:cNvPr>
          <p:cNvSpPr>
            <a:spLocks noGrp="1"/>
          </p:cNvSpPr>
          <p:nvPr>
            <p:ph type="title"/>
          </p:nvPr>
        </p:nvSpPr>
        <p:spPr>
          <a:xfrm>
            <a:off x="838200" y="365127"/>
            <a:ext cx="9555051" cy="1074060"/>
          </a:xfrm>
        </p:spPr>
        <p:txBody>
          <a:bodyPr>
            <a:normAutofit fontScale="90000"/>
          </a:bodyPr>
          <a:lstStyle/>
          <a:p>
            <a:r>
              <a:rPr lang="en-NZ" sz="3100" b="1" dirty="0">
                <a:effectLst/>
                <a:latin typeface="Segoe UI" panose="020B0502040204020203" pitchFamily="34" charset="0"/>
                <a:ea typeface="Calibri" panose="020F0502020204030204" pitchFamily="34" charset="0"/>
                <a:cs typeface="Times New Roman" panose="02020603050405020304" pitchFamily="18" charset="0"/>
              </a:rPr>
              <a:t>Section 2: HUNGA MAHI ME TE HANGANGA | WORKFORCE AND STRUCTURE</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6" name="Content Placeholder 5">
            <a:extLst>
              <a:ext uri="{FF2B5EF4-FFF2-40B4-BE49-F238E27FC236}">
                <a16:creationId xmlns:a16="http://schemas.microsoft.com/office/drawing/2014/main" id="{0502B3E5-5284-44A8-90BE-C2C6608A85A3}"/>
              </a:ext>
            </a:extLst>
          </p:cNvPr>
          <p:cNvPicPr>
            <a:picLocks noGrp="1" noChangeAspect="1"/>
          </p:cNvPicPr>
          <p:nvPr>
            <p:ph idx="1"/>
          </p:nvPr>
        </p:nvPicPr>
        <p:blipFill>
          <a:blip r:embed="rId5"/>
          <a:stretch>
            <a:fillRect/>
          </a:stretch>
        </p:blipFill>
        <p:spPr>
          <a:xfrm>
            <a:off x="665165" y="1439187"/>
            <a:ext cx="10513033" cy="4337810"/>
          </a:xfrm>
        </p:spPr>
      </p:pic>
      <p:sp>
        <p:nvSpPr>
          <p:cNvPr id="4" name="Title 1">
            <a:extLst>
              <a:ext uri="{FF2B5EF4-FFF2-40B4-BE49-F238E27FC236}">
                <a16:creationId xmlns:a16="http://schemas.microsoft.com/office/drawing/2014/main" id="{16673C04-4617-46FF-9B2E-7F205A104FA2}"/>
              </a:ext>
            </a:extLst>
          </p:cNvPr>
          <p:cNvSpPr txBox="1">
            <a:spLocks/>
          </p:cNvSpPr>
          <p:nvPr/>
        </p:nvSpPr>
        <p:spPr>
          <a:xfrm>
            <a:off x="838199" y="1109954"/>
            <a:ext cx="9555051" cy="976423"/>
          </a:xfrm>
          <a:prstGeom prst="rect">
            <a:avLst/>
          </a:prstGeom>
        </p:spPr>
        <p:txBody>
          <a:bodyPr anchor="ctr" anchorCtr="0">
            <a:normAutofit fontScale="9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2: People receive quality services through effective governance and a supported workforce.</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9719CFB9-DFE6-4163-942B-B8AB741A4BF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28815263"/>
      </p:ext>
    </p:extLst>
  </p:cSld>
  <p:clrMapOvr>
    <a:masterClrMapping/>
  </p:clrMapOvr>
  <mc:AlternateContent xmlns:mc="http://schemas.openxmlformats.org/markup-compatibility/2006">
    <mc:Choice xmlns:p14="http://schemas.microsoft.com/office/powerpoint/2010/main" Requires="p14">
      <p:transition spd="slow" p14:dur="2000" advTm="8703"/>
    </mc:Choice>
    <mc:Fallback>
      <p:transition spd="slow" advTm="870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72160"/>
            <a:ext cx="10515600" cy="1074060"/>
          </a:xfrm>
        </p:spPr>
        <p:txBody>
          <a:bodyPr/>
          <a:lstStyle/>
          <a:p>
            <a:r>
              <a:rPr lang="en-NZ" dirty="0"/>
              <a:t>NZS 8134:2021 Section 3: </a:t>
            </a:r>
            <a:r>
              <a:rPr lang="en-NZ" sz="2800" b="1" dirty="0">
                <a:effectLst/>
                <a:latin typeface="Segoe UI" panose="020B0502040204020203" pitchFamily="34" charset="0"/>
                <a:ea typeface="Calibri" panose="020F0502020204030204" pitchFamily="34" charset="0"/>
                <a:cs typeface="Times New Roman" panose="02020603050405020304" pitchFamily="18" charset="0"/>
              </a:rPr>
              <a:t>NGĀ HUARAHI KI TE ORANGA | PATHWAYS TO WELLBEING</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703055869"/>
              </p:ext>
            </p:extLst>
          </p:nvPr>
        </p:nvGraphicFramePr>
        <p:xfrm>
          <a:off x="838200" y="759854"/>
          <a:ext cx="10515600" cy="525458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2AD600D3-3CF4-4919-9E4F-F86F0DA6C6D9}"/>
              </a:ext>
            </a:extLst>
          </p:cNvPr>
          <p:cNvPicPr>
            <a:picLocks noChangeAspect="1"/>
          </p:cNvPicPr>
          <p:nvPr/>
        </p:nvPicPr>
        <p:blipFill>
          <a:blip r:embed="rId10"/>
          <a:stretch>
            <a:fillRect/>
          </a:stretch>
        </p:blipFill>
        <p:spPr>
          <a:xfrm>
            <a:off x="10110117" y="5035702"/>
            <a:ext cx="1243684" cy="609806"/>
          </a:xfrm>
          <a:prstGeom prst="rect">
            <a:avLst/>
          </a:prstGeom>
        </p:spPr>
      </p:pic>
      <p:pic>
        <p:nvPicPr>
          <p:cNvPr id="3" name="Audio 2">
            <a:hlinkClick r:id="" action="ppaction://media"/>
            <a:extLst>
              <a:ext uri="{FF2B5EF4-FFF2-40B4-BE49-F238E27FC236}">
                <a16:creationId xmlns:a16="http://schemas.microsoft.com/office/drawing/2014/main" id="{D170982A-7AF1-4D0D-BAA8-7DAA07CA5844}"/>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418772659"/>
      </p:ext>
    </p:extLst>
  </p:cSld>
  <p:clrMapOvr>
    <a:masterClrMapping/>
  </p:clrMapOvr>
  <mc:AlternateContent xmlns:mc="http://schemas.openxmlformats.org/markup-compatibility/2006">
    <mc:Choice xmlns:p14="http://schemas.microsoft.com/office/powerpoint/2010/main" Requires="p14">
      <p:transition spd="slow" p14:dur="2000" advTm="11577"/>
    </mc:Choice>
    <mc:Fallback>
      <p:transition spd="slow" advTm="1157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52BB-0741-4C16-83E5-12002E85300B}"/>
              </a:ext>
            </a:extLst>
          </p:cNvPr>
          <p:cNvSpPr>
            <a:spLocks noGrp="1"/>
          </p:cNvSpPr>
          <p:nvPr>
            <p:ph type="title"/>
          </p:nvPr>
        </p:nvSpPr>
        <p:spPr>
          <a:xfrm>
            <a:off x="838200" y="365127"/>
            <a:ext cx="9615616" cy="1074060"/>
          </a:xfrm>
        </p:spPr>
        <p:txBody>
          <a:bodyPr>
            <a:normAutofit fontScale="90000"/>
          </a:bodyPr>
          <a:lstStyle/>
          <a:p>
            <a:r>
              <a:rPr lang="en-NZ" sz="2400" b="1" dirty="0">
                <a:effectLst/>
                <a:latin typeface="Segoe UI" panose="020B0502040204020203" pitchFamily="34" charset="0"/>
                <a:ea typeface="Calibri" panose="020F0502020204030204" pitchFamily="34" charset="0"/>
                <a:cs typeface="Times New Roman" panose="02020603050405020304" pitchFamily="18" charset="0"/>
              </a:rPr>
              <a:t>Section 3: NGĀ HUARAHI KI TE ORANGA | PATHWAYS TO WELLBEING</a:t>
            </a:r>
            <a:br>
              <a:rPr lang="en-NZ" sz="2400" dirty="0">
                <a:effectLst/>
                <a:latin typeface="Calibri" panose="020F0502020204030204" pitchFamily="34" charset="0"/>
                <a:ea typeface="Calibri" panose="020F0502020204030204" pitchFamily="34" charset="0"/>
                <a:cs typeface="Times New Roman" panose="02020603050405020304" pitchFamily="18" charset="0"/>
              </a:rPr>
            </a:br>
            <a:endParaRPr lang="en-NZ" sz="3600" dirty="0"/>
          </a:p>
        </p:txBody>
      </p:sp>
      <p:pic>
        <p:nvPicPr>
          <p:cNvPr id="8" name="Content Placeholder 7">
            <a:extLst>
              <a:ext uri="{FF2B5EF4-FFF2-40B4-BE49-F238E27FC236}">
                <a16:creationId xmlns:a16="http://schemas.microsoft.com/office/drawing/2014/main" id="{B766006B-7AC6-450E-94CA-F9B518D4AB20}"/>
              </a:ext>
            </a:extLst>
          </p:cNvPr>
          <p:cNvPicPr>
            <a:picLocks noGrp="1" noChangeAspect="1"/>
          </p:cNvPicPr>
          <p:nvPr>
            <p:ph idx="1"/>
          </p:nvPr>
        </p:nvPicPr>
        <p:blipFill>
          <a:blip r:embed="rId5"/>
          <a:stretch>
            <a:fillRect/>
          </a:stretch>
        </p:blipFill>
        <p:spPr>
          <a:xfrm>
            <a:off x="874573" y="1501640"/>
            <a:ext cx="10650006" cy="4460655"/>
          </a:xfrm>
        </p:spPr>
      </p:pic>
      <p:sp>
        <p:nvSpPr>
          <p:cNvPr id="4" name="Title 1">
            <a:extLst>
              <a:ext uri="{FF2B5EF4-FFF2-40B4-BE49-F238E27FC236}">
                <a16:creationId xmlns:a16="http://schemas.microsoft.com/office/drawing/2014/main" id="{0463EACA-E50F-48D4-9886-F9295D8BAA23}"/>
              </a:ext>
            </a:extLst>
          </p:cNvPr>
          <p:cNvSpPr txBox="1">
            <a:spLocks/>
          </p:cNvSpPr>
          <p:nvPr/>
        </p:nvSpPr>
        <p:spPr>
          <a:xfrm>
            <a:off x="838200" y="1233376"/>
            <a:ext cx="9615616" cy="1074060"/>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br>
              <a:rPr lang="en-NZ" sz="2400" dirty="0">
                <a:latin typeface="Calibri" panose="020F0502020204030204" pitchFamily="34" charset="0"/>
                <a:ea typeface="Calibri" panose="020F0502020204030204" pitchFamily="34" charset="0"/>
                <a:cs typeface="Times New Roman" panose="02020603050405020304" pitchFamily="18" charset="0"/>
              </a:rPr>
            </a:br>
            <a:endParaRPr lang="en-NZ" sz="3600" dirty="0"/>
          </a:p>
        </p:txBody>
      </p:sp>
      <p:sp>
        <p:nvSpPr>
          <p:cNvPr id="6" name="TextBox 5">
            <a:extLst>
              <a:ext uri="{FF2B5EF4-FFF2-40B4-BE49-F238E27FC236}">
                <a16:creationId xmlns:a16="http://schemas.microsoft.com/office/drawing/2014/main" id="{87211007-7A1B-4213-80C1-37E520F79FCA}"/>
              </a:ext>
            </a:extLst>
          </p:cNvPr>
          <p:cNvSpPr txBox="1"/>
          <p:nvPr/>
        </p:nvSpPr>
        <p:spPr>
          <a:xfrm>
            <a:off x="838201" y="895705"/>
            <a:ext cx="10515599" cy="605935"/>
          </a:xfrm>
          <a:prstGeom prst="rect">
            <a:avLst/>
          </a:prstGeom>
          <a:noFill/>
        </p:spPr>
        <p:txBody>
          <a:bodyPr wrap="square">
            <a:spAutoFit/>
          </a:bodyPr>
          <a:lstStyle/>
          <a:p>
            <a:pPr>
              <a:lnSpc>
                <a:spcPct val="107000"/>
              </a:lnSpc>
              <a:spcAft>
                <a:spcPts val="800"/>
              </a:spcAft>
            </a:pPr>
            <a:r>
              <a:rPr lang="en-NZ" sz="1600" dirty="0">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Audio 4">
            <a:hlinkClick r:id="" action="ppaction://media"/>
            <a:extLst>
              <a:ext uri="{FF2B5EF4-FFF2-40B4-BE49-F238E27FC236}">
                <a16:creationId xmlns:a16="http://schemas.microsoft.com/office/drawing/2014/main" id="{154FA90C-5A5C-44EA-90B2-2B1EAD074ED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702466133"/>
      </p:ext>
    </p:extLst>
  </p:cSld>
  <p:clrMapOvr>
    <a:masterClrMapping/>
  </p:clrMapOvr>
  <mc:AlternateContent xmlns:mc="http://schemas.openxmlformats.org/markup-compatibility/2006">
    <mc:Choice xmlns:p14="http://schemas.microsoft.com/office/powerpoint/2010/main" Requires="p14">
      <p:transition spd="slow" p14:dur="2000" advTm="4309"/>
    </mc:Choice>
    <mc:Fallback>
      <p:transition spd="slow" advTm="430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7752BB-0741-4C16-83E5-12002E85300B}"/>
              </a:ext>
            </a:extLst>
          </p:cNvPr>
          <p:cNvSpPr>
            <a:spLocks noGrp="1"/>
          </p:cNvSpPr>
          <p:nvPr>
            <p:ph type="title"/>
          </p:nvPr>
        </p:nvSpPr>
        <p:spPr>
          <a:xfrm>
            <a:off x="838200" y="365127"/>
            <a:ext cx="9615616" cy="1074060"/>
          </a:xfrm>
        </p:spPr>
        <p:txBody>
          <a:bodyPr>
            <a:normAutofit fontScale="90000"/>
          </a:bodyPr>
          <a:lstStyle/>
          <a:p>
            <a:r>
              <a:rPr lang="en-NZ" sz="2400" b="1" dirty="0">
                <a:effectLst/>
                <a:latin typeface="Segoe UI" panose="020B0502040204020203" pitchFamily="34" charset="0"/>
                <a:ea typeface="Calibri" panose="020F0502020204030204" pitchFamily="34" charset="0"/>
                <a:cs typeface="Times New Roman" panose="02020603050405020304" pitchFamily="18" charset="0"/>
              </a:rPr>
              <a:t>Section 3: NGĀ HUARAHI KI TE ORANGA | PATHWAYS TO WELLBEING</a:t>
            </a:r>
            <a:br>
              <a:rPr lang="en-NZ" sz="2400" dirty="0">
                <a:effectLst/>
                <a:latin typeface="Calibri" panose="020F0502020204030204" pitchFamily="34" charset="0"/>
                <a:ea typeface="Calibri" panose="020F0502020204030204" pitchFamily="34" charset="0"/>
                <a:cs typeface="Times New Roman" panose="02020603050405020304" pitchFamily="18" charset="0"/>
              </a:rPr>
            </a:br>
            <a:endParaRPr lang="en-NZ" sz="3600" dirty="0"/>
          </a:p>
        </p:txBody>
      </p:sp>
      <p:pic>
        <p:nvPicPr>
          <p:cNvPr id="7" name="Content Placeholder 6">
            <a:extLst>
              <a:ext uri="{FF2B5EF4-FFF2-40B4-BE49-F238E27FC236}">
                <a16:creationId xmlns:a16="http://schemas.microsoft.com/office/drawing/2014/main" id="{67545DA7-357F-422F-9167-15D1C55EB675}"/>
              </a:ext>
            </a:extLst>
          </p:cNvPr>
          <p:cNvPicPr>
            <a:picLocks noGrp="1" noChangeAspect="1"/>
          </p:cNvPicPr>
          <p:nvPr>
            <p:ph idx="1"/>
          </p:nvPr>
        </p:nvPicPr>
        <p:blipFill>
          <a:blip r:embed="rId5"/>
          <a:stretch>
            <a:fillRect/>
          </a:stretch>
        </p:blipFill>
        <p:spPr>
          <a:xfrm>
            <a:off x="838200" y="1927527"/>
            <a:ext cx="10519246" cy="4090214"/>
          </a:xfrm>
        </p:spPr>
      </p:pic>
      <p:sp>
        <p:nvSpPr>
          <p:cNvPr id="4" name="Title 1">
            <a:extLst>
              <a:ext uri="{FF2B5EF4-FFF2-40B4-BE49-F238E27FC236}">
                <a16:creationId xmlns:a16="http://schemas.microsoft.com/office/drawing/2014/main" id="{0463EACA-E50F-48D4-9886-F9295D8BAA23}"/>
              </a:ext>
            </a:extLst>
          </p:cNvPr>
          <p:cNvSpPr txBox="1">
            <a:spLocks/>
          </p:cNvSpPr>
          <p:nvPr/>
        </p:nvSpPr>
        <p:spPr>
          <a:xfrm>
            <a:off x="838200" y="1233376"/>
            <a:ext cx="9615616" cy="1074060"/>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br>
              <a:rPr lang="en-NZ" sz="2400" dirty="0">
                <a:latin typeface="Calibri" panose="020F0502020204030204" pitchFamily="34" charset="0"/>
                <a:ea typeface="Calibri" panose="020F0502020204030204" pitchFamily="34" charset="0"/>
                <a:cs typeface="Times New Roman" panose="02020603050405020304" pitchFamily="18" charset="0"/>
              </a:rPr>
            </a:br>
            <a:endParaRPr lang="en-NZ" sz="3600" dirty="0"/>
          </a:p>
        </p:txBody>
      </p:sp>
      <p:sp>
        <p:nvSpPr>
          <p:cNvPr id="6" name="TextBox 5">
            <a:extLst>
              <a:ext uri="{FF2B5EF4-FFF2-40B4-BE49-F238E27FC236}">
                <a16:creationId xmlns:a16="http://schemas.microsoft.com/office/drawing/2014/main" id="{87211007-7A1B-4213-80C1-37E520F79FCA}"/>
              </a:ext>
            </a:extLst>
          </p:cNvPr>
          <p:cNvSpPr txBox="1"/>
          <p:nvPr/>
        </p:nvSpPr>
        <p:spPr>
          <a:xfrm>
            <a:off x="838201" y="986355"/>
            <a:ext cx="10515599" cy="966418"/>
          </a:xfrm>
          <a:prstGeom prst="rect">
            <a:avLst/>
          </a:prstGeom>
          <a:noFill/>
        </p:spPr>
        <p:txBody>
          <a:bodyPr wrap="square">
            <a:spAutoFit/>
          </a:bodyPr>
          <a:lstStyle/>
          <a:p>
            <a:pPr>
              <a:lnSpc>
                <a:spcPct val="107000"/>
              </a:lnSpc>
              <a:spcAft>
                <a:spcPts val="800"/>
              </a:spcAft>
            </a:pPr>
            <a:r>
              <a:rPr lang="en-NZ" sz="1800" dirty="0">
                <a:effectLst/>
                <a:latin typeface="Segoe UI" panose="020B0502040204020203" pitchFamily="34" charset="0"/>
                <a:ea typeface="Calibri" panose="020F0502020204030204" pitchFamily="34" charset="0"/>
                <a:cs typeface="Times New Roman" panose="02020603050405020304" pitchFamily="18" charset="0"/>
              </a:rPr>
              <a:t>Outcome 3: People participate in the development of their pathway to wellbeing, and receive timely assessment, followed by services that are planned, coordinated, and delivered in a manner that is tailored to their needs.</a:t>
            </a:r>
            <a:endParaRPr lang="en-NZ"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 name="Audio 2">
            <a:hlinkClick r:id="" action="ppaction://media"/>
            <a:extLst>
              <a:ext uri="{FF2B5EF4-FFF2-40B4-BE49-F238E27FC236}">
                <a16:creationId xmlns:a16="http://schemas.microsoft.com/office/drawing/2014/main" id="{17B2F6A9-838D-4DEE-BAAE-301467F4CA0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62548356"/>
      </p:ext>
    </p:extLst>
  </p:cSld>
  <p:clrMapOvr>
    <a:masterClrMapping/>
  </p:clrMapOvr>
  <mc:AlternateContent xmlns:mc="http://schemas.openxmlformats.org/markup-compatibility/2006">
    <mc:Choice xmlns:p14="http://schemas.microsoft.com/office/powerpoint/2010/main" Requires="p14">
      <p:transition spd="slow" p14:dur="2000" advTm="4680"/>
    </mc:Choice>
    <mc:Fallback>
      <p:transition spd="slow" advTm="468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670775" y="306536"/>
            <a:ext cx="10515600" cy="1074060"/>
          </a:xfrm>
        </p:spPr>
        <p:txBody>
          <a:bodyPr>
            <a:normAutofit fontScale="90000"/>
          </a:bodyPr>
          <a:lstStyle/>
          <a:p>
            <a:r>
              <a:rPr lang="en-NZ" dirty="0"/>
              <a:t>NZS 8134:2021 Section 4:</a:t>
            </a:r>
            <a:r>
              <a:rPr lang="en-NZ" sz="2800" b="1" dirty="0">
                <a:effectLst/>
                <a:latin typeface="Segoe UI" panose="020B0502040204020203" pitchFamily="34" charset="0"/>
                <a:ea typeface="Calibri" panose="020F0502020204030204" pitchFamily="34" charset="0"/>
                <a:cs typeface="Times New Roman" panose="02020603050405020304" pitchFamily="18" charset="0"/>
              </a:rPr>
              <a:t> TE ARO KI TE TANGATA ME TE TAIAO HAUMARU | PERSON-CENTRED AND SAFE ENVIRONMENT</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2298591720"/>
              </p:ext>
            </p:extLst>
          </p:nvPr>
        </p:nvGraphicFramePr>
        <p:xfrm>
          <a:off x="838200" y="1275008"/>
          <a:ext cx="10237631" cy="4739426"/>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B49B6C21-6F1C-42BF-9FE7-FA59BC58C583}"/>
              </a:ext>
            </a:extLst>
          </p:cNvPr>
          <p:cNvPicPr>
            <a:picLocks noChangeAspect="1"/>
          </p:cNvPicPr>
          <p:nvPr/>
        </p:nvPicPr>
        <p:blipFill>
          <a:blip r:embed="rId10"/>
          <a:stretch>
            <a:fillRect/>
          </a:stretch>
        </p:blipFill>
        <p:spPr>
          <a:xfrm>
            <a:off x="10045721" y="4941610"/>
            <a:ext cx="1308079" cy="641381"/>
          </a:xfrm>
          <a:prstGeom prst="rect">
            <a:avLst/>
          </a:prstGeom>
        </p:spPr>
      </p:pic>
      <p:pic>
        <p:nvPicPr>
          <p:cNvPr id="3" name="Audio 2">
            <a:hlinkClick r:id="" action="ppaction://media"/>
            <a:extLst>
              <a:ext uri="{FF2B5EF4-FFF2-40B4-BE49-F238E27FC236}">
                <a16:creationId xmlns:a16="http://schemas.microsoft.com/office/drawing/2014/main" id="{E2C5DCAD-5FA5-4246-9C59-F3158B1212B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009787631"/>
      </p:ext>
    </p:extLst>
  </p:cSld>
  <p:clrMapOvr>
    <a:masterClrMapping/>
  </p:clrMapOvr>
  <mc:AlternateContent xmlns:mc="http://schemas.openxmlformats.org/markup-compatibility/2006">
    <mc:Choice xmlns:p14="http://schemas.microsoft.com/office/powerpoint/2010/main" Requires="p14">
      <p:transition spd="slow" p14:dur="2000" advTm="9306"/>
    </mc:Choice>
    <mc:Fallback>
      <p:transition spd="slow" advTm="930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A5F491A-F4E3-433A-9814-4FB789AA9060}"/>
              </a:ext>
            </a:extLst>
          </p:cNvPr>
          <p:cNvSpPr>
            <a:spLocks noGrp="1"/>
          </p:cNvSpPr>
          <p:nvPr>
            <p:ph type="title"/>
          </p:nvPr>
        </p:nvSpPr>
        <p:spPr>
          <a:xfrm>
            <a:off x="687371" y="1307807"/>
            <a:ext cx="10515600" cy="1074060"/>
          </a:xfrm>
        </p:spPr>
        <p:txBody>
          <a:bodyPr/>
          <a:lstStyle/>
          <a:p>
            <a:r>
              <a:rPr lang="en-NZ" dirty="0"/>
              <a:t>Whakataukī </a:t>
            </a:r>
          </a:p>
        </p:txBody>
      </p:sp>
      <p:sp>
        <p:nvSpPr>
          <p:cNvPr id="3" name="Content Placeholder 2">
            <a:extLst>
              <a:ext uri="{FF2B5EF4-FFF2-40B4-BE49-F238E27FC236}">
                <a16:creationId xmlns:a16="http://schemas.microsoft.com/office/drawing/2014/main" id="{694D1EF7-AEB4-4ED3-97AB-8D21D922ACFE}"/>
              </a:ext>
            </a:extLst>
          </p:cNvPr>
          <p:cNvSpPr>
            <a:spLocks noGrp="1"/>
          </p:cNvSpPr>
          <p:nvPr>
            <p:ph idx="1"/>
          </p:nvPr>
        </p:nvSpPr>
        <p:spPr>
          <a:xfrm>
            <a:off x="687371" y="2453387"/>
            <a:ext cx="10515600" cy="2391990"/>
          </a:xfrm>
        </p:spPr>
        <p:txBody>
          <a:bodyPr/>
          <a:lstStyle/>
          <a:p>
            <a:pPr marL="0" indent="0">
              <a:buNone/>
            </a:pPr>
            <a:endParaRPr lang="en-NZ" dirty="0"/>
          </a:p>
          <a:p>
            <a:pPr marL="0" indent="0">
              <a:buNone/>
            </a:pPr>
            <a:r>
              <a:rPr lang="en-NZ" b="1" dirty="0"/>
              <a:t>He waka eke noa</a:t>
            </a:r>
          </a:p>
          <a:p>
            <a:pPr marL="0" indent="0">
              <a:buNone/>
            </a:pPr>
            <a:r>
              <a:rPr lang="en-NZ" i="1" dirty="0"/>
              <a:t>A canoe which we are all in with no exception</a:t>
            </a:r>
          </a:p>
        </p:txBody>
      </p:sp>
      <p:pic>
        <p:nvPicPr>
          <p:cNvPr id="4" name="Audio 3">
            <a:hlinkClick r:id="" action="ppaction://media"/>
            <a:extLst>
              <a:ext uri="{FF2B5EF4-FFF2-40B4-BE49-F238E27FC236}">
                <a16:creationId xmlns:a16="http://schemas.microsoft.com/office/drawing/2014/main" id="{2BE67C9C-0A8F-4E78-A9AA-4E34977F8B1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974435456"/>
      </p:ext>
    </p:extLst>
  </p:cSld>
  <p:clrMapOvr>
    <a:masterClrMapping/>
  </p:clrMapOvr>
  <mc:AlternateContent xmlns:mc="http://schemas.openxmlformats.org/markup-compatibility/2006" xmlns:p14="http://schemas.microsoft.com/office/powerpoint/2010/main">
    <mc:Choice Requires="p14">
      <p:transition spd="slow" p14:dur="2000" advTm="8158"/>
    </mc:Choice>
    <mc:Fallback xmlns="">
      <p:transition spd="slow" advTm="81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0762A6-5CC0-4F88-8FDB-C476F7E3BE78}"/>
              </a:ext>
            </a:extLst>
          </p:cNvPr>
          <p:cNvSpPr>
            <a:spLocks noGrp="1"/>
          </p:cNvSpPr>
          <p:nvPr>
            <p:ph type="title"/>
          </p:nvPr>
        </p:nvSpPr>
        <p:spPr>
          <a:xfrm>
            <a:off x="838200" y="365127"/>
            <a:ext cx="9553832" cy="1074060"/>
          </a:xfrm>
        </p:spPr>
        <p:txBody>
          <a:bodyPr>
            <a:normAutofit fontScale="90000"/>
          </a:bodyPr>
          <a:lstStyle/>
          <a:p>
            <a:r>
              <a:rPr lang="en-NZ" sz="2400" b="1" dirty="0">
                <a:effectLst/>
                <a:latin typeface="Segoe UI" panose="020B0502040204020203" pitchFamily="34" charset="0"/>
                <a:ea typeface="Calibri" panose="020F0502020204030204" pitchFamily="34" charset="0"/>
                <a:cs typeface="Times New Roman" panose="02020603050405020304" pitchFamily="18" charset="0"/>
              </a:rPr>
              <a:t>Section 4: TE ARO KI TE TANGATA ME TE TAIAO HAUMARU | PERSON-CENTRED AND SAFE ENVIRONMENT</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Content Placeholder 4">
            <a:extLst>
              <a:ext uri="{FF2B5EF4-FFF2-40B4-BE49-F238E27FC236}">
                <a16:creationId xmlns:a16="http://schemas.microsoft.com/office/drawing/2014/main" id="{93708A2E-6EC3-4A34-883D-21A28D99C296}"/>
              </a:ext>
            </a:extLst>
          </p:cNvPr>
          <p:cNvPicPr>
            <a:picLocks noGrp="1" noChangeAspect="1"/>
          </p:cNvPicPr>
          <p:nvPr>
            <p:ph idx="1"/>
          </p:nvPr>
        </p:nvPicPr>
        <p:blipFill>
          <a:blip r:embed="rId5"/>
          <a:stretch>
            <a:fillRect/>
          </a:stretch>
        </p:blipFill>
        <p:spPr>
          <a:xfrm>
            <a:off x="1578137" y="2635430"/>
            <a:ext cx="8437529" cy="2017670"/>
          </a:xfrm>
        </p:spPr>
      </p:pic>
      <p:sp>
        <p:nvSpPr>
          <p:cNvPr id="6" name="Title 1">
            <a:extLst>
              <a:ext uri="{FF2B5EF4-FFF2-40B4-BE49-F238E27FC236}">
                <a16:creationId xmlns:a16="http://schemas.microsoft.com/office/drawing/2014/main" id="{8155458A-53C0-4CB3-B102-D83328F9D36E}"/>
              </a:ext>
            </a:extLst>
          </p:cNvPr>
          <p:cNvSpPr txBox="1">
            <a:spLocks/>
          </p:cNvSpPr>
          <p:nvPr/>
        </p:nvSpPr>
        <p:spPr>
          <a:xfrm>
            <a:off x="838200" y="1258931"/>
            <a:ext cx="9553832" cy="1756117"/>
          </a:xfrm>
          <a:prstGeom prst="rect">
            <a:avLst/>
          </a:prstGeom>
        </p:spPr>
        <p:txBody>
          <a:bodyPr anchor="ctr" anchorCtr="0">
            <a:normAutofit fontScale="975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21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4: Health and disability services are provided in a safe environment appropriate to the age and needs of the people receiving services that facilitates independence and meets the needs of people with disabilities.</a:t>
            </a:r>
            <a:endParaRPr lang="en-NZ" sz="21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3" name="Audio 2">
            <a:hlinkClick r:id="" action="ppaction://media"/>
            <a:extLst>
              <a:ext uri="{FF2B5EF4-FFF2-40B4-BE49-F238E27FC236}">
                <a16:creationId xmlns:a16="http://schemas.microsoft.com/office/drawing/2014/main" id="{4013955C-0E07-4EBF-942B-58B211CA8F55}"/>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88313495"/>
      </p:ext>
    </p:extLst>
  </p:cSld>
  <p:clrMapOvr>
    <a:masterClrMapping/>
  </p:clrMapOvr>
  <mc:AlternateContent xmlns:mc="http://schemas.openxmlformats.org/markup-compatibility/2006">
    <mc:Choice xmlns:p14="http://schemas.microsoft.com/office/powerpoint/2010/main" Requires="p14">
      <p:transition spd="slow" p14:dur="2000" advTm="4443"/>
    </mc:Choice>
    <mc:Fallback>
      <p:transition spd="slow" advTm="44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418070" y="121587"/>
            <a:ext cx="10515600" cy="1074060"/>
          </a:xfrm>
        </p:spPr>
        <p:txBody>
          <a:bodyPr>
            <a:normAutofit fontScale="90000"/>
          </a:bodyPr>
          <a:lstStyle/>
          <a:p>
            <a:r>
              <a:rPr lang="en-NZ" dirty="0"/>
              <a:t>NZS 8134:2021 Section 5:</a:t>
            </a:r>
            <a:r>
              <a:rPr lang="en-NZ" sz="2800" b="1" dirty="0">
                <a:effectLst/>
                <a:latin typeface="Segoe UI" panose="020B0502040204020203" pitchFamily="34" charset="0"/>
                <a:ea typeface="Calibri" panose="020F0502020204030204" pitchFamily="34" charset="0"/>
                <a:cs typeface="Times New Roman" panose="02020603050405020304" pitchFamily="18" charset="0"/>
              </a:rPr>
              <a:t> TE KAUPARE POKENGA ME TE KAITIAKITANGA PATU HUAKITA | INFECTION PREVENTION AND ANTIMOCROBIAL STEWARDSHIP</a:t>
            </a: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3940941811"/>
              </p:ext>
            </p:extLst>
          </p:nvPr>
        </p:nvGraphicFramePr>
        <p:xfrm>
          <a:off x="992746" y="75985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6C3535FB-732F-493D-812F-9A5602A19D9F}"/>
              </a:ext>
            </a:extLst>
          </p:cNvPr>
          <p:cNvPicPr>
            <a:picLocks noChangeAspect="1"/>
          </p:cNvPicPr>
          <p:nvPr/>
        </p:nvPicPr>
        <p:blipFill>
          <a:blip r:embed="rId10"/>
          <a:stretch>
            <a:fillRect/>
          </a:stretch>
        </p:blipFill>
        <p:spPr>
          <a:xfrm>
            <a:off x="10031971" y="5134489"/>
            <a:ext cx="1321829" cy="648123"/>
          </a:xfrm>
          <a:prstGeom prst="rect">
            <a:avLst/>
          </a:prstGeom>
        </p:spPr>
      </p:pic>
      <p:pic>
        <p:nvPicPr>
          <p:cNvPr id="7" name="Audio 6">
            <a:hlinkClick r:id="" action="ppaction://media"/>
            <a:extLst>
              <a:ext uri="{FF2B5EF4-FFF2-40B4-BE49-F238E27FC236}">
                <a16:creationId xmlns:a16="http://schemas.microsoft.com/office/drawing/2014/main" id="{F06962C3-56F0-4A0D-8950-E24E2A21A43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838233206"/>
      </p:ext>
    </p:extLst>
  </p:cSld>
  <p:clrMapOvr>
    <a:masterClrMapping/>
  </p:clrMapOvr>
  <mc:AlternateContent xmlns:mc="http://schemas.openxmlformats.org/markup-compatibility/2006">
    <mc:Choice xmlns:p14="http://schemas.microsoft.com/office/powerpoint/2010/main" Requires="p14">
      <p:transition spd="slow" p14:dur="2000" advTm="11750"/>
    </mc:Choice>
    <mc:Fallback>
      <p:transition spd="slow" advTm="1175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6B78C-FA93-4045-9F46-0324FCCDE901}"/>
              </a:ext>
            </a:extLst>
          </p:cNvPr>
          <p:cNvSpPr>
            <a:spLocks noGrp="1"/>
          </p:cNvSpPr>
          <p:nvPr>
            <p:ph type="title"/>
          </p:nvPr>
        </p:nvSpPr>
        <p:spPr>
          <a:xfrm>
            <a:off x="566351" y="437005"/>
            <a:ext cx="10515600" cy="1074060"/>
          </a:xfrm>
        </p:spPr>
        <p:txBody>
          <a:bodyPr>
            <a:normAutofit fontScale="90000"/>
          </a:bodyPr>
          <a:lstStyle/>
          <a:p>
            <a:r>
              <a:rPr lang="en-NZ" sz="2400" b="1" dirty="0">
                <a:effectLst/>
                <a:latin typeface="Segoe UI" panose="020B0502040204020203" pitchFamily="34" charset="0"/>
                <a:ea typeface="Calibri" panose="020F0502020204030204" pitchFamily="34" charset="0"/>
                <a:cs typeface="Times New Roman" panose="02020603050405020304" pitchFamily="18" charset="0"/>
              </a:rPr>
              <a:t>Section 5: TE KAUPARE POKENGA ME TE KAITIAKITANGA PATU HUAKITA | INFECTION PREVENTION AND ANTIMOCROBIAL STEWARDSHIP</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6" name="Content Placeholder 5">
            <a:extLst>
              <a:ext uri="{FF2B5EF4-FFF2-40B4-BE49-F238E27FC236}">
                <a16:creationId xmlns:a16="http://schemas.microsoft.com/office/drawing/2014/main" id="{1C5C0F1A-BF61-4499-A608-117857D58DCB}"/>
              </a:ext>
            </a:extLst>
          </p:cNvPr>
          <p:cNvPicPr>
            <a:picLocks noGrp="1" noChangeAspect="1"/>
          </p:cNvPicPr>
          <p:nvPr>
            <p:ph idx="1"/>
          </p:nvPr>
        </p:nvPicPr>
        <p:blipFill>
          <a:blip r:embed="rId5"/>
          <a:stretch>
            <a:fillRect/>
          </a:stretch>
        </p:blipFill>
        <p:spPr>
          <a:xfrm>
            <a:off x="566351" y="2157734"/>
            <a:ext cx="10431514" cy="3725541"/>
          </a:xfrm>
        </p:spPr>
      </p:pic>
      <p:sp>
        <p:nvSpPr>
          <p:cNvPr id="4" name="Title 1">
            <a:extLst>
              <a:ext uri="{FF2B5EF4-FFF2-40B4-BE49-F238E27FC236}">
                <a16:creationId xmlns:a16="http://schemas.microsoft.com/office/drawing/2014/main" id="{CFE57F61-1246-4701-BFB2-B22D18CE31EE}"/>
              </a:ext>
            </a:extLst>
          </p:cNvPr>
          <p:cNvSpPr txBox="1">
            <a:spLocks/>
          </p:cNvSpPr>
          <p:nvPr/>
        </p:nvSpPr>
        <p:spPr>
          <a:xfrm>
            <a:off x="566351" y="1083674"/>
            <a:ext cx="10515600" cy="1523601"/>
          </a:xfrm>
          <a:prstGeom prst="rect">
            <a:avLst/>
          </a:prstGeom>
        </p:spPr>
        <p:txBody>
          <a:bodyPr anchor="ctr" anchorCtr="0">
            <a:normAutofit fontScale="90000" lnSpcReduction="10000"/>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5: Health and disability service providers’ infection prevention (IP) and antimicrobial stewardship (AMS) strategies define a clear vision and purpose, with quality of care, welfare, and safety at the centre. The IP and AMS programmes are up to date and informed by evidence and are an expression of a strategy that seeks to maximise quality of care and minimise infection risk and adverse effects from antibiotic use, such as antimicrobial resistance.</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br>
              <a:rPr lang="en-NZ" sz="1800" dirty="0">
                <a:latin typeface="Calibri" panose="020F0502020204030204" pitchFamily="34" charset="0"/>
                <a:ea typeface="Calibri" panose="020F0502020204030204" pitchFamily="34" charset="0"/>
                <a:cs typeface="Times New Roman" panose="02020603050405020304" pitchFamily="18" charset="0"/>
              </a:rPr>
            </a:br>
            <a:endParaRPr lang="en-NZ" dirty="0"/>
          </a:p>
        </p:txBody>
      </p:sp>
      <p:pic>
        <p:nvPicPr>
          <p:cNvPr id="5" name="Audio 4">
            <a:hlinkClick r:id="" action="ppaction://media"/>
            <a:extLst>
              <a:ext uri="{FF2B5EF4-FFF2-40B4-BE49-F238E27FC236}">
                <a16:creationId xmlns:a16="http://schemas.microsoft.com/office/drawing/2014/main" id="{B6AE7496-AB5F-4FB3-9F11-6A4889FFED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418387482"/>
      </p:ext>
    </p:extLst>
  </p:cSld>
  <p:clrMapOvr>
    <a:masterClrMapping/>
  </p:clrMapOvr>
  <mc:AlternateContent xmlns:mc="http://schemas.openxmlformats.org/markup-compatibility/2006">
    <mc:Choice xmlns:p14="http://schemas.microsoft.com/office/powerpoint/2010/main" Requires="p14">
      <p:transition spd="slow" p14:dur="2000" advTm="7669"/>
    </mc:Choice>
    <mc:Fallback>
      <p:transition spd="slow" advTm="766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A6DCE6-FD46-4EC4-BDB3-9775A60FFED0}"/>
              </a:ext>
            </a:extLst>
          </p:cNvPr>
          <p:cNvSpPr>
            <a:spLocks noGrp="1"/>
          </p:cNvSpPr>
          <p:nvPr>
            <p:ph type="title"/>
          </p:nvPr>
        </p:nvSpPr>
        <p:spPr>
          <a:xfrm>
            <a:off x="838200" y="454643"/>
            <a:ext cx="10515600" cy="1074060"/>
          </a:xfrm>
        </p:spPr>
        <p:txBody>
          <a:bodyPr>
            <a:normAutofit fontScale="90000"/>
          </a:bodyPr>
          <a:lstStyle/>
          <a:p>
            <a:r>
              <a:rPr lang="en-NZ" dirty="0"/>
              <a:t>NZS 8134:2021 Section 6: HERE TARATAHI | RESTRAINT AND SECLUSION</a:t>
            </a:r>
            <a:br>
              <a:rPr lang="en-NZ" sz="1800" dirty="0">
                <a:effectLst/>
                <a:latin typeface="Calibri" panose="020F0502020204030204" pitchFamily="34" charset="0"/>
                <a:ea typeface="Calibri" panose="020F0502020204030204" pitchFamily="34" charset="0"/>
                <a:cs typeface="Times New Roman" panose="02020603050405020304" pitchFamily="18" charset="0"/>
              </a:rPr>
            </a:br>
            <a:endParaRPr lang="en-NZ" dirty="0"/>
          </a:p>
        </p:txBody>
      </p:sp>
      <p:graphicFrame>
        <p:nvGraphicFramePr>
          <p:cNvPr id="5" name="Content Placeholder 4">
            <a:extLst>
              <a:ext uri="{FF2B5EF4-FFF2-40B4-BE49-F238E27FC236}">
                <a16:creationId xmlns:a16="http://schemas.microsoft.com/office/drawing/2014/main" id="{7C26B2CF-E53E-41D3-8578-F92D097C7D09}"/>
              </a:ext>
            </a:extLst>
          </p:cNvPr>
          <p:cNvGraphicFramePr>
            <a:graphicFrameLocks noGrp="1"/>
          </p:cNvGraphicFramePr>
          <p:nvPr>
            <p:ph idx="1"/>
            <p:extLst>
              <p:ext uri="{D42A27DB-BD31-4B8C-83A1-F6EECF244321}">
                <p14:modId xmlns:p14="http://schemas.microsoft.com/office/powerpoint/2010/main" val="1567540946"/>
              </p:ext>
            </p:extLst>
          </p:nvPr>
        </p:nvGraphicFramePr>
        <p:xfrm>
          <a:off x="838200" y="991673"/>
          <a:ext cx="10515600" cy="502276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4" name="Picture 3">
            <a:extLst>
              <a:ext uri="{FF2B5EF4-FFF2-40B4-BE49-F238E27FC236}">
                <a16:creationId xmlns:a16="http://schemas.microsoft.com/office/drawing/2014/main" id="{1895313E-75AF-45B8-B7EE-06D0649390AC}"/>
              </a:ext>
            </a:extLst>
          </p:cNvPr>
          <p:cNvPicPr>
            <a:picLocks noChangeAspect="1"/>
          </p:cNvPicPr>
          <p:nvPr/>
        </p:nvPicPr>
        <p:blipFill>
          <a:blip r:embed="rId10"/>
          <a:stretch>
            <a:fillRect/>
          </a:stretch>
        </p:blipFill>
        <p:spPr>
          <a:xfrm>
            <a:off x="10174511" y="5028637"/>
            <a:ext cx="1179290" cy="578233"/>
          </a:xfrm>
          <a:prstGeom prst="rect">
            <a:avLst/>
          </a:prstGeom>
        </p:spPr>
      </p:pic>
      <p:pic>
        <p:nvPicPr>
          <p:cNvPr id="6" name="Audio 5">
            <a:hlinkClick r:id="" action="ppaction://media"/>
            <a:extLst>
              <a:ext uri="{FF2B5EF4-FFF2-40B4-BE49-F238E27FC236}">
                <a16:creationId xmlns:a16="http://schemas.microsoft.com/office/drawing/2014/main" id="{302A3544-D998-414B-8A35-52E59E149CD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19685726"/>
      </p:ext>
    </p:extLst>
  </p:cSld>
  <p:clrMapOvr>
    <a:masterClrMapping/>
  </p:clrMapOvr>
  <mc:AlternateContent xmlns:mc="http://schemas.openxmlformats.org/markup-compatibility/2006">
    <mc:Choice xmlns:p14="http://schemas.microsoft.com/office/powerpoint/2010/main" Requires="p14">
      <p:transition spd="slow" p14:dur="2000" advTm="9534"/>
    </mc:Choice>
    <mc:Fallback>
      <p:transition spd="slow" advTm="953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7FE11D-0FF3-4B9E-8D80-4B7E59C27E1F}"/>
              </a:ext>
            </a:extLst>
          </p:cNvPr>
          <p:cNvSpPr>
            <a:spLocks noGrp="1"/>
          </p:cNvSpPr>
          <p:nvPr>
            <p:ph type="title"/>
          </p:nvPr>
        </p:nvSpPr>
        <p:spPr>
          <a:xfrm>
            <a:off x="838200" y="147922"/>
            <a:ext cx="10515600" cy="1074060"/>
          </a:xfrm>
        </p:spPr>
        <p:txBody>
          <a:bodyPr/>
          <a:lstStyle/>
          <a:p>
            <a:r>
              <a:rPr lang="en-NZ" dirty="0"/>
              <a:t>Section 6: HERE TARATAHI | RESTRAINT AND SECLUSION</a:t>
            </a:r>
          </a:p>
        </p:txBody>
      </p:sp>
      <p:pic>
        <p:nvPicPr>
          <p:cNvPr id="6" name="Content Placeholder 5">
            <a:extLst>
              <a:ext uri="{FF2B5EF4-FFF2-40B4-BE49-F238E27FC236}">
                <a16:creationId xmlns:a16="http://schemas.microsoft.com/office/drawing/2014/main" id="{C7A40FAA-386C-4C34-BCF6-512B4AE9D845}"/>
              </a:ext>
            </a:extLst>
          </p:cNvPr>
          <p:cNvPicPr>
            <a:picLocks noGrp="1" noChangeAspect="1"/>
          </p:cNvPicPr>
          <p:nvPr>
            <p:ph idx="1"/>
          </p:nvPr>
        </p:nvPicPr>
        <p:blipFill>
          <a:blip r:embed="rId5"/>
          <a:stretch>
            <a:fillRect/>
          </a:stretch>
        </p:blipFill>
        <p:spPr>
          <a:xfrm>
            <a:off x="898954" y="1638111"/>
            <a:ext cx="10394092" cy="4465692"/>
          </a:xfrm>
        </p:spPr>
      </p:pic>
      <p:sp>
        <p:nvSpPr>
          <p:cNvPr id="4" name="Title 1">
            <a:extLst>
              <a:ext uri="{FF2B5EF4-FFF2-40B4-BE49-F238E27FC236}">
                <a16:creationId xmlns:a16="http://schemas.microsoft.com/office/drawing/2014/main" id="{8FD76935-5449-484D-9B68-07D84B4AB178}"/>
              </a:ext>
            </a:extLst>
          </p:cNvPr>
          <p:cNvSpPr txBox="1">
            <a:spLocks/>
          </p:cNvSpPr>
          <p:nvPr/>
        </p:nvSpPr>
        <p:spPr>
          <a:xfrm>
            <a:off x="838200" y="1004776"/>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1800" b="0" dirty="0">
                <a:solidFill>
                  <a:schemeClr val="tx1"/>
                </a:solidFill>
                <a:effectLst/>
                <a:latin typeface="Segoe UI" panose="020B0502040204020203" pitchFamily="34" charset="0"/>
                <a:ea typeface="Calibri" panose="020F0502020204030204" pitchFamily="34" charset="0"/>
                <a:cs typeface="Times New Roman" panose="02020603050405020304" pitchFamily="18" charset="0"/>
              </a:rPr>
              <a:t>Outcome 6: Services shall aim for a restraint and seclusion free environment, in which people’s dignity and mana are maintained.</a:t>
            </a:r>
            <a:endParaRPr lang="en-NZ" sz="1800" b="0"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p>
            <a:endParaRPr lang="en-NZ" dirty="0"/>
          </a:p>
        </p:txBody>
      </p:sp>
      <p:pic>
        <p:nvPicPr>
          <p:cNvPr id="5" name="Audio 4">
            <a:hlinkClick r:id="" action="ppaction://media"/>
            <a:extLst>
              <a:ext uri="{FF2B5EF4-FFF2-40B4-BE49-F238E27FC236}">
                <a16:creationId xmlns:a16="http://schemas.microsoft.com/office/drawing/2014/main" id="{8CE3E757-725E-48AF-BF20-50AF6C3E806A}"/>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915251868"/>
      </p:ext>
    </p:extLst>
  </p:cSld>
  <p:clrMapOvr>
    <a:masterClrMapping/>
  </p:clrMapOvr>
  <mc:AlternateContent xmlns:mc="http://schemas.openxmlformats.org/markup-compatibility/2006">
    <mc:Choice xmlns:p14="http://schemas.microsoft.com/office/powerpoint/2010/main" Requires="p14">
      <p:transition spd="slow" p14:dur="2000" advTm="7458"/>
    </mc:Choice>
    <mc:Fallback>
      <p:transition spd="slow" advTm="745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522537E-B5D5-4796-834A-4857C9319DDA}"/>
              </a:ext>
            </a:extLst>
          </p:cNvPr>
          <p:cNvSpPr>
            <a:spLocks noGrp="1"/>
          </p:cNvSpPr>
          <p:nvPr>
            <p:ph type="title"/>
          </p:nvPr>
        </p:nvSpPr>
        <p:spPr/>
        <p:txBody>
          <a:bodyPr/>
          <a:lstStyle/>
          <a:p>
            <a:r>
              <a:rPr lang="en-NZ" dirty="0"/>
              <a:t>Key points reviewed </a:t>
            </a:r>
          </a:p>
        </p:txBody>
      </p:sp>
      <p:sp>
        <p:nvSpPr>
          <p:cNvPr id="3" name="Content Placeholder 2">
            <a:extLst>
              <a:ext uri="{FF2B5EF4-FFF2-40B4-BE49-F238E27FC236}">
                <a16:creationId xmlns:a16="http://schemas.microsoft.com/office/drawing/2014/main" id="{3AF98401-C004-4A54-87D0-23A67C956306}"/>
              </a:ext>
            </a:extLst>
          </p:cNvPr>
          <p:cNvSpPr>
            <a:spLocks noGrp="1"/>
          </p:cNvSpPr>
          <p:nvPr>
            <p:ph idx="1"/>
          </p:nvPr>
        </p:nvSpPr>
        <p:spPr>
          <a:xfrm>
            <a:off x="838200" y="1197204"/>
            <a:ext cx="10515600" cy="4798243"/>
          </a:xfrm>
        </p:spPr>
        <p:txBody>
          <a:bodyPr/>
          <a:lstStyle/>
          <a:p>
            <a:r>
              <a:rPr lang="en-NZ" dirty="0"/>
              <a:t>We are all learning the refreshed requirements of Ngā </a:t>
            </a:r>
            <a:r>
              <a:rPr lang="en-NZ" dirty="0" err="1"/>
              <a:t>paerewa</a:t>
            </a:r>
            <a:r>
              <a:rPr lang="en-NZ" dirty="0"/>
              <a:t> Health and disability services standard </a:t>
            </a:r>
            <a:r>
              <a:rPr lang="en-NZ" b="1" u="sng" dirty="0"/>
              <a:t>together</a:t>
            </a:r>
          </a:p>
          <a:p>
            <a:endParaRPr lang="en-NZ" b="1" u="sng" dirty="0"/>
          </a:p>
          <a:p>
            <a:r>
              <a:rPr lang="en-NZ" dirty="0"/>
              <a:t>E</a:t>
            </a:r>
            <a:r>
              <a:rPr lang="en-NZ" sz="2800" dirty="0"/>
              <a:t>vidence is required that service providers are forming relationships or connecting with the local ‘mana whenua’ of their region</a:t>
            </a:r>
            <a:endParaRPr lang="en-NZ" b="1" u="sng" dirty="0"/>
          </a:p>
          <a:p>
            <a:endParaRPr lang="en-NZ" b="1" u="sng" dirty="0"/>
          </a:p>
          <a:p>
            <a:r>
              <a:rPr lang="en-NZ" dirty="0"/>
              <a:t>HealthCERT/The Ministry of Health are committed to a non-punitive approach to transitioning to the new standard. </a:t>
            </a:r>
            <a:r>
              <a:rPr lang="en-NZ" b="1" u="sng" dirty="0"/>
              <a:t>There will be grace periods for partially mapped and unmapped/new criteria</a:t>
            </a:r>
          </a:p>
          <a:p>
            <a:endParaRPr lang="en-NZ" u="sng" dirty="0"/>
          </a:p>
        </p:txBody>
      </p:sp>
      <p:pic>
        <p:nvPicPr>
          <p:cNvPr id="4" name="Audio 3">
            <a:hlinkClick r:id="" action="ppaction://media"/>
            <a:extLst>
              <a:ext uri="{FF2B5EF4-FFF2-40B4-BE49-F238E27FC236}">
                <a16:creationId xmlns:a16="http://schemas.microsoft.com/office/drawing/2014/main" id="{53F996D7-1486-455E-87C9-977506271D75}"/>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217075420"/>
      </p:ext>
    </p:extLst>
  </p:cSld>
  <p:clrMapOvr>
    <a:masterClrMapping/>
  </p:clrMapOvr>
  <mc:AlternateContent xmlns:mc="http://schemas.openxmlformats.org/markup-compatibility/2006" xmlns:p14="http://schemas.microsoft.com/office/powerpoint/2010/main">
    <mc:Choice Requires="p14">
      <p:transition spd="slow" p14:dur="2000" advTm="29884"/>
    </mc:Choice>
    <mc:Fallback xmlns="">
      <p:transition spd="slow" advTm="298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90BD4B8-C49E-4FB3-ACE9-2658BE35017E}"/>
              </a:ext>
            </a:extLst>
          </p:cNvPr>
          <p:cNvSpPr>
            <a:spLocks noGrp="1"/>
          </p:cNvSpPr>
          <p:nvPr>
            <p:ph type="title"/>
          </p:nvPr>
        </p:nvSpPr>
        <p:spPr/>
        <p:txBody>
          <a:bodyPr/>
          <a:lstStyle/>
          <a:p>
            <a:r>
              <a:rPr lang="en-NZ" dirty="0"/>
              <a:t>The journey continues: </a:t>
            </a:r>
            <a:r>
              <a:rPr lang="en-NZ" b="1" dirty="0"/>
              <a:t>He waka eke noa</a:t>
            </a:r>
            <a:br>
              <a:rPr lang="en-NZ" b="1" dirty="0"/>
            </a:br>
            <a:r>
              <a:rPr lang="en-NZ" b="0" i="1" dirty="0"/>
              <a:t>A canoe which we are all in with no exception</a:t>
            </a:r>
            <a:endParaRPr lang="en-NZ" dirty="0"/>
          </a:p>
        </p:txBody>
      </p:sp>
      <p:sp>
        <p:nvSpPr>
          <p:cNvPr id="3" name="Content Placeholder 2">
            <a:extLst>
              <a:ext uri="{FF2B5EF4-FFF2-40B4-BE49-F238E27FC236}">
                <a16:creationId xmlns:a16="http://schemas.microsoft.com/office/drawing/2014/main" id="{CC94DDF0-1C3D-4708-8883-409B190E2655}"/>
              </a:ext>
            </a:extLst>
          </p:cNvPr>
          <p:cNvSpPr>
            <a:spLocks noGrp="1"/>
          </p:cNvSpPr>
          <p:nvPr>
            <p:ph idx="1"/>
          </p:nvPr>
        </p:nvSpPr>
        <p:spPr>
          <a:xfrm>
            <a:off x="838200" y="1542290"/>
            <a:ext cx="10515600" cy="4058340"/>
          </a:xfrm>
        </p:spPr>
        <p:txBody>
          <a:bodyPr/>
          <a:lstStyle/>
          <a:p>
            <a:r>
              <a:rPr lang="en-NZ" dirty="0" err="1"/>
              <a:t>Ngā</a:t>
            </a:r>
            <a:r>
              <a:rPr lang="en-NZ" dirty="0"/>
              <a:t> </a:t>
            </a:r>
            <a:r>
              <a:rPr lang="en-NZ" dirty="0" err="1"/>
              <a:t>Paerewa</a:t>
            </a:r>
            <a:r>
              <a:rPr lang="en-NZ" dirty="0"/>
              <a:t> has been designed with the sector for the sector</a:t>
            </a:r>
          </a:p>
          <a:p>
            <a:r>
              <a:rPr lang="en-NZ" dirty="0"/>
              <a:t>Sector are encouraged to provide feedback </a:t>
            </a:r>
            <a:r>
              <a:rPr lang="en-NZ" sz="2800" b="0" i="0" u="sng" dirty="0">
                <a:solidFill>
                  <a:srgbClr val="002839"/>
                </a:solidFill>
                <a:effectLst/>
                <a:latin typeface="Arial" panose="020B0604020202020204" pitchFamily="34" charset="0"/>
                <a:hlinkClick r:id="rId5"/>
              </a:rPr>
              <a:t>certification@health.govt.nz</a:t>
            </a:r>
            <a:r>
              <a:rPr lang="en-NZ" sz="2800" dirty="0"/>
              <a:t> </a:t>
            </a:r>
          </a:p>
          <a:p>
            <a:r>
              <a:rPr lang="en-NZ" dirty="0"/>
              <a:t>Monitoring and evaluation phase will run until May 2024 </a:t>
            </a:r>
          </a:p>
          <a:p>
            <a:r>
              <a:rPr lang="en-NZ" dirty="0"/>
              <a:t>Training and development as part of the continuous improvement cycle</a:t>
            </a:r>
          </a:p>
          <a:p>
            <a:r>
              <a:rPr lang="en-NZ" dirty="0"/>
              <a:t>Resources are being developed for the learning journey</a:t>
            </a:r>
          </a:p>
          <a:p>
            <a:r>
              <a:rPr lang="en-NZ" dirty="0"/>
              <a:t>The Standards have been designed to be responsive to the sectors needs</a:t>
            </a:r>
          </a:p>
          <a:p>
            <a:pPr marL="0" indent="0">
              <a:buNone/>
            </a:pPr>
            <a:endParaRPr lang="en-NZ" dirty="0"/>
          </a:p>
        </p:txBody>
      </p:sp>
      <p:pic>
        <p:nvPicPr>
          <p:cNvPr id="4" name="Audio 3">
            <a:hlinkClick r:id="" action="ppaction://media"/>
            <a:extLst>
              <a:ext uri="{FF2B5EF4-FFF2-40B4-BE49-F238E27FC236}">
                <a16:creationId xmlns:a16="http://schemas.microsoft.com/office/drawing/2014/main" id="{B196B439-C550-410E-B24E-E3261B226599}"/>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811062093"/>
      </p:ext>
    </p:extLst>
  </p:cSld>
  <p:clrMapOvr>
    <a:masterClrMapping/>
  </p:clrMapOvr>
  <mc:AlternateContent xmlns:mc="http://schemas.openxmlformats.org/markup-compatibility/2006" xmlns:p14="http://schemas.microsoft.com/office/powerpoint/2010/main">
    <mc:Choice Requires="p14">
      <p:transition spd="slow" p14:dur="2000" advTm="36135"/>
    </mc:Choice>
    <mc:Fallback xmlns="">
      <p:transition spd="slow" advTm="361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126880-A393-4BC0-A9EB-DDE854B96099}"/>
              </a:ext>
            </a:extLst>
          </p:cNvPr>
          <p:cNvSpPr>
            <a:spLocks noGrp="1"/>
          </p:cNvSpPr>
          <p:nvPr>
            <p:ph type="title"/>
          </p:nvPr>
        </p:nvSpPr>
        <p:spPr>
          <a:xfrm>
            <a:off x="576214" y="345482"/>
            <a:ext cx="10515600" cy="909090"/>
          </a:xfrm>
        </p:spPr>
        <p:txBody>
          <a:bodyPr>
            <a:normAutofit/>
          </a:bodyPr>
          <a:lstStyle/>
          <a:p>
            <a:r>
              <a:rPr lang="en-NZ" sz="2800" dirty="0">
                <a:solidFill>
                  <a:srgbClr val="00853F"/>
                </a:solidFill>
              </a:rPr>
              <a:t>Links to resources and templates</a:t>
            </a:r>
            <a:br>
              <a:rPr lang="en-NZ" sz="2800" dirty="0">
                <a:solidFill>
                  <a:srgbClr val="00853F"/>
                </a:solidFill>
              </a:rPr>
            </a:br>
            <a:endParaRPr lang="en-NZ" dirty="0"/>
          </a:p>
        </p:txBody>
      </p:sp>
      <p:sp>
        <p:nvSpPr>
          <p:cNvPr id="3" name="Content Placeholder 2">
            <a:extLst>
              <a:ext uri="{FF2B5EF4-FFF2-40B4-BE49-F238E27FC236}">
                <a16:creationId xmlns:a16="http://schemas.microsoft.com/office/drawing/2014/main" id="{571D3CCE-DD9C-4D96-B98E-4BA3961F8E0C}"/>
              </a:ext>
            </a:extLst>
          </p:cNvPr>
          <p:cNvSpPr>
            <a:spLocks noGrp="1"/>
          </p:cNvSpPr>
          <p:nvPr>
            <p:ph idx="1"/>
          </p:nvPr>
        </p:nvSpPr>
        <p:spPr>
          <a:xfrm>
            <a:off x="764749" y="1021080"/>
            <a:ext cx="10851037" cy="4968240"/>
          </a:xfrm>
        </p:spPr>
        <p:txBody>
          <a:bodyPr/>
          <a:lstStyle/>
          <a:p>
            <a:r>
              <a:rPr lang="en-US" sz="2400" dirty="0">
                <a:hlinkClick r:id="rId5"/>
              </a:rPr>
              <a:t>NZS 8134:2021 </a:t>
            </a:r>
            <a:r>
              <a:rPr lang="en-US" sz="2400" dirty="0"/>
              <a:t>Ngā Paerewa Health and Disability Services Standard</a:t>
            </a:r>
            <a:endParaRPr lang="en-US" sz="2400" dirty="0">
              <a:hlinkClick r:id="rId6"/>
            </a:endParaRPr>
          </a:p>
          <a:p>
            <a:r>
              <a:rPr lang="en-US" sz="2400" dirty="0">
                <a:hlinkClick r:id="rId6"/>
              </a:rPr>
              <a:t>Sector Guidance </a:t>
            </a:r>
            <a:r>
              <a:rPr lang="en-US" sz="2400" dirty="0"/>
              <a:t> for Ngā Paerewa Health and Disability Services Standard (NZS 8134:2021)</a:t>
            </a:r>
          </a:p>
          <a:p>
            <a:r>
              <a:rPr lang="en-US" sz="2400" dirty="0"/>
              <a:t>Standards Mapping </a:t>
            </a:r>
            <a:r>
              <a:rPr lang="en-US" sz="2400" dirty="0">
                <a:hlinkClick r:id="rId7"/>
              </a:rPr>
              <a:t>Analysis 2021</a:t>
            </a:r>
            <a:endParaRPr lang="en-US" sz="2400" dirty="0"/>
          </a:p>
          <a:p>
            <a:r>
              <a:rPr lang="en-US" sz="2400" dirty="0">
                <a:hlinkClick r:id="rId8"/>
              </a:rPr>
              <a:t>Designated Auditing Agency </a:t>
            </a:r>
            <a:r>
              <a:rPr lang="en-US" sz="2400" dirty="0"/>
              <a:t>Handbook</a:t>
            </a:r>
          </a:p>
          <a:p>
            <a:r>
              <a:rPr lang="en-US" sz="2400" dirty="0"/>
              <a:t>Manatū Hauora Ministry of Health action plans and strategies</a:t>
            </a:r>
          </a:p>
          <a:p>
            <a:pPr marL="457200" lvl="1" indent="0">
              <a:buNone/>
            </a:pPr>
            <a:r>
              <a:rPr lang="en-US" sz="2000" dirty="0">
                <a:hlinkClick r:id="rId9"/>
              </a:rPr>
              <a:t>He Korowai Oranga: New Zealand’s Māori Health Strategy</a:t>
            </a:r>
            <a:endParaRPr lang="en-US" sz="2000" dirty="0">
              <a:hlinkClick r:id="rId10"/>
            </a:endParaRPr>
          </a:p>
          <a:p>
            <a:pPr marL="457200" lvl="1" indent="0">
              <a:buNone/>
            </a:pPr>
            <a:r>
              <a:rPr lang="en-US" sz="2000" dirty="0">
                <a:hlinkClick r:id="rId10"/>
              </a:rPr>
              <a:t>Whakamaua: Māori Health Action Plan 2020-2025</a:t>
            </a:r>
            <a:endParaRPr lang="en-US" sz="2000" dirty="0"/>
          </a:p>
          <a:p>
            <a:pPr marL="457200" lvl="1" indent="0">
              <a:buNone/>
            </a:pPr>
            <a:r>
              <a:rPr lang="en-US" sz="2000" dirty="0">
                <a:hlinkClick r:id="rId11"/>
              </a:rPr>
              <a:t>Whāia te Ao </a:t>
            </a:r>
            <a:r>
              <a:rPr lang="en-US" sz="2000" dirty="0" err="1">
                <a:hlinkClick r:id="rId11"/>
              </a:rPr>
              <a:t>Mārama</a:t>
            </a:r>
            <a:r>
              <a:rPr lang="en-US" sz="2000" dirty="0">
                <a:hlinkClick r:id="rId11"/>
              </a:rPr>
              <a:t> 2018 to 2022: the Māori Disability Action Plan </a:t>
            </a:r>
            <a:endParaRPr lang="en-US" dirty="0"/>
          </a:p>
          <a:p>
            <a:r>
              <a:rPr lang="en-US" sz="2400" dirty="0"/>
              <a:t>Māori Health review </a:t>
            </a:r>
            <a:r>
              <a:rPr lang="en-US" sz="2400" dirty="0">
                <a:solidFill>
                  <a:srgbClr val="00853F"/>
                </a:solidFill>
                <a:hlinkClick r:id="rId12"/>
              </a:rPr>
              <a:t>Link</a:t>
            </a:r>
            <a:endParaRPr lang="en-US" sz="2400" dirty="0">
              <a:solidFill>
                <a:srgbClr val="00853F"/>
              </a:solidFill>
            </a:endParaRPr>
          </a:p>
          <a:p>
            <a:r>
              <a:rPr lang="en-US" sz="2400" dirty="0"/>
              <a:t>A Framework for Health Literacy </a:t>
            </a:r>
            <a:r>
              <a:rPr lang="en-US" sz="2400" dirty="0">
                <a:solidFill>
                  <a:srgbClr val="00853F"/>
                </a:solidFill>
                <a:hlinkClick r:id="rId13"/>
              </a:rPr>
              <a:t>Link</a:t>
            </a:r>
            <a:endParaRPr lang="en-US" sz="2400" dirty="0">
              <a:solidFill>
                <a:srgbClr val="00853F"/>
              </a:solidFill>
            </a:endParaRPr>
          </a:p>
          <a:p>
            <a:r>
              <a:rPr lang="en-US" sz="2400" dirty="0"/>
              <a:t>Regional reference for </a:t>
            </a:r>
            <a:r>
              <a:rPr lang="en-NZ" sz="2400" dirty="0"/>
              <a:t>mana whenua: </a:t>
            </a:r>
            <a:r>
              <a:rPr lang="en-NZ" sz="2400" dirty="0">
                <a:solidFill>
                  <a:srgbClr val="00853F"/>
                </a:solidFill>
                <a:hlinkClick r:id="rId14"/>
              </a:rPr>
              <a:t>Māori maps. </a:t>
            </a:r>
            <a:endParaRPr lang="en-NZ" sz="2400" dirty="0">
              <a:solidFill>
                <a:srgbClr val="00853F"/>
              </a:solidFill>
            </a:endParaRPr>
          </a:p>
          <a:p>
            <a:endParaRPr lang="en-US" sz="2400" dirty="0">
              <a:solidFill>
                <a:srgbClr val="00853F"/>
              </a:solidFill>
            </a:endParaRPr>
          </a:p>
          <a:p>
            <a:pPr marL="457200" lvl="1" indent="0">
              <a:buNone/>
            </a:pPr>
            <a:endParaRPr lang="en-US" dirty="0"/>
          </a:p>
          <a:p>
            <a:pPr marL="0" indent="0">
              <a:buNone/>
            </a:pPr>
            <a:endParaRPr lang="en-US" dirty="0"/>
          </a:p>
          <a:p>
            <a:endParaRPr lang="en-NZ" dirty="0"/>
          </a:p>
        </p:txBody>
      </p:sp>
      <p:sp>
        <p:nvSpPr>
          <p:cNvPr id="4" name="Content Placeholder 2">
            <a:extLst>
              <a:ext uri="{FF2B5EF4-FFF2-40B4-BE49-F238E27FC236}">
                <a16:creationId xmlns:a16="http://schemas.microsoft.com/office/drawing/2014/main" id="{7D7C051C-8EAA-4A66-B18D-165E0D49D750}"/>
              </a:ext>
            </a:extLst>
          </p:cNvPr>
          <p:cNvSpPr txBox="1">
            <a:spLocks/>
          </p:cNvSpPr>
          <p:nvPr/>
        </p:nvSpPr>
        <p:spPr>
          <a:xfrm>
            <a:off x="8173039" y="1710358"/>
            <a:ext cx="3838281" cy="382317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Segoe UI" panose="020B0502040204020203" pitchFamily="34" charset="0"/>
                <a:ea typeface="+mn-ea"/>
                <a:cs typeface="Segoe UI" panose="020B0502040204020203"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Segoe UI" panose="020B0502040204020203" pitchFamily="34" charset="0"/>
                <a:ea typeface="+mn-ea"/>
                <a:cs typeface="Segoe UI" panose="020B0502040204020203" pitchFamily="34" charset="0"/>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Segoe UI" panose="020B0502040204020203" pitchFamily="34" charset="0"/>
                <a:ea typeface="+mn-ea"/>
                <a:cs typeface="Segoe UI" panose="020B0502040204020203" pitchFamily="34" charset="0"/>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Font typeface="Arial" panose="020B0604020202020204" pitchFamily="34" charset="0"/>
              <a:buNone/>
            </a:pPr>
            <a:endParaRPr lang="en-US" dirty="0"/>
          </a:p>
          <a:p>
            <a:endParaRPr lang="en-NZ" dirty="0"/>
          </a:p>
        </p:txBody>
      </p:sp>
      <p:pic>
        <p:nvPicPr>
          <p:cNvPr id="6" name="Audio 5">
            <a:hlinkClick r:id="" action="ppaction://media"/>
            <a:extLst>
              <a:ext uri="{FF2B5EF4-FFF2-40B4-BE49-F238E27FC236}">
                <a16:creationId xmlns:a16="http://schemas.microsoft.com/office/drawing/2014/main" id="{BAB15203-0C0A-4310-83EE-64391EAD5093}"/>
              </a:ext>
            </a:extLst>
          </p:cNvPr>
          <p:cNvPicPr>
            <a:picLocks noChangeAspect="1"/>
          </p:cNvPicPr>
          <p:nvPr>
            <a:audioFile r:link="rId2"/>
            <p:extLst>
              <p:ext uri="{DAA4B4D4-6D71-4841-9C94-3DE7FCFB9230}">
                <p14:media xmlns:p14="http://schemas.microsoft.com/office/powerpoint/2010/main" r:embed="rId1"/>
              </p:ext>
            </p:extLst>
          </p:nvPr>
        </p:nvPicPr>
        <p:blipFill>
          <a:blip r:embed="rId1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138177114"/>
      </p:ext>
    </p:extLst>
  </p:cSld>
  <p:clrMapOvr>
    <a:masterClrMapping/>
  </p:clrMapOvr>
  <mc:AlternateContent xmlns:mc="http://schemas.openxmlformats.org/markup-compatibility/2006">
    <mc:Choice xmlns:p14="http://schemas.microsoft.com/office/powerpoint/2010/main" Requires="p14">
      <p:transition spd="slow" p14:dur="2000" advTm="4861"/>
    </mc:Choice>
    <mc:Fallback>
      <p:transition spd="slow" advTm="48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64B0335-CC14-4202-97C7-6DCCCBB6E47B}"/>
              </a:ext>
            </a:extLst>
          </p:cNvPr>
          <p:cNvSpPr>
            <a:spLocks noGrp="1"/>
          </p:cNvSpPr>
          <p:nvPr>
            <p:ph type="title"/>
          </p:nvPr>
        </p:nvSpPr>
        <p:spPr>
          <a:xfrm>
            <a:off x="1001598" y="531460"/>
            <a:ext cx="10515600" cy="1074060"/>
          </a:xfrm>
        </p:spPr>
        <p:txBody>
          <a:bodyPr/>
          <a:lstStyle/>
          <a:p>
            <a:r>
              <a:rPr lang="en-NZ" sz="3200" dirty="0" err="1"/>
              <a:t>Pātai</a:t>
            </a:r>
            <a:r>
              <a:rPr lang="en-NZ" sz="3200" dirty="0"/>
              <a:t>? Questions?</a:t>
            </a:r>
            <a:r>
              <a:rPr lang="en-NZ" dirty="0"/>
              <a:t>	</a:t>
            </a:r>
          </a:p>
        </p:txBody>
      </p:sp>
      <p:sp>
        <p:nvSpPr>
          <p:cNvPr id="3" name="Title 1">
            <a:extLst>
              <a:ext uri="{FF2B5EF4-FFF2-40B4-BE49-F238E27FC236}">
                <a16:creationId xmlns:a16="http://schemas.microsoft.com/office/drawing/2014/main" id="{667DE1B9-DC32-493A-B154-27EBA71DD95A}"/>
              </a:ext>
            </a:extLst>
          </p:cNvPr>
          <p:cNvSpPr txBox="1">
            <a:spLocks/>
          </p:cNvSpPr>
          <p:nvPr/>
        </p:nvSpPr>
        <p:spPr>
          <a:xfrm>
            <a:off x="555396" y="2437245"/>
            <a:ext cx="10515600" cy="1074060"/>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r>
              <a:rPr lang="en-NZ" sz="3600" dirty="0"/>
              <a:t>	</a:t>
            </a:r>
          </a:p>
        </p:txBody>
      </p:sp>
      <p:sp>
        <p:nvSpPr>
          <p:cNvPr id="6" name="TextBox 5">
            <a:extLst>
              <a:ext uri="{FF2B5EF4-FFF2-40B4-BE49-F238E27FC236}">
                <a16:creationId xmlns:a16="http://schemas.microsoft.com/office/drawing/2014/main" id="{3C49304B-0DA4-454E-BC47-FFB0742875DC}"/>
              </a:ext>
            </a:extLst>
          </p:cNvPr>
          <p:cNvSpPr txBox="1"/>
          <p:nvPr/>
        </p:nvSpPr>
        <p:spPr>
          <a:xfrm>
            <a:off x="935610" y="2598003"/>
            <a:ext cx="6094428" cy="830997"/>
          </a:xfrm>
          <a:prstGeom prst="rect">
            <a:avLst/>
          </a:prstGeom>
          <a:noFill/>
        </p:spPr>
        <p:txBody>
          <a:bodyPr wrap="square">
            <a:spAutoFit/>
          </a:bodyPr>
          <a:lstStyle/>
          <a:p>
            <a:r>
              <a:rPr lang="en-NZ" sz="2400" dirty="0"/>
              <a:t>Please direct any questions or queries to </a:t>
            </a:r>
            <a:r>
              <a:rPr lang="en-NZ" sz="2400" b="0" i="0" u="sng" dirty="0">
                <a:solidFill>
                  <a:srgbClr val="002839"/>
                </a:solidFill>
                <a:effectLst/>
                <a:latin typeface="Arial" panose="020B0604020202020204" pitchFamily="34" charset="0"/>
                <a:hlinkClick r:id="rId5"/>
              </a:rPr>
              <a:t>certification@health.govt.nz</a:t>
            </a:r>
            <a:r>
              <a:rPr lang="en-NZ" sz="2400" dirty="0"/>
              <a:t> </a:t>
            </a:r>
            <a:endParaRPr lang="en-NZ" sz="2000" i="1" dirty="0"/>
          </a:p>
        </p:txBody>
      </p:sp>
      <p:pic>
        <p:nvPicPr>
          <p:cNvPr id="4" name="Audio 3">
            <a:hlinkClick r:id="" action="ppaction://media"/>
            <a:extLst>
              <a:ext uri="{FF2B5EF4-FFF2-40B4-BE49-F238E27FC236}">
                <a16:creationId xmlns:a16="http://schemas.microsoft.com/office/drawing/2014/main" id="{10D1C8D0-F499-4FD6-8DDC-BA24F60943B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67427530"/>
      </p:ext>
    </p:extLst>
  </p:cSld>
  <p:clrMapOvr>
    <a:masterClrMapping/>
  </p:clrMapOvr>
  <mc:AlternateContent xmlns:mc="http://schemas.openxmlformats.org/markup-compatibility/2006">
    <mc:Choice xmlns:p14="http://schemas.microsoft.com/office/powerpoint/2010/main" Requires="p14">
      <p:transition spd="slow" p14:dur="2000" advTm="11356"/>
    </mc:Choice>
    <mc:Fallback>
      <p:transition spd="slow" advTm="1135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0529C4C-5BBF-47A3-AD8E-6BD3EC707A34}"/>
              </a:ext>
            </a:extLst>
          </p:cNvPr>
          <p:cNvSpPr>
            <a:spLocks noGrp="1"/>
          </p:cNvSpPr>
          <p:nvPr>
            <p:ph type="title"/>
          </p:nvPr>
        </p:nvSpPr>
        <p:spPr>
          <a:xfrm>
            <a:off x="592219" y="4203691"/>
            <a:ext cx="10515600" cy="1074060"/>
          </a:xfrm>
        </p:spPr>
        <p:txBody>
          <a:bodyPr/>
          <a:lstStyle/>
          <a:p>
            <a:r>
              <a:rPr lang="en-NZ" dirty="0"/>
              <a:t>Ngā Mihi Nui</a:t>
            </a:r>
          </a:p>
        </p:txBody>
      </p:sp>
      <p:pic>
        <p:nvPicPr>
          <p:cNvPr id="3" name="Audio 2">
            <a:hlinkClick r:id="" action="ppaction://media"/>
            <a:extLst>
              <a:ext uri="{FF2B5EF4-FFF2-40B4-BE49-F238E27FC236}">
                <a16:creationId xmlns:a16="http://schemas.microsoft.com/office/drawing/2014/main" id="{B112F90E-6D79-41E2-86D8-E90CDCD0F53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01986645"/>
      </p:ext>
    </p:extLst>
  </p:cSld>
  <p:clrMapOvr>
    <a:masterClrMapping/>
  </p:clrMapOvr>
  <mc:AlternateContent xmlns:mc="http://schemas.openxmlformats.org/markup-compatibility/2006" xmlns:p14="http://schemas.microsoft.com/office/powerpoint/2010/main">
    <mc:Choice Requires="p14">
      <p:transition spd="slow" p14:dur="2000" advTm="5315"/>
    </mc:Choice>
    <mc:Fallback xmlns="">
      <p:transition spd="slow" advTm="531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15684-AB80-47DA-9395-3A63B8594890}"/>
              </a:ext>
            </a:extLst>
          </p:cNvPr>
          <p:cNvSpPr>
            <a:spLocks noGrp="1"/>
          </p:cNvSpPr>
          <p:nvPr>
            <p:ph type="title"/>
          </p:nvPr>
        </p:nvSpPr>
        <p:spPr>
          <a:xfrm>
            <a:off x="838200" y="2891970"/>
            <a:ext cx="10515600" cy="1074060"/>
          </a:xfrm>
        </p:spPr>
        <p:txBody>
          <a:bodyPr/>
          <a:lstStyle/>
          <a:p>
            <a:r>
              <a:rPr lang="en-NZ" dirty="0"/>
              <a:t>Nau mai, haere mai - Welcome</a:t>
            </a:r>
          </a:p>
        </p:txBody>
      </p:sp>
      <p:pic>
        <p:nvPicPr>
          <p:cNvPr id="9" name="Audio 8">
            <a:hlinkClick r:id="" action="ppaction://media"/>
            <a:extLst>
              <a:ext uri="{FF2B5EF4-FFF2-40B4-BE49-F238E27FC236}">
                <a16:creationId xmlns:a16="http://schemas.microsoft.com/office/drawing/2014/main" id="{D2BCF76D-2EE2-4A77-92C9-2201F1273C2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1552205158"/>
      </p:ext>
    </p:extLst>
  </p:cSld>
  <p:clrMapOvr>
    <a:masterClrMapping/>
  </p:clrMapOvr>
  <mc:AlternateContent xmlns:mc="http://schemas.openxmlformats.org/markup-compatibility/2006" xmlns:p14="http://schemas.microsoft.com/office/powerpoint/2010/main">
    <mc:Choice Requires="p14">
      <p:transition spd="slow" p14:dur="2000" advTm="13259"/>
    </mc:Choice>
    <mc:Fallback xmlns="">
      <p:transition spd="slow" advTm="132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0E0EA5-7102-487A-867B-841B6876FB71}"/>
              </a:ext>
            </a:extLst>
          </p:cNvPr>
          <p:cNvSpPr>
            <a:spLocks noGrp="1"/>
          </p:cNvSpPr>
          <p:nvPr>
            <p:ph type="title"/>
          </p:nvPr>
        </p:nvSpPr>
        <p:spPr/>
        <p:txBody>
          <a:bodyPr/>
          <a:lstStyle/>
          <a:p>
            <a:r>
              <a:rPr lang="en-NZ" dirty="0"/>
              <a:t>Manatū Hauora Ministry of Health karakia</a:t>
            </a:r>
          </a:p>
        </p:txBody>
      </p:sp>
      <p:sp>
        <p:nvSpPr>
          <p:cNvPr id="3" name="Content Placeholder 2">
            <a:extLst>
              <a:ext uri="{FF2B5EF4-FFF2-40B4-BE49-F238E27FC236}">
                <a16:creationId xmlns:a16="http://schemas.microsoft.com/office/drawing/2014/main" id="{D50252FC-BD7A-4D37-8CBB-D3DF016595CF}"/>
              </a:ext>
            </a:extLst>
          </p:cNvPr>
          <p:cNvSpPr>
            <a:spLocks noGrp="1"/>
          </p:cNvSpPr>
          <p:nvPr>
            <p:ph idx="1"/>
          </p:nvPr>
        </p:nvSpPr>
        <p:spPr>
          <a:xfrm>
            <a:off x="838200" y="1825625"/>
            <a:ext cx="5864258" cy="4058340"/>
          </a:xfrm>
        </p:spPr>
        <p:txBody>
          <a:bodyPr/>
          <a:lstStyle/>
          <a:p>
            <a:pPr marL="0" indent="0">
              <a:buNone/>
            </a:pPr>
            <a:r>
              <a:rPr lang="en-NZ" sz="1800" dirty="0"/>
              <a:t>Whāia, </a:t>
            </a:r>
            <a:r>
              <a:rPr lang="en-NZ" sz="1800" dirty="0" err="1"/>
              <a:t>whāia</a:t>
            </a:r>
            <a:r>
              <a:rPr lang="en-NZ" sz="1800" dirty="0"/>
              <a:t>, </a:t>
            </a:r>
            <a:r>
              <a:rPr lang="en-NZ" sz="1800" dirty="0" err="1"/>
              <a:t>whāia</a:t>
            </a:r>
            <a:r>
              <a:rPr lang="en-NZ" sz="1800" dirty="0"/>
              <a:t>, </a:t>
            </a:r>
          </a:p>
          <a:p>
            <a:pPr marL="0" indent="0">
              <a:buNone/>
            </a:pPr>
            <a:r>
              <a:rPr lang="pt-BR" sz="1800" dirty="0"/>
              <a:t>Ngā uaratanga o te Manatū Hauora. </a:t>
            </a:r>
          </a:p>
          <a:p>
            <a:pPr marL="0" indent="0">
              <a:buNone/>
            </a:pPr>
            <a:r>
              <a:rPr lang="en-NZ" sz="1800" dirty="0"/>
              <a:t>Ko te </a:t>
            </a:r>
            <a:r>
              <a:rPr lang="en-NZ" sz="1800" dirty="0" err="1"/>
              <a:t>manaakitanga</a:t>
            </a:r>
            <a:r>
              <a:rPr lang="en-NZ" sz="1800" dirty="0"/>
              <a:t> </a:t>
            </a:r>
          </a:p>
          <a:p>
            <a:pPr marL="0" indent="0">
              <a:buNone/>
            </a:pPr>
            <a:r>
              <a:rPr lang="en-NZ" sz="1800" dirty="0"/>
              <a:t>Ko te </a:t>
            </a:r>
            <a:r>
              <a:rPr lang="en-NZ" sz="1800" dirty="0" err="1"/>
              <a:t>kaitiakitanga</a:t>
            </a:r>
            <a:r>
              <a:rPr lang="en-NZ" sz="1800" dirty="0"/>
              <a:t> </a:t>
            </a:r>
          </a:p>
          <a:p>
            <a:pPr marL="0" indent="0">
              <a:buNone/>
            </a:pPr>
            <a:r>
              <a:rPr lang="en-NZ" sz="1800" dirty="0"/>
              <a:t>Ko te </a:t>
            </a:r>
            <a:r>
              <a:rPr lang="en-NZ" sz="1800" dirty="0" err="1"/>
              <a:t>whakapono</a:t>
            </a:r>
            <a:r>
              <a:rPr lang="en-NZ" sz="1800" dirty="0"/>
              <a:t> </a:t>
            </a:r>
          </a:p>
          <a:p>
            <a:pPr marL="0" indent="0">
              <a:buNone/>
            </a:pPr>
            <a:r>
              <a:rPr lang="en-NZ" sz="1800" dirty="0"/>
              <a:t>Ko te </a:t>
            </a:r>
            <a:r>
              <a:rPr lang="en-NZ" sz="1800" dirty="0" err="1"/>
              <a:t>kōkiri</a:t>
            </a:r>
            <a:r>
              <a:rPr lang="en-NZ" sz="1800" dirty="0"/>
              <a:t> </a:t>
            </a:r>
            <a:r>
              <a:rPr lang="en-NZ" sz="1800" dirty="0" err="1"/>
              <a:t>ngātahi</a:t>
            </a:r>
            <a:r>
              <a:rPr lang="en-NZ" sz="1800" dirty="0"/>
              <a:t> </a:t>
            </a:r>
          </a:p>
          <a:p>
            <a:pPr marL="0" indent="0">
              <a:buNone/>
            </a:pPr>
            <a:r>
              <a:rPr lang="en-NZ" sz="1800" dirty="0"/>
              <a:t>Kia </a:t>
            </a:r>
            <a:r>
              <a:rPr lang="en-NZ" sz="1800" dirty="0" err="1"/>
              <a:t>tae</a:t>
            </a:r>
            <a:r>
              <a:rPr lang="en-NZ" sz="1800" dirty="0"/>
              <a:t> </a:t>
            </a:r>
            <a:r>
              <a:rPr lang="en-NZ" sz="1800" dirty="0" err="1"/>
              <a:t>atu</a:t>
            </a:r>
            <a:r>
              <a:rPr lang="en-NZ" sz="1800" dirty="0"/>
              <a:t> </a:t>
            </a:r>
            <a:r>
              <a:rPr lang="en-NZ" sz="1800" dirty="0" err="1"/>
              <a:t>tātou</a:t>
            </a:r>
            <a:r>
              <a:rPr lang="en-NZ" sz="1800" dirty="0"/>
              <a:t> </a:t>
            </a:r>
            <a:r>
              <a:rPr lang="en-NZ" sz="1800" dirty="0" err="1"/>
              <a:t>ki</a:t>
            </a:r>
            <a:r>
              <a:rPr lang="en-NZ" sz="1800" dirty="0"/>
              <a:t> pae tata, </a:t>
            </a:r>
            <a:r>
              <a:rPr lang="en-NZ" sz="1800" dirty="0" err="1"/>
              <a:t>ki</a:t>
            </a:r>
            <a:r>
              <a:rPr lang="en-NZ" sz="1800" dirty="0"/>
              <a:t> pae </a:t>
            </a:r>
            <a:r>
              <a:rPr lang="en-NZ" sz="1800" dirty="0" err="1"/>
              <a:t>tawhiti</a:t>
            </a:r>
            <a:r>
              <a:rPr lang="en-NZ" sz="1800" dirty="0"/>
              <a:t>, </a:t>
            </a:r>
            <a:r>
              <a:rPr lang="en-NZ" sz="1800" dirty="0" err="1"/>
              <a:t>ki</a:t>
            </a:r>
            <a:r>
              <a:rPr lang="en-NZ" sz="1800" dirty="0"/>
              <a:t> Pae Ora. </a:t>
            </a:r>
          </a:p>
          <a:p>
            <a:pPr marL="0" indent="0">
              <a:buNone/>
            </a:pPr>
            <a:r>
              <a:rPr lang="en-NZ" sz="1800" dirty="0"/>
              <a:t>Kia </a:t>
            </a:r>
            <a:r>
              <a:rPr lang="en-NZ" sz="1800" dirty="0" err="1"/>
              <a:t>tūturu</a:t>
            </a:r>
            <a:r>
              <a:rPr lang="en-NZ" sz="1800" dirty="0"/>
              <a:t> ka </a:t>
            </a:r>
            <a:r>
              <a:rPr lang="en-NZ" sz="1800" dirty="0" err="1"/>
              <a:t>whakamaua</a:t>
            </a:r>
            <a:r>
              <a:rPr lang="en-NZ" sz="1800" dirty="0"/>
              <a:t> </a:t>
            </a:r>
            <a:r>
              <a:rPr lang="en-NZ" sz="1800" dirty="0" err="1"/>
              <a:t>kia</a:t>
            </a:r>
            <a:r>
              <a:rPr lang="en-NZ" sz="1800" dirty="0"/>
              <a:t> </a:t>
            </a:r>
            <a:r>
              <a:rPr lang="en-NZ" sz="1800" dirty="0" err="1"/>
              <a:t>tīna</a:t>
            </a:r>
            <a:r>
              <a:rPr lang="en-NZ" sz="1800" dirty="0"/>
              <a:t>, </a:t>
            </a:r>
            <a:r>
              <a:rPr lang="en-NZ" sz="1800" dirty="0" err="1"/>
              <a:t>tīna</a:t>
            </a:r>
            <a:r>
              <a:rPr lang="en-NZ" sz="1800" dirty="0"/>
              <a:t>! </a:t>
            </a:r>
          </a:p>
          <a:p>
            <a:pPr marL="0" indent="0">
              <a:buNone/>
            </a:pPr>
            <a:r>
              <a:rPr lang="it-IT" sz="1800" dirty="0"/>
              <a:t>Haumi e, hui e! Tāiki ē! </a:t>
            </a:r>
          </a:p>
          <a:p>
            <a:pPr marL="0" indent="0">
              <a:buNone/>
            </a:pPr>
            <a:endParaRPr lang="it-IT" sz="1800" dirty="0"/>
          </a:p>
          <a:p>
            <a:pPr marL="0" indent="0">
              <a:buNone/>
            </a:pPr>
            <a:endParaRPr lang="en-NZ" sz="1800" dirty="0"/>
          </a:p>
        </p:txBody>
      </p:sp>
      <p:sp>
        <p:nvSpPr>
          <p:cNvPr id="4" name="Rectangle 3">
            <a:extLst>
              <a:ext uri="{FF2B5EF4-FFF2-40B4-BE49-F238E27FC236}">
                <a16:creationId xmlns:a16="http://schemas.microsoft.com/office/drawing/2014/main" id="{16D99718-5F9A-44B1-9F58-D2E10D73A794}"/>
              </a:ext>
            </a:extLst>
          </p:cNvPr>
          <p:cNvSpPr/>
          <p:nvPr/>
        </p:nvSpPr>
        <p:spPr>
          <a:xfrm>
            <a:off x="6781015" y="1825625"/>
            <a:ext cx="4983637" cy="4058340"/>
          </a:xfrm>
          <a:prstGeom prst="rect">
            <a:avLst/>
          </a:prstGeom>
        </p:spPr>
        <p:txBody>
          <a:bodyPr/>
          <a:lstStyle/>
          <a:p>
            <a:pPr>
              <a:lnSpc>
                <a:spcPct val="90000"/>
              </a:lnSpc>
              <a:spcBef>
                <a:spcPts val="1000"/>
              </a:spcBef>
            </a:pPr>
            <a:r>
              <a:rPr lang="en-US" dirty="0">
                <a:latin typeface="Segoe UI" panose="020B0502040204020203" pitchFamily="34" charset="0"/>
                <a:cs typeface="Segoe UI" panose="020B0502040204020203" pitchFamily="34" charset="0"/>
              </a:rPr>
              <a:t>Let us jointly pursue the values of the Ministry of Health </a:t>
            </a:r>
          </a:p>
          <a:p>
            <a:pPr>
              <a:lnSpc>
                <a:spcPct val="90000"/>
              </a:lnSpc>
              <a:spcBef>
                <a:spcPts val="1000"/>
              </a:spcBef>
            </a:pPr>
            <a:r>
              <a:rPr lang="en-US" dirty="0">
                <a:latin typeface="Segoe UI" panose="020B0502040204020203" pitchFamily="34" charset="0"/>
                <a:cs typeface="Segoe UI" panose="020B0502040204020203" pitchFamily="34" charset="0"/>
              </a:rPr>
              <a:t>We take care of each other </a:t>
            </a:r>
          </a:p>
          <a:p>
            <a:pPr>
              <a:lnSpc>
                <a:spcPct val="90000"/>
              </a:lnSpc>
              <a:spcBef>
                <a:spcPts val="1000"/>
              </a:spcBef>
            </a:pPr>
            <a:r>
              <a:rPr lang="en-US" dirty="0">
                <a:latin typeface="Segoe UI" panose="020B0502040204020203" pitchFamily="34" charset="0"/>
                <a:cs typeface="Segoe UI" panose="020B0502040204020203" pitchFamily="34" charset="0"/>
              </a:rPr>
              <a:t>We create an environment for our people to thrive </a:t>
            </a:r>
          </a:p>
          <a:p>
            <a:pPr>
              <a:lnSpc>
                <a:spcPct val="90000"/>
              </a:lnSpc>
              <a:spcBef>
                <a:spcPts val="1000"/>
              </a:spcBef>
            </a:pPr>
            <a:r>
              <a:rPr lang="en-US" dirty="0">
                <a:latin typeface="Segoe UI" panose="020B0502040204020203" pitchFamily="34" charset="0"/>
                <a:cs typeface="Segoe UI" panose="020B0502040204020203" pitchFamily="34" charset="0"/>
              </a:rPr>
              <a:t>We work in good faith </a:t>
            </a:r>
          </a:p>
          <a:p>
            <a:pPr>
              <a:lnSpc>
                <a:spcPct val="90000"/>
              </a:lnSpc>
              <a:spcBef>
                <a:spcPts val="1000"/>
              </a:spcBef>
            </a:pPr>
            <a:r>
              <a:rPr lang="en-US" dirty="0">
                <a:latin typeface="Segoe UI" panose="020B0502040204020203" pitchFamily="34" charset="0"/>
                <a:cs typeface="Segoe UI" panose="020B0502040204020203" pitchFamily="34" charset="0"/>
              </a:rPr>
              <a:t>And we move forward together </a:t>
            </a:r>
          </a:p>
          <a:p>
            <a:pPr>
              <a:lnSpc>
                <a:spcPct val="90000"/>
              </a:lnSpc>
              <a:spcBef>
                <a:spcPts val="1000"/>
              </a:spcBef>
            </a:pPr>
            <a:r>
              <a:rPr lang="en-US" dirty="0">
                <a:latin typeface="Segoe UI" panose="020B0502040204020203" pitchFamily="34" charset="0"/>
                <a:cs typeface="Segoe UI" panose="020B0502040204020203" pitchFamily="34" charset="0"/>
              </a:rPr>
              <a:t>If we do this, we will lay hold of distant horizons and those near to us, and we will create a thriving future for all people </a:t>
            </a:r>
            <a:endParaRPr lang="en-NZ" dirty="0">
              <a:latin typeface="Segoe UI" panose="020B0502040204020203" pitchFamily="34" charset="0"/>
              <a:cs typeface="Segoe UI" panose="020B0502040204020203" pitchFamily="34" charset="0"/>
            </a:endParaRPr>
          </a:p>
        </p:txBody>
      </p:sp>
      <p:pic>
        <p:nvPicPr>
          <p:cNvPr id="5" name="Audio 4">
            <a:hlinkClick r:id="" action="ppaction://media"/>
            <a:extLst>
              <a:ext uri="{FF2B5EF4-FFF2-40B4-BE49-F238E27FC236}">
                <a16:creationId xmlns:a16="http://schemas.microsoft.com/office/drawing/2014/main" id="{63866F8A-5DE4-4A11-8102-B024FBEF94E2}"/>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4104203307"/>
      </p:ext>
    </p:extLst>
  </p:cSld>
  <p:clrMapOvr>
    <a:masterClrMapping/>
  </p:clrMapOvr>
  <mc:AlternateContent xmlns:mc="http://schemas.openxmlformats.org/markup-compatibility/2006" xmlns:p14="http://schemas.microsoft.com/office/powerpoint/2010/main">
    <mc:Choice Requires="p14">
      <p:transition spd="slow" p14:dur="2000" advTm="38059"/>
    </mc:Choice>
    <mc:Fallback xmlns="">
      <p:transition spd="slow" advTm="380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664F664-3850-4307-9061-3C17CC9EF2BF}"/>
              </a:ext>
            </a:extLst>
          </p:cNvPr>
          <p:cNvSpPr>
            <a:spLocks noGrp="1"/>
          </p:cNvSpPr>
          <p:nvPr>
            <p:ph type="title"/>
          </p:nvPr>
        </p:nvSpPr>
        <p:spPr>
          <a:xfrm>
            <a:off x="842902" y="657358"/>
            <a:ext cx="6411012" cy="1425966"/>
          </a:xfrm>
        </p:spPr>
        <p:txBody>
          <a:bodyPr>
            <a:noAutofit/>
          </a:bodyPr>
          <a:lstStyle/>
          <a:p>
            <a:r>
              <a:rPr lang="en-NZ" sz="3200" dirty="0"/>
              <a:t>How we are communicating</a:t>
            </a:r>
            <a:br>
              <a:rPr lang="en-NZ" sz="3200" dirty="0"/>
            </a:br>
            <a:br>
              <a:rPr lang="en-NZ" sz="3200" dirty="0"/>
            </a:br>
            <a:r>
              <a:rPr lang="en-NZ" sz="3200" dirty="0"/>
              <a:t>You spoke, we listened </a:t>
            </a:r>
          </a:p>
        </p:txBody>
      </p:sp>
      <p:sp>
        <p:nvSpPr>
          <p:cNvPr id="3" name="Content Placeholder 2">
            <a:extLst>
              <a:ext uri="{FF2B5EF4-FFF2-40B4-BE49-F238E27FC236}">
                <a16:creationId xmlns:a16="http://schemas.microsoft.com/office/drawing/2014/main" id="{903C5BB3-C694-4413-AF9F-F03EFADFCBE6}"/>
              </a:ext>
            </a:extLst>
          </p:cNvPr>
          <p:cNvSpPr>
            <a:spLocks noGrp="1"/>
          </p:cNvSpPr>
          <p:nvPr>
            <p:ph idx="1"/>
          </p:nvPr>
        </p:nvSpPr>
        <p:spPr>
          <a:xfrm>
            <a:off x="732270" y="1998482"/>
            <a:ext cx="7478475" cy="3714161"/>
          </a:xfrm>
        </p:spPr>
        <p:txBody>
          <a:bodyPr/>
          <a:lstStyle/>
          <a:p>
            <a:endParaRPr lang="en-NZ" dirty="0"/>
          </a:p>
          <a:p>
            <a:r>
              <a:rPr lang="en-NZ" dirty="0"/>
              <a:t>Based on sector feedback, the updated Ngā Paerewa Health and disability services standard (NZS 8134:2021) implementation sessions have been pre-recorded </a:t>
            </a:r>
          </a:p>
          <a:p>
            <a:endParaRPr lang="en-NZ" dirty="0"/>
          </a:p>
          <a:p>
            <a:r>
              <a:rPr lang="en-NZ" dirty="0"/>
              <a:t>Please direct any questions or queries to </a:t>
            </a:r>
            <a:r>
              <a:rPr lang="en-NZ" b="0" i="0" u="sng" dirty="0">
                <a:solidFill>
                  <a:srgbClr val="002839"/>
                </a:solidFill>
                <a:effectLst/>
                <a:latin typeface="Arial" panose="020B0604020202020204" pitchFamily="34" charset="0"/>
                <a:hlinkClick r:id="rId5"/>
              </a:rPr>
              <a:t>certification@health.govt.nz</a:t>
            </a:r>
            <a:r>
              <a:rPr lang="en-NZ" dirty="0"/>
              <a:t> </a:t>
            </a:r>
            <a:endParaRPr lang="en-NZ" sz="2200" i="1" dirty="0"/>
          </a:p>
          <a:p>
            <a:endParaRPr lang="en-NZ" dirty="0"/>
          </a:p>
        </p:txBody>
      </p:sp>
      <p:pic>
        <p:nvPicPr>
          <p:cNvPr id="4" name="Picture 3">
            <a:extLst>
              <a:ext uri="{FF2B5EF4-FFF2-40B4-BE49-F238E27FC236}">
                <a16:creationId xmlns:a16="http://schemas.microsoft.com/office/drawing/2014/main" id="{CB33AF4B-E823-4906-8AD1-99B03DD25618}"/>
              </a:ext>
            </a:extLst>
          </p:cNvPr>
          <p:cNvPicPr>
            <a:picLocks noChangeAspect="1"/>
          </p:cNvPicPr>
          <p:nvPr/>
        </p:nvPicPr>
        <p:blipFill>
          <a:blip r:embed="rId6"/>
          <a:stretch>
            <a:fillRect/>
          </a:stretch>
        </p:blipFill>
        <p:spPr>
          <a:xfrm>
            <a:off x="8907031" y="1234910"/>
            <a:ext cx="2939197" cy="4165393"/>
          </a:xfrm>
          <a:prstGeom prst="rect">
            <a:avLst/>
          </a:prstGeom>
          <a:ln>
            <a:noFill/>
          </a:ln>
          <a:effectLst>
            <a:outerShdw blurRad="292100" dist="139700" dir="2700000" algn="tl" rotWithShape="0">
              <a:srgbClr val="333333">
                <a:alpha val="65000"/>
              </a:srgbClr>
            </a:outerShdw>
          </a:effectLst>
        </p:spPr>
      </p:pic>
      <p:pic>
        <p:nvPicPr>
          <p:cNvPr id="5" name="Audio 4">
            <a:hlinkClick r:id="" action="ppaction://media"/>
            <a:extLst>
              <a:ext uri="{FF2B5EF4-FFF2-40B4-BE49-F238E27FC236}">
                <a16:creationId xmlns:a16="http://schemas.microsoft.com/office/drawing/2014/main" id="{F7D7C693-B37E-4CA0-92AF-A75B2B4AD75A}"/>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985912275"/>
      </p:ext>
    </p:extLst>
  </p:cSld>
  <p:clrMapOvr>
    <a:masterClrMapping/>
  </p:clrMapOvr>
  <mc:AlternateContent xmlns:mc="http://schemas.openxmlformats.org/markup-compatibility/2006" xmlns:p14="http://schemas.microsoft.com/office/powerpoint/2010/main">
    <mc:Choice Requires="p14">
      <p:transition spd="slow" p14:dur="2000" advTm="16681"/>
    </mc:Choice>
    <mc:Fallback xmlns="">
      <p:transition spd="slow" advTm="166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23A6DF-0196-4D1B-BBD2-2E0F1D60B92E}"/>
              </a:ext>
            </a:extLst>
          </p:cNvPr>
          <p:cNvSpPr>
            <a:spLocks noGrp="1"/>
          </p:cNvSpPr>
          <p:nvPr>
            <p:ph type="title"/>
          </p:nvPr>
        </p:nvSpPr>
        <p:spPr>
          <a:xfrm>
            <a:off x="452486" y="570917"/>
            <a:ext cx="10901314" cy="1074060"/>
          </a:xfrm>
        </p:spPr>
        <p:txBody>
          <a:bodyPr>
            <a:normAutofit/>
          </a:bodyPr>
          <a:lstStyle/>
          <a:p>
            <a:r>
              <a:rPr lang="en-NZ" sz="3200" dirty="0"/>
              <a:t>Focus for this session</a:t>
            </a:r>
          </a:p>
        </p:txBody>
      </p:sp>
      <p:sp>
        <p:nvSpPr>
          <p:cNvPr id="3" name="Content Placeholder 2">
            <a:extLst>
              <a:ext uri="{FF2B5EF4-FFF2-40B4-BE49-F238E27FC236}">
                <a16:creationId xmlns:a16="http://schemas.microsoft.com/office/drawing/2014/main" id="{F284B648-9E29-474C-807F-7B61F984796F}"/>
              </a:ext>
            </a:extLst>
          </p:cNvPr>
          <p:cNvSpPr>
            <a:spLocks noGrp="1"/>
          </p:cNvSpPr>
          <p:nvPr>
            <p:ph idx="1"/>
          </p:nvPr>
        </p:nvSpPr>
        <p:spPr>
          <a:xfrm>
            <a:off x="746288" y="1644977"/>
            <a:ext cx="7635712" cy="4242827"/>
          </a:xfrm>
        </p:spPr>
        <p:txBody>
          <a:bodyPr/>
          <a:lstStyle/>
          <a:p>
            <a:r>
              <a:rPr lang="en-NZ" dirty="0"/>
              <a:t>Overview – The journey</a:t>
            </a:r>
          </a:p>
          <a:p>
            <a:r>
              <a:rPr lang="en-NZ" dirty="0"/>
              <a:t>Principles based approach, Te </a:t>
            </a:r>
            <a:r>
              <a:rPr lang="en-NZ" dirty="0" err="1"/>
              <a:t>Tiriti</a:t>
            </a:r>
            <a:r>
              <a:rPr lang="en-NZ" dirty="0"/>
              <a:t> o Waitangi</a:t>
            </a:r>
          </a:p>
          <a:p>
            <a:r>
              <a:rPr lang="en-NZ" dirty="0"/>
              <a:t>What has changed? </a:t>
            </a:r>
          </a:p>
          <a:p>
            <a:pPr lvl="1">
              <a:buFont typeface="Courier New" panose="02070309020205020404" pitchFamily="49" charset="0"/>
              <a:buChar char="o"/>
            </a:pPr>
            <a:r>
              <a:rPr lang="en-NZ" dirty="0"/>
              <a:t>The standards mapped </a:t>
            </a:r>
          </a:p>
          <a:p>
            <a:pPr lvl="1">
              <a:buFont typeface="Courier New" panose="02070309020205020404" pitchFamily="49" charset="0"/>
              <a:buChar char="o"/>
            </a:pPr>
            <a:r>
              <a:rPr lang="en-NZ" dirty="0"/>
              <a:t>Sector specific guidance  </a:t>
            </a:r>
          </a:p>
          <a:p>
            <a:r>
              <a:rPr lang="en-NZ" dirty="0"/>
              <a:t>How will these changes influence auditing? </a:t>
            </a:r>
            <a:endParaRPr lang="en-NZ" dirty="0">
              <a:solidFill>
                <a:srgbClr val="FF0000"/>
              </a:solidFill>
            </a:endParaRPr>
          </a:p>
          <a:p>
            <a:r>
              <a:rPr lang="en-NZ" dirty="0"/>
              <a:t>Links to resources and templates</a:t>
            </a:r>
          </a:p>
          <a:p>
            <a:r>
              <a:rPr lang="en-NZ" dirty="0"/>
              <a:t>Next steps</a:t>
            </a:r>
          </a:p>
          <a:p>
            <a:pPr marL="0" indent="0">
              <a:buNone/>
            </a:pPr>
            <a:r>
              <a:rPr lang="en-NZ" dirty="0"/>
              <a:t>	</a:t>
            </a:r>
          </a:p>
        </p:txBody>
      </p:sp>
      <p:sp>
        <p:nvSpPr>
          <p:cNvPr id="5" name="Content Placeholder 3">
            <a:extLst>
              <a:ext uri="{FF2B5EF4-FFF2-40B4-BE49-F238E27FC236}">
                <a16:creationId xmlns:a16="http://schemas.microsoft.com/office/drawing/2014/main" id="{51E1CB91-D14B-43C2-AB97-024578F24FCD}"/>
              </a:ext>
            </a:extLst>
          </p:cNvPr>
          <p:cNvSpPr txBox="1">
            <a:spLocks/>
          </p:cNvSpPr>
          <p:nvPr/>
        </p:nvSpPr>
        <p:spPr>
          <a:xfrm>
            <a:off x="7037654" y="4888563"/>
            <a:ext cx="3163719" cy="1036206"/>
          </a:xfrm>
          <a:prstGeom prst="rect">
            <a:avLst/>
          </a:prstGeom>
        </p:spPr>
        <p:txBody>
          <a:bodyPr anchor="b" anchorCtr="0">
            <a:normAutofit/>
          </a:bodyPr>
          <a:lstStyle>
            <a:lvl1pPr marL="0" indent="0" algn="l" defTabSz="914400" rtl="0" eaLnBrk="1" latinLnBrk="0" hangingPunct="1">
              <a:lnSpc>
                <a:spcPct val="100000"/>
              </a:lnSpc>
              <a:spcBef>
                <a:spcPts val="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1pPr>
            <a:lvl2pPr marL="4572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2pPr>
            <a:lvl3pPr marL="9144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3pPr>
            <a:lvl4pPr marL="13716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4pPr>
            <a:lvl5pPr marL="1828800" indent="0" algn="l" defTabSz="914400" rtl="0" eaLnBrk="1" latinLnBrk="0" hangingPunct="1">
              <a:lnSpc>
                <a:spcPct val="90000"/>
              </a:lnSpc>
              <a:spcBef>
                <a:spcPts val="500"/>
              </a:spcBef>
              <a:buFont typeface="Arial" panose="020B0604020202020204" pitchFamily="34" charset="0"/>
              <a:buNone/>
              <a:defRPr sz="1800" kern="1200">
                <a:solidFill>
                  <a:schemeClr val="bg1"/>
                </a:solidFill>
                <a:latin typeface="Segoe UI" panose="020B0502040204020203" pitchFamily="34" charset="0"/>
                <a:ea typeface="+mn-ea"/>
                <a:cs typeface="Segoe UI" panose="020B0502040204020203"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NZ" dirty="0"/>
              <a:t>Maria Clarke</a:t>
            </a:r>
          </a:p>
          <a:p>
            <a:r>
              <a:rPr lang="en-NZ" dirty="0"/>
              <a:t>Te Apārangi</a:t>
            </a:r>
          </a:p>
          <a:p>
            <a:endParaRPr lang="en-NZ" dirty="0"/>
          </a:p>
        </p:txBody>
      </p:sp>
      <p:pic>
        <p:nvPicPr>
          <p:cNvPr id="9" name="Picture 8">
            <a:extLst>
              <a:ext uri="{FF2B5EF4-FFF2-40B4-BE49-F238E27FC236}">
                <a16:creationId xmlns:a16="http://schemas.microsoft.com/office/drawing/2014/main" id="{6642CA5E-B57E-4B60-B832-96D841A5D802}"/>
              </a:ext>
            </a:extLst>
          </p:cNvPr>
          <p:cNvPicPr>
            <a:picLocks noChangeAspect="1"/>
          </p:cNvPicPr>
          <p:nvPr/>
        </p:nvPicPr>
        <p:blipFill>
          <a:blip r:embed="rId5"/>
          <a:stretch>
            <a:fillRect/>
          </a:stretch>
        </p:blipFill>
        <p:spPr>
          <a:xfrm>
            <a:off x="8675801" y="1258072"/>
            <a:ext cx="3063712" cy="4341855"/>
          </a:xfrm>
          <a:prstGeom prst="rect">
            <a:avLst/>
          </a:prstGeom>
          <a:ln>
            <a:noFill/>
          </a:ln>
          <a:effectLst>
            <a:outerShdw blurRad="292100" dist="139700" dir="2700000" algn="tl" rotWithShape="0">
              <a:srgbClr val="333333">
                <a:alpha val="65000"/>
              </a:srgbClr>
            </a:outerShdw>
          </a:effectLst>
        </p:spPr>
      </p:pic>
      <p:pic>
        <p:nvPicPr>
          <p:cNvPr id="4" name="Audio 3">
            <a:hlinkClick r:id="" action="ppaction://media"/>
            <a:extLst>
              <a:ext uri="{FF2B5EF4-FFF2-40B4-BE49-F238E27FC236}">
                <a16:creationId xmlns:a16="http://schemas.microsoft.com/office/drawing/2014/main" id="{91773B9D-3CFA-41D4-BB60-EF3D71F85BAD}"/>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638583752"/>
      </p:ext>
    </p:extLst>
  </p:cSld>
  <p:clrMapOvr>
    <a:masterClrMapping/>
  </p:clrMapOvr>
  <mc:AlternateContent xmlns:mc="http://schemas.openxmlformats.org/markup-compatibility/2006" xmlns:p14="http://schemas.microsoft.com/office/powerpoint/2010/main">
    <mc:Choice Requires="p14">
      <p:transition spd="slow" p14:dur="2000" advTm="19943"/>
    </mc:Choice>
    <mc:Fallback xmlns="">
      <p:transition spd="slow" advTm="1994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BC5E844-583C-4A88-BF01-339AEA8F6683}"/>
              </a:ext>
            </a:extLst>
          </p:cNvPr>
          <p:cNvSpPr>
            <a:spLocks noGrp="1"/>
          </p:cNvSpPr>
          <p:nvPr>
            <p:ph type="title"/>
          </p:nvPr>
        </p:nvSpPr>
        <p:spPr/>
        <p:txBody>
          <a:bodyPr/>
          <a:lstStyle/>
          <a:p>
            <a:r>
              <a:rPr lang="en-NZ" dirty="0"/>
              <a:t>Overview - The Journey</a:t>
            </a:r>
          </a:p>
        </p:txBody>
      </p:sp>
      <p:sp>
        <p:nvSpPr>
          <p:cNvPr id="3" name="Content Placeholder 2">
            <a:extLst>
              <a:ext uri="{FF2B5EF4-FFF2-40B4-BE49-F238E27FC236}">
                <a16:creationId xmlns:a16="http://schemas.microsoft.com/office/drawing/2014/main" id="{B0064C3A-C62C-4D74-94D8-D1AAD0215000}"/>
              </a:ext>
            </a:extLst>
          </p:cNvPr>
          <p:cNvSpPr>
            <a:spLocks noGrp="1"/>
          </p:cNvSpPr>
          <p:nvPr>
            <p:ph idx="1"/>
          </p:nvPr>
        </p:nvSpPr>
        <p:spPr>
          <a:xfrm>
            <a:off x="838200" y="1536569"/>
            <a:ext cx="10515600" cy="3702696"/>
          </a:xfrm>
        </p:spPr>
        <p:txBody>
          <a:bodyPr/>
          <a:lstStyle/>
          <a:p>
            <a:pPr>
              <a:lnSpc>
                <a:spcPct val="100000"/>
              </a:lnSpc>
            </a:pPr>
            <a:r>
              <a:rPr lang="en-NZ" dirty="0"/>
              <a:t>Review and Development was undertaken in partnership with Standards NZ and Te Apārangi </a:t>
            </a:r>
          </a:p>
          <a:p>
            <a:pPr>
              <a:lnSpc>
                <a:spcPct val="100000"/>
              </a:lnSpc>
            </a:pPr>
            <a:r>
              <a:rPr lang="en-NZ" dirty="0"/>
              <a:t>Developed by the sector for the sector</a:t>
            </a:r>
          </a:p>
          <a:p>
            <a:pPr>
              <a:lnSpc>
                <a:spcPct val="100000"/>
              </a:lnSpc>
            </a:pPr>
            <a:r>
              <a:rPr lang="en-NZ" dirty="0"/>
              <a:t>Involved over 300 representatives from the sector</a:t>
            </a:r>
          </a:p>
          <a:p>
            <a:pPr>
              <a:lnSpc>
                <a:spcPct val="100000"/>
              </a:lnSpc>
            </a:pPr>
            <a:r>
              <a:rPr lang="en-NZ" dirty="0"/>
              <a:t>Principles based approach</a:t>
            </a:r>
          </a:p>
          <a:p>
            <a:pPr>
              <a:lnSpc>
                <a:spcPct val="100000"/>
              </a:lnSpc>
            </a:pPr>
            <a:r>
              <a:rPr lang="en-NZ" dirty="0"/>
              <a:t>Approved by Minister Andrew Little 24 June 2021 and will come into effect 28 February 2022</a:t>
            </a:r>
          </a:p>
          <a:p>
            <a:pPr marL="0" indent="0">
              <a:buNone/>
            </a:pPr>
            <a:endParaRPr lang="en-NZ" dirty="0"/>
          </a:p>
        </p:txBody>
      </p:sp>
      <p:sp>
        <p:nvSpPr>
          <p:cNvPr id="4" name="TextBox 4">
            <a:extLst>
              <a:ext uri="{FF2B5EF4-FFF2-40B4-BE49-F238E27FC236}">
                <a16:creationId xmlns:a16="http://schemas.microsoft.com/office/drawing/2014/main" id="{CDBF5D66-FFA5-4388-B4FC-FB6023877E2F}"/>
              </a:ext>
            </a:extLst>
          </p:cNvPr>
          <p:cNvSpPr txBox="1"/>
          <p:nvPr/>
        </p:nvSpPr>
        <p:spPr>
          <a:xfrm>
            <a:off x="636815" y="5521239"/>
            <a:ext cx="10918370" cy="461665"/>
          </a:xfrm>
          <a:prstGeom prst="rect">
            <a:avLst/>
          </a:prstGeom>
          <a:noFill/>
        </p:spPr>
        <p:txBody>
          <a:bodyPr wrap="square">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indent="0" algn="ctr">
              <a:lnSpc>
                <a:spcPct val="100000"/>
              </a:lnSpc>
              <a:buFont typeface="Arial" panose="020B0604020202020204" pitchFamily="34" charset="0"/>
              <a:buNone/>
            </a:pPr>
            <a:r>
              <a:rPr lang="en-NZ" sz="2400" dirty="0">
                <a:hlinkClick r:id="rId5"/>
              </a:rPr>
              <a:t>Dr Ashley Bloomfield introduces Ngā Paerewa the 2021 Health and Disability Standard </a:t>
            </a:r>
            <a:endParaRPr lang="en-NZ" sz="2400" dirty="0">
              <a:sym typeface="Wingdings" panose="05000000000000000000" pitchFamily="2" charset="2"/>
            </a:endParaRPr>
          </a:p>
        </p:txBody>
      </p:sp>
      <p:pic>
        <p:nvPicPr>
          <p:cNvPr id="5" name="Audio 4">
            <a:hlinkClick r:id="" action="ppaction://media"/>
            <a:extLst>
              <a:ext uri="{FF2B5EF4-FFF2-40B4-BE49-F238E27FC236}">
                <a16:creationId xmlns:a16="http://schemas.microsoft.com/office/drawing/2014/main" id="{0E2F81B2-136F-4AA2-9496-2DB216B2A2C7}"/>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208588749"/>
      </p:ext>
    </p:extLst>
  </p:cSld>
  <p:clrMapOvr>
    <a:masterClrMapping/>
  </p:clrMapOvr>
  <mc:AlternateContent xmlns:mc="http://schemas.openxmlformats.org/markup-compatibility/2006" xmlns:p14="http://schemas.microsoft.com/office/powerpoint/2010/main">
    <mc:Choice Requires="p14">
      <p:transition spd="slow" p14:dur="2000" advTm="99290"/>
    </mc:Choice>
    <mc:Fallback xmlns="">
      <p:transition spd="slow" advTm="9929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5"/>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1EE811-C6D3-4471-A546-DC3F8FF2CCFE}"/>
              </a:ext>
            </a:extLst>
          </p:cNvPr>
          <p:cNvSpPr>
            <a:spLocks noGrp="1"/>
          </p:cNvSpPr>
          <p:nvPr>
            <p:ph type="title"/>
          </p:nvPr>
        </p:nvSpPr>
        <p:spPr>
          <a:xfrm>
            <a:off x="914400" y="738665"/>
            <a:ext cx="10515600" cy="1074060"/>
          </a:xfrm>
        </p:spPr>
        <p:txBody>
          <a:bodyPr/>
          <a:lstStyle/>
          <a:p>
            <a:r>
              <a:rPr lang="en-NZ" dirty="0"/>
              <a:t>Updated Ngā Paerewa Health and Disability Services Standards updated NZS 8134:2021</a:t>
            </a:r>
          </a:p>
        </p:txBody>
      </p:sp>
      <p:pic>
        <p:nvPicPr>
          <p:cNvPr id="5" name="Content Placeholder 4">
            <a:extLst>
              <a:ext uri="{FF2B5EF4-FFF2-40B4-BE49-F238E27FC236}">
                <a16:creationId xmlns:a16="http://schemas.microsoft.com/office/drawing/2014/main" id="{A5188D0E-C274-43D3-98CB-14DFB4D71711}"/>
              </a:ext>
            </a:extLst>
          </p:cNvPr>
          <p:cNvPicPr>
            <a:picLocks noGrp="1" noChangeAspect="1"/>
          </p:cNvPicPr>
          <p:nvPr>
            <p:ph idx="1"/>
          </p:nvPr>
        </p:nvPicPr>
        <p:blipFill>
          <a:blip r:embed="rId5"/>
          <a:stretch>
            <a:fillRect/>
          </a:stretch>
        </p:blipFill>
        <p:spPr>
          <a:xfrm>
            <a:off x="1046257" y="1815323"/>
            <a:ext cx="10383743" cy="2634129"/>
          </a:xfrm>
          <a:prstGeom prst="rect">
            <a:avLst/>
          </a:prstGeom>
        </p:spPr>
      </p:pic>
      <p:sp>
        <p:nvSpPr>
          <p:cNvPr id="7" name="Title 1">
            <a:extLst>
              <a:ext uri="{FF2B5EF4-FFF2-40B4-BE49-F238E27FC236}">
                <a16:creationId xmlns:a16="http://schemas.microsoft.com/office/drawing/2014/main" id="{947A4613-D2A0-4F55-B525-8B3853CF0674}"/>
              </a:ext>
            </a:extLst>
          </p:cNvPr>
          <p:cNvSpPr txBox="1">
            <a:spLocks/>
          </p:cNvSpPr>
          <p:nvPr/>
        </p:nvSpPr>
        <p:spPr>
          <a:xfrm>
            <a:off x="914400" y="4449452"/>
            <a:ext cx="10743595" cy="1542685"/>
          </a:xfrm>
          <a:prstGeom prst="rect">
            <a:avLst/>
          </a:prstGeom>
        </p:spPr>
        <p:txBody>
          <a:bodyPr anchor="ctr" anchorCtr="0">
            <a:normAutofit/>
          </a:bodyPr>
          <a:lstStyle>
            <a:lvl1pPr algn="l" defTabSz="914400" rtl="0" eaLnBrk="1" latinLnBrk="0" hangingPunct="1">
              <a:lnSpc>
                <a:spcPct val="90000"/>
              </a:lnSpc>
              <a:spcBef>
                <a:spcPct val="0"/>
              </a:spcBef>
              <a:buNone/>
              <a:defRPr sz="2800" b="1" kern="1200">
                <a:solidFill>
                  <a:srgbClr val="00853F"/>
                </a:solidFill>
                <a:latin typeface="Segoe UI" panose="020B0502040204020203" pitchFamily="34" charset="0"/>
                <a:ea typeface="+mj-ea"/>
                <a:cs typeface="Segoe UI" panose="020B0502040204020203" pitchFamily="34" charset="0"/>
              </a:defRPr>
            </a:lvl1pPr>
          </a:lstStyle>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Te </a:t>
            </a:r>
            <a:r>
              <a:rPr lang="en-NZ" sz="2400" b="0" dirty="0" err="1">
                <a:solidFill>
                  <a:schemeClr val="tx1"/>
                </a:solidFill>
                <a:ea typeface="+mn-ea"/>
                <a:sym typeface="Wingdings" panose="05000000000000000000" pitchFamily="2" charset="2"/>
              </a:rPr>
              <a:t>Tiriti</a:t>
            </a:r>
            <a:r>
              <a:rPr lang="en-NZ" sz="2400" b="0" dirty="0">
                <a:solidFill>
                  <a:schemeClr val="tx1"/>
                </a:solidFill>
                <a:ea typeface="+mn-ea"/>
                <a:sym typeface="Wingdings" panose="05000000000000000000" pitchFamily="2" charset="2"/>
              </a:rPr>
              <a:t> guidance has been added throughout the entire standard</a:t>
            </a:r>
          </a:p>
          <a:p>
            <a:endParaRPr lang="en-NZ" sz="2400" b="0" dirty="0">
              <a:solidFill>
                <a:schemeClr val="tx1"/>
              </a:solidFill>
              <a:ea typeface="+mn-ea"/>
              <a:sym typeface="Wingdings" panose="05000000000000000000" pitchFamily="2" charset="2"/>
            </a:endParaRPr>
          </a:p>
          <a:p>
            <a:pPr marL="457200" indent="-457200">
              <a:buFont typeface="Arial" panose="020B0604020202020204" pitchFamily="34" charset="0"/>
              <a:buChar char="•"/>
            </a:pPr>
            <a:r>
              <a:rPr lang="en-NZ" sz="2400" b="0" dirty="0">
                <a:solidFill>
                  <a:schemeClr val="tx1"/>
                </a:solidFill>
                <a:ea typeface="+mn-ea"/>
                <a:sym typeface="Wingdings" panose="05000000000000000000" pitchFamily="2" charset="2"/>
              </a:rPr>
              <a:t>Sector Guidance has been produced to support the implementation of </a:t>
            </a:r>
          </a:p>
          <a:p>
            <a:r>
              <a:rPr lang="en-NZ" sz="2400" b="0" dirty="0">
                <a:solidFill>
                  <a:schemeClr val="tx1"/>
                </a:solidFill>
                <a:ea typeface="+mn-ea"/>
                <a:sym typeface="Wingdings" panose="05000000000000000000" pitchFamily="2" charset="2"/>
              </a:rPr>
              <a:t>     NZS 8134:2021</a:t>
            </a:r>
          </a:p>
        </p:txBody>
      </p:sp>
      <p:sp>
        <p:nvSpPr>
          <p:cNvPr id="3" name="Oval 2">
            <a:extLst>
              <a:ext uri="{FF2B5EF4-FFF2-40B4-BE49-F238E27FC236}">
                <a16:creationId xmlns:a16="http://schemas.microsoft.com/office/drawing/2014/main" id="{CA5E1B1C-E1C3-4E2B-91FC-7F1FEC70C9FB}"/>
              </a:ext>
            </a:extLst>
          </p:cNvPr>
          <p:cNvSpPr/>
          <p:nvPr/>
        </p:nvSpPr>
        <p:spPr>
          <a:xfrm>
            <a:off x="4955059" y="1643449"/>
            <a:ext cx="1140941" cy="2634129"/>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8" name="Audio 7">
            <a:hlinkClick r:id="" action="ppaction://media"/>
            <a:extLst>
              <a:ext uri="{FF2B5EF4-FFF2-40B4-BE49-F238E27FC236}">
                <a16:creationId xmlns:a16="http://schemas.microsoft.com/office/drawing/2014/main" id="{C30C807E-3694-4C89-BAB1-C2A090107A88}"/>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3022702434"/>
      </p:ext>
    </p:extLst>
  </p:cSld>
  <p:clrMapOvr>
    <a:masterClrMapping/>
  </p:clrMapOvr>
  <mc:AlternateContent xmlns:mc="http://schemas.openxmlformats.org/markup-compatibility/2006" xmlns:p14="http://schemas.microsoft.com/office/powerpoint/2010/main">
    <mc:Choice Requires="p14">
      <p:transition spd="slow" p14:dur="2000" advTm="149660"/>
    </mc:Choice>
    <mc:Fallback xmlns="">
      <p:transition spd="slow" advTm="14966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1C92860-D93A-4E06-830B-10570AFDB2DD}"/>
              </a:ext>
            </a:extLst>
          </p:cNvPr>
          <p:cNvSpPr>
            <a:spLocks noGrp="1"/>
          </p:cNvSpPr>
          <p:nvPr>
            <p:ph type="title"/>
          </p:nvPr>
        </p:nvSpPr>
        <p:spPr/>
        <p:txBody>
          <a:bodyPr/>
          <a:lstStyle/>
          <a:p>
            <a:r>
              <a:rPr lang="en-NZ" dirty="0"/>
              <a:t>Sector Guidance </a:t>
            </a:r>
          </a:p>
        </p:txBody>
      </p:sp>
      <p:pic>
        <p:nvPicPr>
          <p:cNvPr id="8" name="Content Placeholder 7">
            <a:extLst>
              <a:ext uri="{FF2B5EF4-FFF2-40B4-BE49-F238E27FC236}">
                <a16:creationId xmlns:a16="http://schemas.microsoft.com/office/drawing/2014/main" id="{0C3BA3DA-C3D6-4AFE-9686-A572DCC1A7C6}"/>
              </a:ext>
            </a:extLst>
          </p:cNvPr>
          <p:cNvPicPr>
            <a:picLocks noGrp="1" noChangeAspect="1"/>
          </p:cNvPicPr>
          <p:nvPr>
            <p:ph idx="1"/>
          </p:nvPr>
        </p:nvPicPr>
        <p:blipFill>
          <a:blip r:embed="rId5"/>
          <a:stretch>
            <a:fillRect/>
          </a:stretch>
        </p:blipFill>
        <p:spPr>
          <a:xfrm>
            <a:off x="1381125" y="1439187"/>
            <a:ext cx="9134475" cy="4038600"/>
          </a:xfrm>
        </p:spPr>
      </p:pic>
      <p:pic>
        <p:nvPicPr>
          <p:cNvPr id="7" name="Audio 6">
            <a:hlinkClick r:id="" action="ppaction://media"/>
            <a:extLst>
              <a:ext uri="{FF2B5EF4-FFF2-40B4-BE49-F238E27FC236}">
                <a16:creationId xmlns:a16="http://schemas.microsoft.com/office/drawing/2014/main" id="{B7DBC3DE-7DA0-44B3-A1F3-AE5D0D0D730E}"/>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11488738" y="6154738"/>
            <a:ext cx="487362" cy="487362"/>
          </a:xfrm>
          <a:prstGeom prst="rect">
            <a:avLst/>
          </a:prstGeom>
        </p:spPr>
      </p:pic>
    </p:spTree>
    <p:extLst>
      <p:ext uri="{BB962C8B-B14F-4D97-AF65-F5344CB8AC3E}">
        <p14:creationId xmlns:p14="http://schemas.microsoft.com/office/powerpoint/2010/main" val="97490365"/>
      </p:ext>
    </p:extLst>
  </p:cSld>
  <p:clrMapOvr>
    <a:masterClrMapping/>
  </p:clrMapOvr>
  <mc:AlternateContent xmlns:mc="http://schemas.openxmlformats.org/markup-compatibility/2006" xmlns:p14="http://schemas.microsoft.com/office/powerpoint/2010/main">
    <mc:Choice Requires="p14">
      <p:transition spd="slow" p14:dur="2000" advTm="31218"/>
    </mc:Choice>
    <mc:Fallback xmlns="">
      <p:transition spd="slow" advTm="3121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theme/theme1.xml><?xml version="1.0" encoding="utf-8"?>
<a:theme xmlns:a="http://schemas.openxmlformats.org/drawingml/2006/main" name="1_Office Theme">
  <a:themeElements>
    <a:clrScheme name="Custom 1">
      <a:dk1>
        <a:sysClr val="windowText" lastClr="000000"/>
      </a:dk1>
      <a:lt1>
        <a:sysClr val="window" lastClr="FFFFFF"/>
      </a:lt1>
      <a:dk2>
        <a:srgbClr val="44546A"/>
      </a:dk2>
      <a:lt2>
        <a:srgbClr val="E7E6E6"/>
      </a:lt2>
      <a:accent1>
        <a:srgbClr val="FDB913"/>
      </a:accent1>
      <a:accent2>
        <a:srgbClr val="F04E30"/>
      </a:accent2>
      <a:accent3>
        <a:srgbClr val="EE3D96"/>
      </a:accent3>
      <a:accent4>
        <a:srgbClr val="213463"/>
      </a:accent4>
      <a:accent5>
        <a:srgbClr val="0072BC"/>
      </a:accent5>
      <a:accent6>
        <a:srgbClr val="77A02E"/>
      </a:accent6>
      <a:hlink>
        <a:srgbClr val="712C86"/>
      </a:hlink>
      <a:folHlink>
        <a:srgbClr val="4A2739"/>
      </a:folHlink>
    </a:clrScheme>
    <a:fontScheme name="Office Them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chemeClr val="bg1"/>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txDef>
      <a:spPr/>
      <a:bodyPr vert="horz" wrap="square" lIns="91440" tIns="45720" rIns="91440" bIns="45720" rtlCol="0">
        <a:normAutofit/>
      </a:bodyPr>
      <a:lstStyle>
        <a:defPPr algn="l">
          <a:lnSpc>
            <a:spcPct val="150000"/>
          </a:lnSpc>
          <a:spcBef>
            <a:spcPts val="0"/>
          </a:spcBef>
          <a:defRPr sz="1800" dirty="0" smtClean="0"/>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ct:contentTypeSchema xmlns:ct="http://schemas.microsoft.com/office/2006/metadata/contentType" xmlns:ma="http://schemas.microsoft.com/office/2006/metadata/properties/metaAttributes" ct:_="" ma:_="" ma:contentTypeName="Document" ma:contentTypeID="0x010100FA4F869651CBED4AB058FE7F9F3ED0A7" ma:contentTypeVersion="12" ma:contentTypeDescription="Create a new document." ma:contentTypeScope="" ma:versionID="4d2278145f69b04a6aa354373f576254">
  <xsd:schema xmlns:xsd="http://www.w3.org/2001/XMLSchema" xmlns:xs="http://www.w3.org/2001/XMLSchema" xmlns:p="http://schemas.microsoft.com/office/2006/metadata/properties" xmlns:ns3="4aea5d07-0eb0-44bf-96eb-22637babf967" xmlns:ns4="2ffa5dc2-4451-4ee2-b115-33f870a805e6" targetNamespace="http://schemas.microsoft.com/office/2006/metadata/properties" ma:root="true" ma:fieldsID="4d505c652c9c26ea470dd0569b63a41f" ns3:_="" ns4:_="">
    <xsd:import namespace="4aea5d07-0eb0-44bf-96eb-22637babf967"/>
    <xsd:import namespace="2ffa5dc2-4451-4ee2-b115-33f870a805e6"/>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3:MediaServiceDateTaken" minOccurs="0"/>
                <xsd:element ref="ns3:MediaServiceAutoTags" minOccurs="0"/>
                <xsd:element ref="ns3:MediaServiceOCR" minOccurs="0"/>
                <xsd:element ref="ns3:MediaServiceGenerationTime" minOccurs="0"/>
                <xsd:element ref="ns3:MediaServiceEventHashCode"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aea5d07-0eb0-44bf-96eb-22637babf967"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2ffa5dc2-4451-4ee2-b115-33f870a805e6" elementFormDefault="qualified">
    <xsd:import namespace="http://schemas.microsoft.com/office/2006/documentManagement/types"/>
    <xsd:import namespace="http://schemas.microsoft.com/office/infopath/2007/PartnerControls"/>
    <xsd:element name="SharedWithUsers" ma:index="17"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8" nillable="true" ma:displayName="Shared With Details" ma:internalName="SharedWithDetails" ma:readOnly="true">
      <xsd:simpleType>
        <xsd:restriction base="dms:Note">
          <xsd:maxLength value="255"/>
        </xsd:restriction>
      </xsd:simpleType>
    </xsd:element>
    <xsd:element name="SharingHintHash" ma:index="19"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40843166-BE1C-42DD-ACE0-B1452D04D5A6}">
  <ds:schemaRefs>
    <ds:schemaRef ds:uri="http://schemas.microsoft.com/office/2006/metadata/properties"/>
    <ds:schemaRef ds:uri="http://schemas.microsoft.com/office/infopath/2007/PartnerControls"/>
  </ds:schemaRefs>
</ds:datastoreItem>
</file>

<file path=customXml/itemProps2.xml><?xml version="1.0" encoding="utf-8"?>
<ds:datastoreItem xmlns:ds="http://schemas.openxmlformats.org/officeDocument/2006/customXml" ds:itemID="{828DB7E2-2B04-4E1A-BA92-D54872DEB64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aea5d07-0eb0-44bf-96eb-22637babf967"/>
    <ds:schemaRef ds:uri="2ffa5dc2-4451-4ee2-b115-33f870a805e6"/>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60D725B9-3A9D-43E0-826C-182FB51B896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3667</TotalTime>
  <Words>5478</Words>
  <Application>Microsoft Office PowerPoint</Application>
  <PresentationFormat>Widescreen</PresentationFormat>
  <Paragraphs>538</Paragraphs>
  <Slides>40</Slides>
  <Notes>40</Notes>
  <HiddenSlides>0</HiddenSlides>
  <MMClips>40</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40</vt:i4>
      </vt:variant>
    </vt:vector>
  </HeadingPairs>
  <TitlesOfParts>
    <vt:vector size="51" baseType="lpstr">
      <vt:lpstr>Arial</vt:lpstr>
      <vt:lpstr>Calibri</vt:lpstr>
      <vt:lpstr>Calibri Light</vt:lpstr>
      <vt:lpstr>Courier New</vt:lpstr>
      <vt:lpstr>Georgia</vt:lpstr>
      <vt:lpstr>Segoe UI</vt:lpstr>
      <vt:lpstr>Segoe UI Semibold</vt:lpstr>
      <vt:lpstr>SegoeUI</vt:lpstr>
      <vt:lpstr>SegoeUI-Italic</vt:lpstr>
      <vt:lpstr>Symbol</vt:lpstr>
      <vt:lpstr>1_Office Theme</vt:lpstr>
      <vt:lpstr>NZS 8134:2021 Ngā Paerewa Health and Disability Services Standard</vt:lpstr>
      <vt:lpstr>Manatū Hauora Ministry of Health karakia</vt:lpstr>
      <vt:lpstr>Whakataukī </vt:lpstr>
      <vt:lpstr>Nau mai, haere mai - Welcome</vt:lpstr>
      <vt:lpstr>How we are communicating  You spoke, we listened </vt:lpstr>
      <vt:lpstr>Focus for this session</vt:lpstr>
      <vt:lpstr>Overview - The Journey</vt:lpstr>
      <vt:lpstr>Updated Ngā Paerewa Health and Disability Services Standards updated NZS 8134:2021</vt:lpstr>
      <vt:lpstr>Sector Guidance </vt:lpstr>
      <vt:lpstr>Te Tiriti o Waitangi - Principles based approach</vt:lpstr>
      <vt:lpstr>One of the key things the 2021 standard is asking for is greater evidence that service providers are developing/strengthening and maintaining relationships with Māori</vt:lpstr>
      <vt:lpstr>2.3 Whakahaerenga Ratonga Service Management</vt:lpstr>
      <vt:lpstr>Ngā Paerewa NZS8134:2021 and the Auditing Process</vt:lpstr>
      <vt:lpstr>Ngā Paerewa NZS8134:2021 Auditing types and purpose</vt:lpstr>
      <vt:lpstr>Surveillance Audit criteria for Ngā Paerewa</vt:lpstr>
      <vt:lpstr>What does this mean for service providers?</vt:lpstr>
      <vt:lpstr>Implementation Transition</vt:lpstr>
      <vt:lpstr>Transitioning to new and partially mapped criteria </vt:lpstr>
      <vt:lpstr>Changes to the Standards Mapped</vt:lpstr>
      <vt:lpstr>Ngā Paerewa Reference Documents</vt:lpstr>
      <vt:lpstr>Residential Disability Services Summary </vt:lpstr>
      <vt:lpstr>NZS 8134:2021 Section1: Ō TĀTOU MOTIKA | OUR RIGHTS</vt:lpstr>
      <vt:lpstr>Section 1: Ō TĀTOU MOTIKA | OUR RIGHTS </vt:lpstr>
      <vt:lpstr>NZS 8134:2021 Section 2 Workforce and Structure </vt:lpstr>
      <vt:lpstr>Section 2: HUNGA MAHI ME TE HANGANGA | WORKFORCE AND STRUCTURE </vt:lpstr>
      <vt:lpstr>NZS 8134:2021 Section 3: NGĀ HUARAHI KI TE ORANGA | PATHWAYS TO WELLBEING</vt:lpstr>
      <vt:lpstr>Section 3: NGĀ HUARAHI KI TE ORANGA | PATHWAYS TO WELLBEING </vt:lpstr>
      <vt:lpstr>Section 3: NGĀ HUARAHI KI TE ORANGA | PATHWAYS TO WELLBEING </vt:lpstr>
      <vt:lpstr>NZS 8134:2021 Section 4: TE ARO KI TE TANGATA ME TE TAIAO HAUMARU | PERSON-CENTRED AND SAFE ENVIRONMENT</vt:lpstr>
      <vt:lpstr>Section 4: TE ARO KI TE TANGATA ME TE TAIAO HAUMARU | PERSON-CENTRED AND SAFE ENVIRONMENT </vt:lpstr>
      <vt:lpstr>NZS 8134:2021 Section 5: TE KAUPARE POKENGA ME TE KAITIAKITANGA PATU HUAKITA | INFECTION PREVENTION AND ANTIMOCROBIAL STEWARDSHIP</vt:lpstr>
      <vt:lpstr>Section 5: TE KAUPARE POKENGA ME TE KAITIAKITANGA PATU HUAKITA | INFECTION PREVENTION AND ANTIMOCROBIAL STEWARDSHIP </vt:lpstr>
      <vt:lpstr>NZS 8134:2021 Section 6: HERE TARATAHI | RESTRAINT AND SECLUSION </vt:lpstr>
      <vt:lpstr>Section 6: HERE TARATAHI | RESTRAINT AND SECLUSION</vt:lpstr>
      <vt:lpstr>Key points reviewed </vt:lpstr>
      <vt:lpstr>The journey continues: He waka eke noa A canoe which we are all in with no exception</vt:lpstr>
      <vt:lpstr>Links to resources and templates </vt:lpstr>
      <vt:lpstr>Pātai? Questions? </vt:lpstr>
      <vt:lpstr>Ngā Mihi Nui</vt:lpstr>
      <vt:lpstr>Manatū Hauora Ministry of Health karakia</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Ngā Paerewa Health and disability services standard 2021</dc:title>
  <dc:creator>Jade Cincotta</dc:creator>
  <cp:lastModifiedBy>Glenda McLaughlin</cp:lastModifiedBy>
  <cp:revision>90</cp:revision>
  <dcterms:created xsi:type="dcterms:W3CDTF">2021-07-20T23:27:42Z</dcterms:created>
  <dcterms:modified xsi:type="dcterms:W3CDTF">2021-11-14T21:00:56Z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0x010100FA4F869651CBED4AB058FE7F9F3ED0A7</vt:lpwstr>
  </property>
</Properties>
</file>