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75" r:id="rId6"/>
  </p:sldMasterIdLst>
  <p:notesMasterIdLst>
    <p:notesMasterId r:id="rId30"/>
  </p:notesMasterIdLst>
  <p:sldIdLst>
    <p:sldId id="311" r:id="rId7"/>
    <p:sldId id="256" r:id="rId8"/>
    <p:sldId id="296" r:id="rId9"/>
    <p:sldId id="286" r:id="rId10"/>
    <p:sldId id="277" r:id="rId11"/>
    <p:sldId id="290" r:id="rId12"/>
    <p:sldId id="289" r:id="rId13"/>
    <p:sldId id="291" r:id="rId14"/>
    <p:sldId id="292" r:id="rId15"/>
    <p:sldId id="304" r:id="rId16"/>
    <p:sldId id="303" r:id="rId17"/>
    <p:sldId id="302" r:id="rId18"/>
    <p:sldId id="301" r:id="rId19"/>
    <p:sldId id="308" r:id="rId20"/>
    <p:sldId id="309" r:id="rId21"/>
    <p:sldId id="293" r:id="rId22"/>
    <p:sldId id="297" r:id="rId23"/>
    <p:sldId id="299" r:id="rId24"/>
    <p:sldId id="305" r:id="rId25"/>
    <p:sldId id="306" r:id="rId26"/>
    <p:sldId id="307" r:id="rId27"/>
    <p:sldId id="294" r:id="rId28"/>
    <p:sldId id="3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F48A3C-7EBD-AF97-75A3-7F0914C98A8E}" name="Ruihua Gu" initials="RG" userId="S::Ruihua.Gu@health.govt.nz::715b934c-892c-45e5-b426-8028a3846670" providerId="AD"/>
  <p188:author id="{9E79493D-6364-51E2-8FFE-92F3DB6F85D4}" name="Kirsten Lassey" initials="KL" userId="S::Kirsten.Lassey@health.govt.nz::b4409f68-923c-453f-8510-564c099cf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1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AF36E-B7F4-4F99-9180-5A8C628F27D0}" v="56" dt="2022-11-29T21:55:41.145"/>
    <p1510:client id="{B7B13A9A-1320-1C17-7FE8-DE9168F0CF80}" v="4" dt="2022-11-16T20:35:45.879"/>
    <p1510:client id="{C87DA9C9-825C-991B-52A2-F1EE4C597C3D}" v="3" dt="2022-11-23T01:04:09.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7" autoAdjust="0"/>
    <p:restoredTop sz="90340" autoAdjust="0"/>
  </p:normalViewPr>
  <p:slideViewPr>
    <p:cSldViewPr snapToGrid="0">
      <p:cViewPr varScale="1">
        <p:scale>
          <a:sx n="115" d="100"/>
          <a:sy n="115" d="100"/>
        </p:scale>
        <p:origin x="1288"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F5E51-508A-47F9-9800-9080111F54E7}" type="datetimeFigureOut">
              <a:rPr lang="en-NZ" smtClean="0"/>
              <a:t>5/12/2022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3C35F-A8EE-4241-9029-4B8B6C2C0AA4}" type="slidenum">
              <a:rPr lang="en-NZ" smtClean="0"/>
              <a:t>‹#›</a:t>
            </a:fld>
            <a:endParaRPr lang="en-NZ"/>
          </a:p>
        </p:txBody>
      </p:sp>
    </p:spTree>
    <p:extLst>
      <p:ext uri="{BB962C8B-B14F-4D97-AF65-F5344CB8AC3E}">
        <p14:creationId xmlns:p14="http://schemas.microsoft.com/office/powerpoint/2010/main" val="334091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558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n-NZ"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49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n-NZ"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04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n-NZ"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342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n-NZ" sz="18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13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825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n-NZ"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26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62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n-NZ"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846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515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n-NZ"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67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033C35F-A8EE-4241-9029-4B8B6C2C0AA4}" type="slidenum">
              <a:rPr lang="en-NZ" smtClean="0"/>
              <a:t>4</a:t>
            </a:fld>
            <a:endParaRPr lang="en-NZ"/>
          </a:p>
        </p:txBody>
      </p:sp>
    </p:spTree>
    <p:extLst>
      <p:ext uri="{BB962C8B-B14F-4D97-AF65-F5344CB8AC3E}">
        <p14:creationId xmlns:p14="http://schemas.microsoft.com/office/powerpoint/2010/main" val="587227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NZ" sz="18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5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endParaRPr lang="en-NZ"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82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31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endParaRPr lang="en-NZ" dirty="0">
              <a:cs typeface="Calibri"/>
            </a:endParaRPr>
          </a:p>
          <a:p>
            <a:pPr marL="0" lvl="0" indent="0">
              <a:lnSpc>
                <a:spcPct val="107000"/>
              </a:lnSpc>
              <a:spcAft>
                <a:spcPts val="800"/>
              </a:spcAft>
              <a:buFont typeface="Symbol" panose="05050102010706020507" pitchFamily="18" charset="2"/>
              <a:buNone/>
            </a:pPr>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76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endParaRPr lang="en-NZ"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77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endParaRPr lang="en-NZ"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24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6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NZ" sz="18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3C35F-A8EE-4241-9029-4B8B6C2C0AA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433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ue Kōwhaiwhai">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F289F6F5-F44D-034C-A5E9-5F74EF8EB7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7B0F52-763C-4D33-90B0-24ABAE6FFE8E}"/>
              </a:ext>
            </a:extLst>
          </p:cNvPr>
          <p:cNvSpPr>
            <a:spLocks noGrp="1"/>
          </p:cNvSpPr>
          <p:nvPr>
            <p:ph type="ctrTitle"/>
          </p:nvPr>
        </p:nvSpPr>
        <p:spPr>
          <a:xfrm>
            <a:off x="900000" y="385010"/>
            <a:ext cx="6549015" cy="3780000"/>
          </a:xfrm>
        </p:spPr>
        <p:txBody>
          <a:bodyPr lIns="0" anchor="b"/>
          <a:lstStyle>
            <a:lvl1pPr algn="l">
              <a:defRPr sz="6000" b="1" i="0" baseline="0">
                <a:solidFill>
                  <a:schemeClr val="bg1"/>
                </a:solidFill>
              </a:defRPr>
            </a:lvl1pPr>
          </a:lstStyle>
          <a:p>
            <a:r>
              <a:rPr lang="en-US"/>
              <a:t>Click to edit Master title style</a:t>
            </a:r>
            <a:endParaRPr lang="en-NZ" dirty="0"/>
          </a:p>
        </p:txBody>
      </p:sp>
      <p:sp>
        <p:nvSpPr>
          <p:cNvPr id="3" name="Subtitle 2">
            <a:extLst>
              <a:ext uri="{FF2B5EF4-FFF2-40B4-BE49-F238E27FC236}">
                <a16:creationId xmlns:a16="http://schemas.microsoft.com/office/drawing/2014/main" id="{2E6ADF5F-C629-4F88-851F-EA60C6B8E29E}"/>
              </a:ext>
            </a:extLst>
          </p:cNvPr>
          <p:cNvSpPr>
            <a:spLocks noGrp="1"/>
          </p:cNvSpPr>
          <p:nvPr>
            <p:ph type="subTitle" idx="1"/>
          </p:nvPr>
        </p:nvSpPr>
        <p:spPr>
          <a:xfrm>
            <a:off x="900000" y="4140000"/>
            <a:ext cx="4913659" cy="1223737"/>
          </a:xfrm>
        </p:spPr>
        <p:txBody>
          <a:bodyPr lIns="0">
            <a:normAutofit/>
          </a:bodyPr>
          <a:lstStyle>
            <a:lvl1pPr marL="0" indent="0" algn="l">
              <a:buNone/>
              <a:defRPr sz="3600" spc="1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dirty="0"/>
          </a:p>
        </p:txBody>
      </p:sp>
      <p:pic>
        <p:nvPicPr>
          <p:cNvPr id="6" name="Picture 5">
            <a:extLst>
              <a:ext uri="{FF2B5EF4-FFF2-40B4-BE49-F238E27FC236}">
                <a16:creationId xmlns:a16="http://schemas.microsoft.com/office/drawing/2014/main" id="{B5BAE34A-7BBA-544C-A9DB-911F10CE2C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307763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211FA33-C40E-47B7-869A-EEC1A0A76983}"/>
              </a:ext>
            </a:extLst>
          </p:cNvPr>
          <p:cNvSpPr>
            <a:spLocks noGrp="1"/>
          </p:cNvSpPr>
          <p:nvPr>
            <p:ph type="pic" sz="quarter" idx="10"/>
          </p:nvPr>
        </p:nvSpPr>
        <p:spPr>
          <a:xfrm>
            <a:off x="0" y="0"/>
            <a:ext cx="12192000" cy="6858000"/>
          </a:xfrm>
        </p:spPr>
        <p:txBody>
          <a:bodyPr/>
          <a:lstStyle/>
          <a:p>
            <a:r>
              <a:rPr lang="en-US"/>
              <a:t>Click icon to add picture</a:t>
            </a:r>
            <a:endParaRPr lang="en-NZ" dirty="0"/>
          </a:p>
        </p:txBody>
      </p:sp>
    </p:spTree>
    <p:extLst>
      <p:ext uri="{BB962C8B-B14F-4D97-AF65-F5344CB8AC3E}">
        <p14:creationId xmlns:p14="http://schemas.microsoft.com/office/powerpoint/2010/main" val="93070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A6D20C93-701F-4C99-BA21-1BB5BF853658}"/>
              </a:ext>
            </a:extLst>
          </p:cNvPr>
          <p:cNvSpPr>
            <a:spLocks noGrp="1"/>
          </p:cNvSpPr>
          <p:nvPr>
            <p:ph type="media" sz="quarter" idx="10"/>
          </p:nvPr>
        </p:nvSpPr>
        <p:spPr>
          <a:xfrm>
            <a:off x="0" y="0"/>
            <a:ext cx="12192000" cy="6858000"/>
          </a:xfrm>
        </p:spPr>
        <p:txBody>
          <a:bodyPr/>
          <a:lstStyle/>
          <a:p>
            <a:r>
              <a:rPr lang="en-US"/>
              <a:t>Click icon to add media</a:t>
            </a:r>
            <a:endParaRPr lang="en-NZ"/>
          </a:p>
        </p:txBody>
      </p:sp>
    </p:spTree>
    <p:extLst>
      <p:ext uri="{BB962C8B-B14F-4D97-AF65-F5344CB8AC3E}">
        <p14:creationId xmlns:p14="http://schemas.microsoft.com/office/powerpoint/2010/main" val="2320177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Blue Kōwhaiwhai Block Revers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5A4316-F818-E541-80C5-B324351E5C69}"/>
              </a:ext>
            </a:extLst>
          </p:cNvPr>
          <p:cNvPicPr>
            <a:picLocks noChangeAspect="1"/>
          </p:cNvPicPr>
          <p:nvPr userDrawn="1"/>
        </p:nvPicPr>
        <p:blipFill>
          <a:blip r:embed="rId2">
            <a:extLst>
              <a:ext uri="{28A0092B-C50C-407E-A947-70E740481C1C}">
                <a14:useLocalDpi xmlns:a14="http://schemas.microsoft.com/office/drawing/2010/main" val="0"/>
              </a:ext>
            </a:extLst>
          </a:blip>
          <a:srcRect t="7300" b="7300"/>
          <a:stretch/>
        </p:blipFill>
        <p:spPr>
          <a:xfrm>
            <a:off x="180000" y="180000"/>
            <a:ext cx="11833200" cy="5684400"/>
          </a:xfrm>
          <a:prstGeom prst="rect">
            <a:avLst/>
          </a:prstGeom>
        </p:spPr>
      </p:pic>
      <p:sp>
        <p:nvSpPr>
          <p:cNvPr id="8" name="Title 1">
            <a:extLst>
              <a:ext uri="{FF2B5EF4-FFF2-40B4-BE49-F238E27FC236}">
                <a16:creationId xmlns:a16="http://schemas.microsoft.com/office/drawing/2014/main" id="{72BF73D1-DB44-7546-969B-044024684B4E}"/>
              </a:ext>
            </a:extLst>
          </p:cNvPr>
          <p:cNvSpPr>
            <a:spLocks noGrp="1"/>
          </p:cNvSpPr>
          <p:nvPr>
            <p:ph type="ctrTitle"/>
          </p:nvPr>
        </p:nvSpPr>
        <p:spPr>
          <a:xfrm>
            <a:off x="180000" y="1080000"/>
            <a:ext cx="5400000" cy="2700000"/>
          </a:xfrm>
          <a:solidFill>
            <a:schemeClr val="bg1"/>
          </a:solidFill>
        </p:spPr>
        <p:txBody>
          <a:bodyPr lIns="360000" tIns="180000" rIns="180000" bIns="180000" anchor="ctr" anchorCtr="0">
            <a:normAutofit/>
          </a:bodyPr>
          <a:lstStyle>
            <a:lvl1pPr algn="l">
              <a:defRPr sz="6000" b="1" i="0" baseline="0"/>
            </a:lvl1pPr>
          </a:lstStyle>
          <a:p>
            <a:r>
              <a:rPr lang="en-US"/>
              <a:t>Click to edit Master title style</a:t>
            </a:r>
            <a:endParaRPr lang="en-NZ" dirty="0"/>
          </a:p>
        </p:txBody>
      </p:sp>
      <p:sp>
        <p:nvSpPr>
          <p:cNvPr id="9" name="Rectangle 8">
            <a:extLst>
              <a:ext uri="{FF2B5EF4-FFF2-40B4-BE49-F238E27FC236}">
                <a16:creationId xmlns:a16="http://schemas.microsoft.com/office/drawing/2014/main" id="{A35F824B-FB06-9743-91F4-AA755B93F021}"/>
              </a:ext>
            </a:extLst>
          </p:cNvPr>
          <p:cNvSpPr/>
          <p:nvPr userDrawn="1"/>
        </p:nvSpPr>
        <p:spPr>
          <a:xfrm>
            <a:off x="0" y="1080000"/>
            <a:ext cx="180000" cy="27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0B07392-69E0-D3D2-D42E-FD1CC2C7A0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98465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Blue Kōwhaiwhai">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F289F6F5-F44D-034C-A5E9-5F74EF8EB77B}"/>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7B0F52-763C-4D33-90B0-24ABAE6FFE8E}"/>
              </a:ext>
            </a:extLst>
          </p:cNvPr>
          <p:cNvSpPr>
            <a:spLocks noGrp="1"/>
          </p:cNvSpPr>
          <p:nvPr>
            <p:ph type="ctrTitle"/>
          </p:nvPr>
        </p:nvSpPr>
        <p:spPr>
          <a:xfrm>
            <a:off x="900000" y="385010"/>
            <a:ext cx="6549015" cy="3780000"/>
          </a:xfrm>
        </p:spPr>
        <p:txBody>
          <a:bodyPr lIns="0" anchor="b"/>
          <a:lstStyle>
            <a:lvl1pPr algn="l">
              <a:defRPr sz="6000" b="1" i="0" baseline="0">
                <a:solidFill>
                  <a:schemeClr val="bg1"/>
                </a:solidFill>
              </a:defRPr>
            </a:lvl1pPr>
          </a:lstStyle>
          <a:p>
            <a:r>
              <a:rPr lang="en-US" dirty="0"/>
              <a:t>Click to edit Master title style</a:t>
            </a:r>
            <a:endParaRPr lang="en-NZ" dirty="0"/>
          </a:p>
        </p:txBody>
      </p:sp>
      <p:sp>
        <p:nvSpPr>
          <p:cNvPr id="3" name="Subtitle 2">
            <a:extLst>
              <a:ext uri="{FF2B5EF4-FFF2-40B4-BE49-F238E27FC236}">
                <a16:creationId xmlns:a16="http://schemas.microsoft.com/office/drawing/2014/main" id="{2E6ADF5F-C629-4F88-851F-EA60C6B8E29E}"/>
              </a:ext>
            </a:extLst>
          </p:cNvPr>
          <p:cNvSpPr>
            <a:spLocks noGrp="1"/>
          </p:cNvSpPr>
          <p:nvPr>
            <p:ph type="subTitle" idx="1"/>
          </p:nvPr>
        </p:nvSpPr>
        <p:spPr>
          <a:xfrm>
            <a:off x="900000" y="4140000"/>
            <a:ext cx="4913659" cy="1223737"/>
          </a:xfrm>
        </p:spPr>
        <p:txBody>
          <a:bodyPr lIns="0">
            <a:normAutofit/>
          </a:bodyPr>
          <a:lstStyle>
            <a:lvl1pPr marL="0" indent="0" algn="l">
              <a:buNone/>
              <a:defRPr sz="3600" spc="1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dirty="0"/>
          </a:p>
        </p:txBody>
      </p:sp>
      <p:pic>
        <p:nvPicPr>
          <p:cNvPr id="6" name="Picture 5">
            <a:extLst>
              <a:ext uri="{FF2B5EF4-FFF2-40B4-BE49-F238E27FC236}">
                <a16:creationId xmlns:a16="http://schemas.microsoft.com/office/drawing/2014/main" id="{B5BAE34A-7BBA-544C-A9DB-911F10CE2C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1212194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Blue Block">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785FCBA-B14F-8E4C-9254-3BDD1A59675B}"/>
              </a:ext>
            </a:extLst>
          </p:cNvPr>
          <p:cNvSpPr>
            <a:spLocks noGrp="1"/>
          </p:cNvSpPr>
          <p:nvPr>
            <p:ph type="pic" sz="quarter" idx="10" hasCustomPrompt="1"/>
          </p:nvPr>
        </p:nvSpPr>
        <p:spPr>
          <a:xfrm>
            <a:off x="180000" y="180000"/>
            <a:ext cx="11833200" cy="5684400"/>
          </a:xfrm>
          <a:solidFill>
            <a:schemeClr val="bg1">
              <a:lumMod val="95000"/>
            </a:schemeClr>
          </a:solidFill>
        </p:spPr>
        <p:txBody>
          <a:bodyPr/>
          <a:lstStyle/>
          <a:p>
            <a:r>
              <a:rPr lang="en-US" dirty="0"/>
              <a:t>Click on icon to add picture</a:t>
            </a:r>
          </a:p>
        </p:txBody>
      </p:sp>
      <p:sp>
        <p:nvSpPr>
          <p:cNvPr id="7" name="Title 1">
            <a:extLst>
              <a:ext uri="{FF2B5EF4-FFF2-40B4-BE49-F238E27FC236}">
                <a16:creationId xmlns:a16="http://schemas.microsoft.com/office/drawing/2014/main" id="{0C4179F7-082B-A04E-8425-A6F20A460B0A}"/>
              </a:ext>
            </a:extLst>
          </p:cNvPr>
          <p:cNvSpPr>
            <a:spLocks noGrp="1"/>
          </p:cNvSpPr>
          <p:nvPr>
            <p:ph type="ctrTitle"/>
          </p:nvPr>
        </p:nvSpPr>
        <p:spPr>
          <a:xfrm>
            <a:off x="0" y="1080000"/>
            <a:ext cx="5580000" cy="2700000"/>
          </a:xfrm>
          <a:solidFill>
            <a:schemeClr val="accent1"/>
          </a:solidFill>
        </p:spPr>
        <p:txBody>
          <a:bodyPr lIns="360000" tIns="180000" rIns="180000" bIns="180000" anchor="ctr" anchorCtr="0">
            <a:normAutofit/>
          </a:bodyPr>
          <a:lstStyle>
            <a:lvl1pPr algn="l">
              <a:defRPr sz="6000" b="1" i="0" baseline="0">
                <a:solidFill>
                  <a:schemeClr val="bg1"/>
                </a:solidFill>
              </a:defRPr>
            </a:lvl1pPr>
          </a:lstStyle>
          <a:p>
            <a:r>
              <a:rPr lang="en-US"/>
              <a:t>Click to edit Master title style</a:t>
            </a:r>
            <a:endParaRPr lang="en-NZ" dirty="0"/>
          </a:p>
        </p:txBody>
      </p:sp>
      <p:pic>
        <p:nvPicPr>
          <p:cNvPr id="6" name="Picture 5">
            <a:extLst>
              <a:ext uri="{FF2B5EF4-FFF2-40B4-BE49-F238E27FC236}">
                <a16:creationId xmlns:a16="http://schemas.microsoft.com/office/drawing/2014/main" id="{312EF596-1F0D-81BE-43C8-2F67D0113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pic>
        <p:nvPicPr>
          <p:cNvPr id="5" name="Picture 4" descr="Background pattern&#10;&#10;Description automatically generated">
            <a:extLst>
              <a:ext uri="{FF2B5EF4-FFF2-40B4-BE49-F238E27FC236}">
                <a16:creationId xmlns:a16="http://schemas.microsoft.com/office/drawing/2014/main" id="{D1911112-8FCC-4869-B617-D2A83D32F2FA}"/>
              </a:ext>
            </a:extLst>
          </p:cNvPr>
          <p:cNvPicPr>
            <a:picLocks noChangeAspect="1"/>
          </p:cNvPicPr>
          <p:nvPr userDrawn="1"/>
        </p:nvPicPr>
        <p:blipFill>
          <a:blip r:embed="rId3">
            <a:alphaModFix amt="53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79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no bran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B14EE-D74C-4D87-BEBB-C5A6B0F34392}"/>
              </a:ext>
            </a:extLst>
          </p:cNvPr>
          <p:cNvSpPr>
            <a:spLocks noGrp="1"/>
          </p:cNvSpPr>
          <p:nvPr>
            <p:ph idx="1"/>
          </p:nvPr>
        </p:nvSpPr>
        <p:spPr>
          <a:xfrm>
            <a:off x="900000" y="880946"/>
            <a:ext cx="7416000" cy="52960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Date Placeholder 3">
            <a:extLst>
              <a:ext uri="{FF2B5EF4-FFF2-40B4-BE49-F238E27FC236}">
                <a16:creationId xmlns:a16="http://schemas.microsoft.com/office/drawing/2014/main" id="{1E19F0C0-6EA2-408B-8B27-88092E9E3835}"/>
              </a:ext>
            </a:extLst>
          </p:cNvPr>
          <p:cNvSpPr>
            <a:spLocks noGrp="1"/>
          </p:cNvSpPr>
          <p:nvPr>
            <p:ph type="dt" sz="half" idx="10"/>
          </p:nvPr>
        </p:nvSpPr>
        <p:spPr/>
        <p:txBody>
          <a:bodyPr/>
          <a:lstStyle/>
          <a:p>
            <a:fld id="{62965CFC-2D4E-433A-B6EF-956563D3A29C}" type="datetime1">
              <a:rPr lang="en-NZ" smtClean="0"/>
              <a:t>5/12/2022</a:t>
            </a:fld>
            <a:endParaRPr lang="en-NZ"/>
          </a:p>
        </p:txBody>
      </p:sp>
      <p:sp>
        <p:nvSpPr>
          <p:cNvPr id="5" name="Footer Placeholder 4">
            <a:extLst>
              <a:ext uri="{FF2B5EF4-FFF2-40B4-BE49-F238E27FC236}">
                <a16:creationId xmlns:a16="http://schemas.microsoft.com/office/drawing/2014/main" id="{26BFAE05-EAF8-497D-878D-87DE9E491698}"/>
              </a:ext>
            </a:extLst>
          </p:cNvPr>
          <p:cNvSpPr>
            <a:spLocks noGrp="1"/>
          </p:cNvSpPr>
          <p:nvPr>
            <p:ph type="ftr" sz="quarter" idx="11"/>
          </p:nvPr>
        </p:nvSpPr>
        <p:spPr/>
        <p:txBody>
          <a:bodyPr/>
          <a:lstStyle/>
          <a:p>
            <a:r>
              <a:rPr lang="en-NZ"/>
              <a:t>Option to include details in footer</a:t>
            </a:r>
          </a:p>
        </p:txBody>
      </p:sp>
      <p:sp>
        <p:nvSpPr>
          <p:cNvPr id="6" name="Slide Number Placeholder 5">
            <a:extLst>
              <a:ext uri="{FF2B5EF4-FFF2-40B4-BE49-F238E27FC236}">
                <a16:creationId xmlns:a16="http://schemas.microsoft.com/office/drawing/2014/main" id="{4D5E1CEB-3E0A-4C25-91D5-DE8F522DA094}"/>
              </a:ext>
            </a:extLst>
          </p:cNvPr>
          <p:cNvSpPr>
            <a:spLocks noGrp="1"/>
          </p:cNvSpPr>
          <p:nvPr>
            <p:ph type="sldNum" sz="quarter" idx="12"/>
          </p:nvPr>
        </p:nvSpPr>
        <p:spPr/>
        <p:txBody>
          <a:bodyPr/>
          <a:lstStyle/>
          <a:p>
            <a:fld id="{867A30AC-EEC2-45DD-BBF1-71D2CA05A494}" type="slidenum">
              <a:rPr lang="en-NZ" smtClean="0"/>
              <a:t>‹#›</a:t>
            </a:fld>
            <a:endParaRPr lang="en-NZ"/>
          </a:p>
        </p:txBody>
      </p:sp>
      <p:pic>
        <p:nvPicPr>
          <p:cNvPr id="7" name="Picture 6" descr="Background pattern&#10;&#10;Description automatically generated">
            <a:extLst>
              <a:ext uri="{FF2B5EF4-FFF2-40B4-BE49-F238E27FC236}">
                <a16:creationId xmlns:a16="http://schemas.microsoft.com/office/drawing/2014/main" id="{FEF833E7-2ED2-4B9C-A634-400C46A42C37}"/>
              </a:ext>
            </a:extLst>
          </p:cNvPr>
          <p:cNvPicPr>
            <a:picLocks noChangeAspect="1"/>
          </p:cNvPicPr>
          <p:nvPr userDrawn="1"/>
        </p:nvPicPr>
        <p:blipFill>
          <a:blip r:embed="rId2">
            <a:alphaModFix amt="53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463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brand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B14EE-D74C-4D87-BEBB-C5A6B0F34392}"/>
              </a:ext>
            </a:extLst>
          </p:cNvPr>
          <p:cNvSpPr>
            <a:spLocks noGrp="1"/>
          </p:cNvSpPr>
          <p:nvPr>
            <p:ph idx="1"/>
          </p:nvPr>
        </p:nvSpPr>
        <p:spPr>
          <a:xfrm>
            <a:off x="900001" y="880946"/>
            <a:ext cx="7416000" cy="4856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4" name="Picture 3">
            <a:extLst>
              <a:ext uri="{FF2B5EF4-FFF2-40B4-BE49-F238E27FC236}">
                <a16:creationId xmlns:a16="http://schemas.microsoft.com/office/drawing/2014/main" id="{2A0B9994-8647-673D-43B0-F2C984EE0F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pic>
        <p:nvPicPr>
          <p:cNvPr id="5" name="Picture 4" descr="Background pattern&#10;&#10;Description automatically generated">
            <a:extLst>
              <a:ext uri="{FF2B5EF4-FFF2-40B4-BE49-F238E27FC236}">
                <a16:creationId xmlns:a16="http://schemas.microsoft.com/office/drawing/2014/main" id="{8278525D-E69D-4271-A9B9-A69B7DCFFC17}"/>
              </a:ext>
            </a:extLst>
          </p:cNvPr>
          <p:cNvPicPr>
            <a:picLocks noChangeAspect="1"/>
          </p:cNvPicPr>
          <p:nvPr userDrawn="1"/>
        </p:nvPicPr>
        <p:blipFill>
          <a:blip r:embed="rId3">
            <a:alphaModFix amt="53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0207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o bra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19F0C0-6EA2-408B-8B27-88092E9E3835}"/>
              </a:ext>
            </a:extLst>
          </p:cNvPr>
          <p:cNvSpPr>
            <a:spLocks noGrp="1"/>
          </p:cNvSpPr>
          <p:nvPr>
            <p:ph type="dt" sz="half" idx="10"/>
          </p:nvPr>
        </p:nvSpPr>
        <p:spPr/>
        <p:txBody>
          <a:bodyPr/>
          <a:lstStyle/>
          <a:p>
            <a:fld id="{6864D3F4-1BC3-4A70-B670-3DFA2076134A}" type="datetime1">
              <a:rPr lang="en-NZ" smtClean="0"/>
              <a:t>5/12/2022</a:t>
            </a:fld>
            <a:endParaRPr lang="en-NZ"/>
          </a:p>
        </p:txBody>
      </p:sp>
      <p:sp>
        <p:nvSpPr>
          <p:cNvPr id="5" name="Footer Placeholder 4">
            <a:extLst>
              <a:ext uri="{FF2B5EF4-FFF2-40B4-BE49-F238E27FC236}">
                <a16:creationId xmlns:a16="http://schemas.microsoft.com/office/drawing/2014/main" id="{26BFAE05-EAF8-497D-878D-87DE9E491698}"/>
              </a:ext>
            </a:extLst>
          </p:cNvPr>
          <p:cNvSpPr>
            <a:spLocks noGrp="1"/>
          </p:cNvSpPr>
          <p:nvPr>
            <p:ph type="ftr" sz="quarter" idx="11"/>
          </p:nvPr>
        </p:nvSpPr>
        <p:spPr/>
        <p:txBody>
          <a:bodyPr/>
          <a:lstStyle/>
          <a:p>
            <a:r>
              <a:rPr lang="en-NZ"/>
              <a:t>Option to include details in footer</a:t>
            </a:r>
          </a:p>
        </p:txBody>
      </p:sp>
      <p:sp>
        <p:nvSpPr>
          <p:cNvPr id="6" name="Slide Number Placeholder 5">
            <a:extLst>
              <a:ext uri="{FF2B5EF4-FFF2-40B4-BE49-F238E27FC236}">
                <a16:creationId xmlns:a16="http://schemas.microsoft.com/office/drawing/2014/main" id="{4D5E1CEB-3E0A-4C25-91D5-DE8F522DA094}"/>
              </a:ext>
            </a:extLst>
          </p:cNvPr>
          <p:cNvSpPr>
            <a:spLocks noGrp="1"/>
          </p:cNvSpPr>
          <p:nvPr>
            <p:ph type="sldNum" sz="quarter" idx="12"/>
          </p:nvPr>
        </p:nvSpPr>
        <p:spPr/>
        <p:txBody>
          <a:bodyPr/>
          <a:lstStyle/>
          <a:p>
            <a:fld id="{867A30AC-EEC2-45DD-BBF1-71D2CA05A494}" type="slidenum">
              <a:rPr lang="en-NZ" smtClean="0"/>
              <a:t>‹#›</a:t>
            </a:fld>
            <a:endParaRPr lang="en-NZ"/>
          </a:p>
        </p:txBody>
      </p:sp>
      <p:sp>
        <p:nvSpPr>
          <p:cNvPr id="7" name="Content Placeholder 2">
            <a:extLst>
              <a:ext uri="{FF2B5EF4-FFF2-40B4-BE49-F238E27FC236}">
                <a16:creationId xmlns:a16="http://schemas.microsoft.com/office/drawing/2014/main" id="{46B81A23-23A4-4E68-BA84-12F9ED13689B}"/>
              </a:ext>
            </a:extLst>
          </p:cNvPr>
          <p:cNvSpPr>
            <a:spLocks noGrp="1"/>
          </p:cNvSpPr>
          <p:nvPr>
            <p:ph idx="1"/>
          </p:nvPr>
        </p:nvSpPr>
        <p:spPr>
          <a:xfrm>
            <a:off x="900000" y="1953928"/>
            <a:ext cx="7416000" cy="4223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Title 1">
            <a:extLst>
              <a:ext uri="{FF2B5EF4-FFF2-40B4-BE49-F238E27FC236}">
                <a16:creationId xmlns:a16="http://schemas.microsoft.com/office/drawing/2014/main" id="{4C427A84-7B0E-446A-9F95-9204FAD4BE40}"/>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dirty="0"/>
          </a:p>
        </p:txBody>
      </p:sp>
      <p:pic>
        <p:nvPicPr>
          <p:cNvPr id="8" name="Picture 7" descr="Background pattern&#10;&#10;Description automatically generated">
            <a:extLst>
              <a:ext uri="{FF2B5EF4-FFF2-40B4-BE49-F238E27FC236}">
                <a16:creationId xmlns:a16="http://schemas.microsoft.com/office/drawing/2014/main" id="{0E007401-3543-4029-8CD0-62893AC6A0D3}"/>
              </a:ext>
            </a:extLst>
          </p:cNvPr>
          <p:cNvPicPr>
            <a:picLocks noChangeAspect="1"/>
          </p:cNvPicPr>
          <p:nvPr userDrawn="1"/>
        </p:nvPicPr>
        <p:blipFill>
          <a:blip r:embed="rId2">
            <a:alphaModFix amt="53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8230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column content no bra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19F0C0-6EA2-408B-8B27-88092E9E3835}"/>
              </a:ext>
            </a:extLst>
          </p:cNvPr>
          <p:cNvSpPr>
            <a:spLocks noGrp="1"/>
          </p:cNvSpPr>
          <p:nvPr>
            <p:ph type="dt" sz="half" idx="10"/>
          </p:nvPr>
        </p:nvSpPr>
        <p:spPr/>
        <p:txBody>
          <a:bodyPr/>
          <a:lstStyle/>
          <a:p>
            <a:fld id="{6864D3F4-1BC3-4A70-B670-3DFA2076134A}" type="datetime1">
              <a:rPr lang="en-NZ" smtClean="0"/>
              <a:t>5/12/2022</a:t>
            </a:fld>
            <a:endParaRPr lang="en-NZ"/>
          </a:p>
        </p:txBody>
      </p:sp>
      <p:sp>
        <p:nvSpPr>
          <p:cNvPr id="5" name="Footer Placeholder 4">
            <a:extLst>
              <a:ext uri="{FF2B5EF4-FFF2-40B4-BE49-F238E27FC236}">
                <a16:creationId xmlns:a16="http://schemas.microsoft.com/office/drawing/2014/main" id="{26BFAE05-EAF8-497D-878D-87DE9E491698}"/>
              </a:ext>
            </a:extLst>
          </p:cNvPr>
          <p:cNvSpPr>
            <a:spLocks noGrp="1"/>
          </p:cNvSpPr>
          <p:nvPr>
            <p:ph type="ftr" sz="quarter" idx="11"/>
          </p:nvPr>
        </p:nvSpPr>
        <p:spPr/>
        <p:txBody>
          <a:bodyPr/>
          <a:lstStyle/>
          <a:p>
            <a:r>
              <a:rPr lang="en-NZ"/>
              <a:t>Option to include details in footer</a:t>
            </a:r>
          </a:p>
        </p:txBody>
      </p:sp>
      <p:sp>
        <p:nvSpPr>
          <p:cNvPr id="6" name="Slide Number Placeholder 5">
            <a:extLst>
              <a:ext uri="{FF2B5EF4-FFF2-40B4-BE49-F238E27FC236}">
                <a16:creationId xmlns:a16="http://schemas.microsoft.com/office/drawing/2014/main" id="{4D5E1CEB-3E0A-4C25-91D5-DE8F522DA094}"/>
              </a:ext>
            </a:extLst>
          </p:cNvPr>
          <p:cNvSpPr>
            <a:spLocks noGrp="1"/>
          </p:cNvSpPr>
          <p:nvPr>
            <p:ph type="sldNum" sz="quarter" idx="12"/>
          </p:nvPr>
        </p:nvSpPr>
        <p:spPr/>
        <p:txBody>
          <a:bodyPr/>
          <a:lstStyle/>
          <a:p>
            <a:fld id="{867A30AC-EEC2-45DD-BBF1-71D2CA05A494}" type="slidenum">
              <a:rPr lang="en-NZ" smtClean="0"/>
              <a:t>‹#›</a:t>
            </a:fld>
            <a:endParaRPr lang="en-NZ"/>
          </a:p>
        </p:txBody>
      </p:sp>
      <p:sp>
        <p:nvSpPr>
          <p:cNvPr id="7" name="Content Placeholder 2">
            <a:extLst>
              <a:ext uri="{FF2B5EF4-FFF2-40B4-BE49-F238E27FC236}">
                <a16:creationId xmlns:a16="http://schemas.microsoft.com/office/drawing/2014/main" id="{46B81A23-23A4-4E68-BA84-12F9ED13689B}"/>
              </a:ext>
            </a:extLst>
          </p:cNvPr>
          <p:cNvSpPr>
            <a:spLocks noGrp="1"/>
          </p:cNvSpPr>
          <p:nvPr>
            <p:ph idx="1"/>
          </p:nvPr>
        </p:nvSpPr>
        <p:spPr>
          <a:xfrm>
            <a:off x="899999" y="1953928"/>
            <a:ext cx="10515599" cy="4223035"/>
          </a:xfrm>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Title 1">
            <a:extLst>
              <a:ext uri="{FF2B5EF4-FFF2-40B4-BE49-F238E27FC236}">
                <a16:creationId xmlns:a16="http://schemas.microsoft.com/office/drawing/2014/main" id="{4C427A84-7B0E-446A-9F95-9204FAD4BE40}"/>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dirty="0"/>
          </a:p>
        </p:txBody>
      </p:sp>
      <p:pic>
        <p:nvPicPr>
          <p:cNvPr id="8" name="Picture 7" descr="Background pattern&#10;&#10;Description automatically generated">
            <a:extLst>
              <a:ext uri="{FF2B5EF4-FFF2-40B4-BE49-F238E27FC236}">
                <a16:creationId xmlns:a16="http://schemas.microsoft.com/office/drawing/2014/main" id="{E400CB8F-3D61-4D6C-9126-C5DBBDCCA521}"/>
              </a:ext>
            </a:extLst>
          </p:cNvPr>
          <p:cNvPicPr>
            <a:picLocks noChangeAspect="1"/>
          </p:cNvPicPr>
          <p:nvPr userDrawn="1"/>
        </p:nvPicPr>
        <p:blipFill>
          <a:blip r:embed="rId2">
            <a:alphaModFix amt="53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5427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brande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0DF2241-ACC7-4417-B99A-74635A268F15}"/>
              </a:ext>
            </a:extLst>
          </p:cNvPr>
          <p:cNvSpPr>
            <a:spLocks noGrp="1"/>
          </p:cNvSpPr>
          <p:nvPr>
            <p:ph idx="1"/>
          </p:nvPr>
        </p:nvSpPr>
        <p:spPr>
          <a:xfrm>
            <a:off x="900000" y="1953929"/>
            <a:ext cx="7416000" cy="3904706"/>
          </a:xfrm>
        </p:spPr>
        <p:txBody>
          <a:bodyPr/>
          <a:lstStyle>
            <a:lvl1pPr>
              <a:lnSpc>
                <a:spcPct val="110000"/>
              </a:lnSpc>
              <a:defRPr/>
            </a:lvl1pPr>
            <a:lvl2pPr>
              <a:lnSpc>
                <a:spcPct val="110000"/>
              </a:lnSpc>
              <a:defRPr/>
            </a:lvl2pPr>
            <a:lvl3pPr>
              <a:lnSpc>
                <a:spcPct val="11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Title 1">
            <a:extLst>
              <a:ext uri="{FF2B5EF4-FFF2-40B4-BE49-F238E27FC236}">
                <a16:creationId xmlns:a16="http://schemas.microsoft.com/office/drawing/2014/main" id="{4C35AE45-ACCA-45CA-926A-77F5DBCFF1B6}"/>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dirty="0"/>
          </a:p>
        </p:txBody>
      </p:sp>
      <p:pic>
        <p:nvPicPr>
          <p:cNvPr id="6" name="Picture 5">
            <a:extLst>
              <a:ext uri="{FF2B5EF4-FFF2-40B4-BE49-F238E27FC236}">
                <a16:creationId xmlns:a16="http://schemas.microsoft.com/office/drawing/2014/main" id="{E6851E60-1617-9432-5C8D-A1E075974C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pic>
        <p:nvPicPr>
          <p:cNvPr id="8" name="Picture 7" descr="Background pattern&#10;&#10;Description automatically generated">
            <a:extLst>
              <a:ext uri="{FF2B5EF4-FFF2-40B4-BE49-F238E27FC236}">
                <a16:creationId xmlns:a16="http://schemas.microsoft.com/office/drawing/2014/main" id="{0CEF65EB-F72A-49FC-8D6B-209FC4C13430}"/>
              </a:ext>
            </a:extLst>
          </p:cNvPr>
          <p:cNvPicPr>
            <a:picLocks noChangeAspect="1"/>
          </p:cNvPicPr>
          <p:nvPr userDrawn="1"/>
        </p:nvPicPr>
        <p:blipFill>
          <a:blip r:embed="rId3">
            <a:alphaModFix amt="53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99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lue Kōwhaiwhai Block Revers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5A4316-F818-E541-80C5-B324351E5C69}"/>
              </a:ext>
            </a:extLst>
          </p:cNvPr>
          <p:cNvPicPr>
            <a:picLocks noChangeAspect="1"/>
          </p:cNvPicPr>
          <p:nvPr userDrawn="1"/>
        </p:nvPicPr>
        <p:blipFill>
          <a:blip r:embed="rId2">
            <a:extLst>
              <a:ext uri="{28A0092B-C50C-407E-A947-70E740481C1C}">
                <a14:useLocalDpi xmlns:a14="http://schemas.microsoft.com/office/drawing/2010/main" val="0"/>
              </a:ext>
            </a:extLst>
          </a:blip>
          <a:srcRect t="7300" b="7300"/>
          <a:stretch/>
        </p:blipFill>
        <p:spPr>
          <a:xfrm>
            <a:off x="180000" y="180000"/>
            <a:ext cx="11833200" cy="5684400"/>
          </a:xfrm>
          <a:prstGeom prst="rect">
            <a:avLst/>
          </a:prstGeom>
        </p:spPr>
      </p:pic>
      <p:sp>
        <p:nvSpPr>
          <p:cNvPr id="8" name="Title 1">
            <a:extLst>
              <a:ext uri="{FF2B5EF4-FFF2-40B4-BE49-F238E27FC236}">
                <a16:creationId xmlns:a16="http://schemas.microsoft.com/office/drawing/2014/main" id="{72BF73D1-DB44-7546-969B-044024684B4E}"/>
              </a:ext>
            </a:extLst>
          </p:cNvPr>
          <p:cNvSpPr>
            <a:spLocks noGrp="1"/>
          </p:cNvSpPr>
          <p:nvPr>
            <p:ph type="ctrTitle"/>
          </p:nvPr>
        </p:nvSpPr>
        <p:spPr>
          <a:xfrm>
            <a:off x="180000" y="1080000"/>
            <a:ext cx="5400000" cy="2700000"/>
          </a:xfrm>
          <a:solidFill>
            <a:schemeClr val="bg1"/>
          </a:solidFill>
        </p:spPr>
        <p:txBody>
          <a:bodyPr lIns="360000" tIns="180000" rIns="180000" bIns="180000" anchor="ctr" anchorCtr="0">
            <a:normAutofit/>
          </a:bodyPr>
          <a:lstStyle>
            <a:lvl1pPr algn="l">
              <a:defRPr sz="6000" b="1" i="0" baseline="0"/>
            </a:lvl1pPr>
          </a:lstStyle>
          <a:p>
            <a:r>
              <a:rPr lang="en-US"/>
              <a:t>Click to edit Master title style</a:t>
            </a:r>
            <a:endParaRPr lang="en-NZ" dirty="0"/>
          </a:p>
        </p:txBody>
      </p:sp>
      <p:sp>
        <p:nvSpPr>
          <p:cNvPr id="9" name="Rectangle 8">
            <a:extLst>
              <a:ext uri="{FF2B5EF4-FFF2-40B4-BE49-F238E27FC236}">
                <a16:creationId xmlns:a16="http://schemas.microsoft.com/office/drawing/2014/main" id="{A35F824B-FB06-9743-91F4-AA755B93F021}"/>
              </a:ext>
            </a:extLst>
          </p:cNvPr>
          <p:cNvSpPr/>
          <p:nvPr userDrawn="1"/>
        </p:nvSpPr>
        <p:spPr>
          <a:xfrm>
            <a:off x="0" y="1080000"/>
            <a:ext cx="180000" cy="27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0B07392-69E0-D3D2-D42E-FD1CC2C7A0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1393050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 two column content, bran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35AE45-ACCA-45CA-926A-77F5DBCFF1B6}"/>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dirty="0"/>
          </a:p>
        </p:txBody>
      </p:sp>
      <p:sp>
        <p:nvSpPr>
          <p:cNvPr id="5" name="Content Placeholder 2">
            <a:extLst>
              <a:ext uri="{FF2B5EF4-FFF2-40B4-BE49-F238E27FC236}">
                <a16:creationId xmlns:a16="http://schemas.microsoft.com/office/drawing/2014/main" id="{B6897288-61A1-48CC-AB6C-A1DAFBF329FB}"/>
              </a:ext>
            </a:extLst>
          </p:cNvPr>
          <p:cNvSpPr>
            <a:spLocks noGrp="1"/>
          </p:cNvSpPr>
          <p:nvPr>
            <p:ph idx="1"/>
          </p:nvPr>
        </p:nvSpPr>
        <p:spPr>
          <a:xfrm>
            <a:off x="899999" y="1953928"/>
            <a:ext cx="10515599" cy="4223035"/>
          </a:xfrm>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6" name="Picture 5">
            <a:extLst>
              <a:ext uri="{FF2B5EF4-FFF2-40B4-BE49-F238E27FC236}">
                <a16:creationId xmlns:a16="http://schemas.microsoft.com/office/drawing/2014/main" id="{360706FD-703B-0CA3-D69C-2E29EBCA9E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pic>
        <p:nvPicPr>
          <p:cNvPr id="7" name="Picture 6" descr="Background pattern&#10;&#10;Description automatically generated">
            <a:extLst>
              <a:ext uri="{FF2B5EF4-FFF2-40B4-BE49-F238E27FC236}">
                <a16:creationId xmlns:a16="http://schemas.microsoft.com/office/drawing/2014/main" id="{23452835-245A-4641-92CD-AC74E86E1756}"/>
              </a:ext>
            </a:extLst>
          </p:cNvPr>
          <p:cNvPicPr>
            <a:picLocks noChangeAspect="1"/>
          </p:cNvPicPr>
          <p:nvPr userDrawn="1"/>
        </p:nvPicPr>
        <p:blipFill>
          <a:blip r:embed="rId3">
            <a:alphaModFix amt="53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9015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211FA33-C40E-47B7-869A-EEC1A0A76983}"/>
              </a:ext>
            </a:extLst>
          </p:cNvPr>
          <p:cNvSpPr>
            <a:spLocks noGrp="1"/>
          </p:cNvSpPr>
          <p:nvPr>
            <p:ph type="pic" sz="quarter" idx="10"/>
          </p:nvPr>
        </p:nvSpPr>
        <p:spPr>
          <a:xfrm>
            <a:off x="0" y="0"/>
            <a:ext cx="12192000" cy="6858000"/>
          </a:xfrm>
        </p:spPr>
        <p:txBody>
          <a:bodyPr/>
          <a:lstStyle/>
          <a:p>
            <a:r>
              <a:rPr lang="en-US"/>
              <a:t>Click icon to add picture</a:t>
            </a:r>
            <a:endParaRPr lang="en-NZ" dirty="0"/>
          </a:p>
        </p:txBody>
      </p:sp>
      <p:pic>
        <p:nvPicPr>
          <p:cNvPr id="3" name="Picture 2" descr="Background pattern&#10;&#10;Description automatically generated">
            <a:extLst>
              <a:ext uri="{FF2B5EF4-FFF2-40B4-BE49-F238E27FC236}">
                <a16:creationId xmlns:a16="http://schemas.microsoft.com/office/drawing/2014/main" id="{9AC4AC02-8B1F-4ADE-9441-BB5518344A91}"/>
              </a:ext>
            </a:extLst>
          </p:cNvPr>
          <p:cNvPicPr>
            <a:picLocks noChangeAspect="1"/>
          </p:cNvPicPr>
          <p:nvPr userDrawn="1"/>
        </p:nvPicPr>
        <p:blipFill>
          <a:blip r:embed="rId2">
            <a:alphaModFix amt="53000"/>
            <a:extLst>
              <a:ext uri="{28A0092B-C50C-407E-A947-70E740481C1C}">
                <a14:useLocalDpi xmlns:a14="http://schemas.microsoft.com/office/drawing/2010/main" val="0"/>
              </a:ext>
            </a:extLst>
          </a:blip>
          <a:stretch>
            <a:fillRect/>
          </a:stretch>
        </p:blipFill>
        <p:spPr>
          <a:xfrm>
            <a:off x="152400" y="152400"/>
            <a:ext cx="12192000" cy="6858000"/>
          </a:xfrm>
          <a:prstGeom prst="rect">
            <a:avLst/>
          </a:prstGeom>
        </p:spPr>
      </p:pic>
    </p:spTree>
    <p:extLst>
      <p:ext uri="{BB962C8B-B14F-4D97-AF65-F5344CB8AC3E}">
        <p14:creationId xmlns:p14="http://schemas.microsoft.com/office/powerpoint/2010/main" val="1075819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age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A6D20C93-701F-4C99-BA21-1BB5BF853658}"/>
              </a:ext>
            </a:extLst>
          </p:cNvPr>
          <p:cNvSpPr>
            <a:spLocks noGrp="1"/>
          </p:cNvSpPr>
          <p:nvPr>
            <p:ph type="media" sz="quarter" idx="10"/>
          </p:nvPr>
        </p:nvSpPr>
        <p:spPr>
          <a:xfrm>
            <a:off x="0" y="0"/>
            <a:ext cx="12192000" cy="6858000"/>
          </a:xfrm>
        </p:spPr>
        <p:txBody>
          <a:bodyPr/>
          <a:lstStyle/>
          <a:p>
            <a:r>
              <a:rPr lang="en-US"/>
              <a:t>Click icon to add media</a:t>
            </a:r>
            <a:endParaRPr lang="en-NZ"/>
          </a:p>
        </p:txBody>
      </p:sp>
      <p:pic>
        <p:nvPicPr>
          <p:cNvPr id="4" name="Picture 3" descr="Background pattern&#10;&#10;Description automatically generated">
            <a:extLst>
              <a:ext uri="{FF2B5EF4-FFF2-40B4-BE49-F238E27FC236}">
                <a16:creationId xmlns:a16="http://schemas.microsoft.com/office/drawing/2014/main" id="{16FE5716-DE1A-416C-AF37-6AE966087722}"/>
              </a:ext>
            </a:extLst>
          </p:cNvPr>
          <p:cNvPicPr>
            <a:picLocks noChangeAspect="1"/>
          </p:cNvPicPr>
          <p:nvPr userDrawn="1"/>
        </p:nvPicPr>
        <p:blipFill>
          <a:blip r:embed="rId2">
            <a:alphaModFix amt="53000"/>
            <a:extLst>
              <a:ext uri="{28A0092B-C50C-407E-A947-70E740481C1C}">
                <a14:useLocalDpi xmlns:a14="http://schemas.microsoft.com/office/drawing/2010/main" val="0"/>
              </a:ext>
            </a:extLst>
          </a:blip>
          <a:stretch>
            <a:fillRect/>
          </a:stretch>
        </p:blipFill>
        <p:spPr>
          <a:xfrm>
            <a:off x="152400" y="152400"/>
            <a:ext cx="12192000" cy="6858000"/>
          </a:xfrm>
          <a:prstGeom prst="rect">
            <a:avLst/>
          </a:prstGeom>
        </p:spPr>
      </p:pic>
    </p:spTree>
    <p:extLst>
      <p:ext uri="{BB962C8B-B14F-4D97-AF65-F5344CB8AC3E}">
        <p14:creationId xmlns:p14="http://schemas.microsoft.com/office/powerpoint/2010/main" val="196812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lue Block">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785FCBA-B14F-8E4C-9254-3BDD1A59675B}"/>
              </a:ext>
            </a:extLst>
          </p:cNvPr>
          <p:cNvSpPr>
            <a:spLocks noGrp="1"/>
          </p:cNvSpPr>
          <p:nvPr>
            <p:ph type="pic" sz="quarter" idx="10" hasCustomPrompt="1"/>
          </p:nvPr>
        </p:nvSpPr>
        <p:spPr>
          <a:xfrm>
            <a:off x="180000" y="180000"/>
            <a:ext cx="11833200" cy="5684400"/>
          </a:xfrm>
          <a:solidFill>
            <a:schemeClr val="bg1">
              <a:lumMod val="95000"/>
            </a:schemeClr>
          </a:solidFill>
        </p:spPr>
        <p:txBody>
          <a:bodyPr/>
          <a:lstStyle/>
          <a:p>
            <a:r>
              <a:rPr lang="en-US" dirty="0"/>
              <a:t>Click on icon to add picture</a:t>
            </a:r>
          </a:p>
        </p:txBody>
      </p:sp>
      <p:sp>
        <p:nvSpPr>
          <p:cNvPr id="7" name="Title 1">
            <a:extLst>
              <a:ext uri="{FF2B5EF4-FFF2-40B4-BE49-F238E27FC236}">
                <a16:creationId xmlns:a16="http://schemas.microsoft.com/office/drawing/2014/main" id="{0C4179F7-082B-A04E-8425-A6F20A460B0A}"/>
              </a:ext>
            </a:extLst>
          </p:cNvPr>
          <p:cNvSpPr>
            <a:spLocks noGrp="1"/>
          </p:cNvSpPr>
          <p:nvPr>
            <p:ph type="ctrTitle"/>
          </p:nvPr>
        </p:nvSpPr>
        <p:spPr>
          <a:xfrm>
            <a:off x="0" y="1080000"/>
            <a:ext cx="5580000" cy="2700000"/>
          </a:xfrm>
          <a:solidFill>
            <a:schemeClr val="accent1"/>
          </a:solidFill>
        </p:spPr>
        <p:txBody>
          <a:bodyPr lIns="360000" tIns="180000" rIns="180000" bIns="180000" anchor="ctr" anchorCtr="0">
            <a:normAutofit/>
          </a:bodyPr>
          <a:lstStyle>
            <a:lvl1pPr algn="l">
              <a:defRPr sz="6000" b="1" i="0" baseline="0">
                <a:solidFill>
                  <a:schemeClr val="bg1"/>
                </a:solidFill>
              </a:defRPr>
            </a:lvl1pPr>
          </a:lstStyle>
          <a:p>
            <a:r>
              <a:rPr lang="en-US"/>
              <a:t>Click to edit Master title style</a:t>
            </a:r>
            <a:endParaRPr lang="en-NZ" dirty="0"/>
          </a:p>
        </p:txBody>
      </p:sp>
      <p:pic>
        <p:nvPicPr>
          <p:cNvPr id="6" name="Picture 5">
            <a:extLst>
              <a:ext uri="{FF2B5EF4-FFF2-40B4-BE49-F238E27FC236}">
                <a16:creationId xmlns:a16="http://schemas.microsoft.com/office/drawing/2014/main" id="{312EF596-1F0D-81BE-43C8-2F67D0113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276076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no bran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B14EE-D74C-4D87-BEBB-C5A6B0F34392}"/>
              </a:ext>
            </a:extLst>
          </p:cNvPr>
          <p:cNvSpPr>
            <a:spLocks noGrp="1"/>
          </p:cNvSpPr>
          <p:nvPr>
            <p:ph idx="1"/>
          </p:nvPr>
        </p:nvSpPr>
        <p:spPr>
          <a:xfrm>
            <a:off x="900000" y="880946"/>
            <a:ext cx="7416000" cy="52960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Date Placeholder 3">
            <a:extLst>
              <a:ext uri="{FF2B5EF4-FFF2-40B4-BE49-F238E27FC236}">
                <a16:creationId xmlns:a16="http://schemas.microsoft.com/office/drawing/2014/main" id="{1E19F0C0-6EA2-408B-8B27-88092E9E3835}"/>
              </a:ext>
            </a:extLst>
          </p:cNvPr>
          <p:cNvSpPr>
            <a:spLocks noGrp="1"/>
          </p:cNvSpPr>
          <p:nvPr>
            <p:ph type="dt" sz="half" idx="10"/>
          </p:nvPr>
        </p:nvSpPr>
        <p:spPr/>
        <p:txBody>
          <a:bodyPr/>
          <a:lstStyle/>
          <a:p>
            <a:fld id="{62965CFC-2D4E-433A-B6EF-956563D3A29C}" type="datetime1">
              <a:rPr lang="en-NZ" smtClean="0"/>
              <a:t>5/12/2022</a:t>
            </a:fld>
            <a:endParaRPr lang="en-NZ"/>
          </a:p>
        </p:txBody>
      </p:sp>
      <p:sp>
        <p:nvSpPr>
          <p:cNvPr id="5" name="Footer Placeholder 4">
            <a:extLst>
              <a:ext uri="{FF2B5EF4-FFF2-40B4-BE49-F238E27FC236}">
                <a16:creationId xmlns:a16="http://schemas.microsoft.com/office/drawing/2014/main" id="{26BFAE05-EAF8-497D-878D-87DE9E491698}"/>
              </a:ext>
            </a:extLst>
          </p:cNvPr>
          <p:cNvSpPr>
            <a:spLocks noGrp="1"/>
          </p:cNvSpPr>
          <p:nvPr>
            <p:ph type="ftr" sz="quarter" idx="11"/>
          </p:nvPr>
        </p:nvSpPr>
        <p:spPr/>
        <p:txBody>
          <a:bodyPr/>
          <a:lstStyle/>
          <a:p>
            <a:r>
              <a:rPr lang="en-NZ"/>
              <a:t>Option to include details in footer</a:t>
            </a:r>
          </a:p>
        </p:txBody>
      </p:sp>
      <p:sp>
        <p:nvSpPr>
          <p:cNvPr id="6" name="Slide Number Placeholder 5">
            <a:extLst>
              <a:ext uri="{FF2B5EF4-FFF2-40B4-BE49-F238E27FC236}">
                <a16:creationId xmlns:a16="http://schemas.microsoft.com/office/drawing/2014/main" id="{4D5E1CEB-3E0A-4C25-91D5-DE8F522DA094}"/>
              </a:ext>
            </a:extLst>
          </p:cNvPr>
          <p:cNvSpPr>
            <a:spLocks noGrp="1"/>
          </p:cNvSpPr>
          <p:nvPr>
            <p:ph type="sldNum" sz="quarter" idx="12"/>
          </p:nvPr>
        </p:nvSpPr>
        <p:spPr/>
        <p:txBody>
          <a:bodyPr/>
          <a:lstStyle/>
          <a:p>
            <a:fld id="{867A30AC-EEC2-45DD-BBF1-71D2CA05A494}" type="slidenum">
              <a:rPr lang="en-NZ" smtClean="0"/>
              <a:t>‹#›</a:t>
            </a:fld>
            <a:endParaRPr lang="en-NZ"/>
          </a:p>
        </p:txBody>
      </p:sp>
    </p:spTree>
    <p:extLst>
      <p:ext uri="{BB962C8B-B14F-4D97-AF65-F5344CB8AC3E}">
        <p14:creationId xmlns:p14="http://schemas.microsoft.com/office/powerpoint/2010/main" val="300319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brand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B14EE-D74C-4D87-BEBB-C5A6B0F34392}"/>
              </a:ext>
            </a:extLst>
          </p:cNvPr>
          <p:cNvSpPr>
            <a:spLocks noGrp="1"/>
          </p:cNvSpPr>
          <p:nvPr>
            <p:ph idx="1"/>
          </p:nvPr>
        </p:nvSpPr>
        <p:spPr>
          <a:xfrm>
            <a:off x="900001" y="880946"/>
            <a:ext cx="7416000" cy="4856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4" name="Picture 3">
            <a:extLst>
              <a:ext uri="{FF2B5EF4-FFF2-40B4-BE49-F238E27FC236}">
                <a16:creationId xmlns:a16="http://schemas.microsoft.com/office/drawing/2014/main" id="{2A0B9994-8647-673D-43B0-F2C984EE0F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329317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no bra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19F0C0-6EA2-408B-8B27-88092E9E3835}"/>
              </a:ext>
            </a:extLst>
          </p:cNvPr>
          <p:cNvSpPr>
            <a:spLocks noGrp="1"/>
          </p:cNvSpPr>
          <p:nvPr>
            <p:ph type="dt" sz="half" idx="10"/>
          </p:nvPr>
        </p:nvSpPr>
        <p:spPr/>
        <p:txBody>
          <a:bodyPr/>
          <a:lstStyle/>
          <a:p>
            <a:fld id="{6864D3F4-1BC3-4A70-B670-3DFA2076134A}" type="datetime1">
              <a:rPr lang="en-NZ" smtClean="0"/>
              <a:t>5/12/2022</a:t>
            </a:fld>
            <a:endParaRPr lang="en-NZ"/>
          </a:p>
        </p:txBody>
      </p:sp>
      <p:sp>
        <p:nvSpPr>
          <p:cNvPr id="5" name="Footer Placeholder 4">
            <a:extLst>
              <a:ext uri="{FF2B5EF4-FFF2-40B4-BE49-F238E27FC236}">
                <a16:creationId xmlns:a16="http://schemas.microsoft.com/office/drawing/2014/main" id="{26BFAE05-EAF8-497D-878D-87DE9E491698}"/>
              </a:ext>
            </a:extLst>
          </p:cNvPr>
          <p:cNvSpPr>
            <a:spLocks noGrp="1"/>
          </p:cNvSpPr>
          <p:nvPr>
            <p:ph type="ftr" sz="quarter" idx="11"/>
          </p:nvPr>
        </p:nvSpPr>
        <p:spPr/>
        <p:txBody>
          <a:bodyPr/>
          <a:lstStyle/>
          <a:p>
            <a:r>
              <a:rPr lang="en-NZ"/>
              <a:t>Option to include details in footer</a:t>
            </a:r>
          </a:p>
        </p:txBody>
      </p:sp>
      <p:sp>
        <p:nvSpPr>
          <p:cNvPr id="6" name="Slide Number Placeholder 5">
            <a:extLst>
              <a:ext uri="{FF2B5EF4-FFF2-40B4-BE49-F238E27FC236}">
                <a16:creationId xmlns:a16="http://schemas.microsoft.com/office/drawing/2014/main" id="{4D5E1CEB-3E0A-4C25-91D5-DE8F522DA094}"/>
              </a:ext>
            </a:extLst>
          </p:cNvPr>
          <p:cNvSpPr>
            <a:spLocks noGrp="1"/>
          </p:cNvSpPr>
          <p:nvPr>
            <p:ph type="sldNum" sz="quarter" idx="12"/>
          </p:nvPr>
        </p:nvSpPr>
        <p:spPr/>
        <p:txBody>
          <a:bodyPr/>
          <a:lstStyle/>
          <a:p>
            <a:fld id="{867A30AC-EEC2-45DD-BBF1-71D2CA05A494}" type="slidenum">
              <a:rPr lang="en-NZ" smtClean="0"/>
              <a:t>‹#›</a:t>
            </a:fld>
            <a:endParaRPr lang="en-NZ"/>
          </a:p>
        </p:txBody>
      </p:sp>
      <p:sp>
        <p:nvSpPr>
          <p:cNvPr id="7" name="Content Placeholder 2">
            <a:extLst>
              <a:ext uri="{FF2B5EF4-FFF2-40B4-BE49-F238E27FC236}">
                <a16:creationId xmlns:a16="http://schemas.microsoft.com/office/drawing/2014/main" id="{46B81A23-23A4-4E68-BA84-12F9ED13689B}"/>
              </a:ext>
            </a:extLst>
          </p:cNvPr>
          <p:cNvSpPr>
            <a:spLocks noGrp="1"/>
          </p:cNvSpPr>
          <p:nvPr>
            <p:ph idx="1"/>
          </p:nvPr>
        </p:nvSpPr>
        <p:spPr>
          <a:xfrm>
            <a:off x="900000" y="1953928"/>
            <a:ext cx="7416000" cy="4223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Title 1">
            <a:extLst>
              <a:ext uri="{FF2B5EF4-FFF2-40B4-BE49-F238E27FC236}">
                <a16:creationId xmlns:a16="http://schemas.microsoft.com/office/drawing/2014/main" id="{4C427A84-7B0E-446A-9F95-9204FAD4BE40}"/>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dirty="0"/>
          </a:p>
        </p:txBody>
      </p:sp>
    </p:spTree>
    <p:extLst>
      <p:ext uri="{BB962C8B-B14F-4D97-AF65-F5344CB8AC3E}">
        <p14:creationId xmlns:p14="http://schemas.microsoft.com/office/powerpoint/2010/main" val="140174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column content no bra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19F0C0-6EA2-408B-8B27-88092E9E3835}"/>
              </a:ext>
            </a:extLst>
          </p:cNvPr>
          <p:cNvSpPr>
            <a:spLocks noGrp="1"/>
          </p:cNvSpPr>
          <p:nvPr>
            <p:ph type="dt" sz="half" idx="10"/>
          </p:nvPr>
        </p:nvSpPr>
        <p:spPr/>
        <p:txBody>
          <a:bodyPr/>
          <a:lstStyle/>
          <a:p>
            <a:fld id="{6864D3F4-1BC3-4A70-B670-3DFA2076134A}" type="datetime1">
              <a:rPr lang="en-NZ" smtClean="0"/>
              <a:t>5/12/2022</a:t>
            </a:fld>
            <a:endParaRPr lang="en-NZ"/>
          </a:p>
        </p:txBody>
      </p:sp>
      <p:sp>
        <p:nvSpPr>
          <p:cNvPr id="5" name="Footer Placeholder 4">
            <a:extLst>
              <a:ext uri="{FF2B5EF4-FFF2-40B4-BE49-F238E27FC236}">
                <a16:creationId xmlns:a16="http://schemas.microsoft.com/office/drawing/2014/main" id="{26BFAE05-EAF8-497D-878D-87DE9E491698}"/>
              </a:ext>
            </a:extLst>
          </p:cNvPr>
          <p:cNvSpPr>
            <a:spLocks noGrp="1"/>
          </p:cNvSpPr>
          <p:nvPr>
            <p:ph type="ftr" sz="quarter" idx="11"/>
          </p:nvPr>
        </p:nvSpPr>
        <p:spPr/>
        <p:txBody>
          <a:bodyPr/>
          <a:lstStyle/>
          <a:p>
            <a:r>
              <a:rPr lang="en-NZ"/>
              <a:t>Option to include details in footer</a:t>
            </a:r>
          </a:p>
        </p:txBody>
      </p:sp>
      <p:sp>
        <p:nvSpPr>
          <p:cNvPr id="6" name="Slide Number Placeholder 5">
            <a:extLst>
              <a:ext uri="{FF2B5EF4-FFF2-40B4-BE49-F238E27FC236}">
                <a16:creationId xmlns:a16="http://schemas.microsoft.com/office/drawing/2014/main" id="{4D5E1CEB-3E0A-4C25-91D5-DE8F522DA094}"/>
              </a:ext>
            </a:extLst>
          </p:cNvPr>
          <p:cNvSpPr>
            <a:spLocks noGrp="1"/>
          </p:cNvSpPr>
          <p:nvPr>
            <p:ph type="sldNum" sz="quarter" idx="12"/>
          </p:nvPr>
        </p:nvSpPr>
        <p:spPr/>
        <p:txBody>
          <a:bodyPr/>
          <a:lstStyle/>
          <a:p>
            <a:fld id="{867A30AC-EEC2-45DD-BBF1-71D2CA05A494}" type="slidenum">
              <a:rPr lang="en-NZ" smtClean="0"/>
              <a:t>‹#›</a:t>
            </a:fld>
            <a:endParaRPr lang="en-NZ"/>
          </a:p>
        </p:txBody>
      </p:sp>
      <p:sp>
        <p:nvSpPr>
          <p:cNvPr id="7" name="Content Placeholder 2">
            <a:extLst>
              <a:ext uri="{FF2B5EF4-FFF2-40B4-BE49-F238E27FC236}">
                <a16:creationId xmlns:a16="http://schemas.microsoft.com/office/drawing/2014/main" id="{46B81A23-23A4-4E68-BA84-12F9ED13689B}"/>
              </a:ext>
            </a:extLst>
          </p:cNvPr>
          <p:cNvSpPr>
            <a:spLocks noGrp="1"/>
          </p:cNvSpPr>
          <p:nvPr>
            <p:ph idx="1"/>
          </p:nvPr>
        </p:nvSpPr>
        <p:spPr>
          <a:xfrm>
            <a:off x="899999" y="1953928"/>
            <a:ext cx="10515599" cy="4223035"/>
          </a:xfrm>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Title 1">
            <a:extLst>
              <a:ext uri="{FF2B5EF4-FFF2-40B4-BE49-F238E27FC236}">
                <a16:creationId xmlns:a16="http://schemas.microsoft.com/office/drawing/2014/main" id="{4C427A84-7B0E-446A-9F95-9204FAD4BE40}"/>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dirty="0"/>
          </a:p>
        </p:txBody>
      </p:sp>
    </p:spTree>
    <p:extLst>
      <p:ext uri="{BB962C8B-B14F-4D97-AF65-F5344CB8AC3E}">
        <p14:creationId xmlns:p14="http://schemas.microsoft.com/office/powerpoint/2010/main" val="385042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rande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0DF2241-ACC7-4417-B99A-74635A268F15}"/>
              </a:ext>
            </a:extLst>
          </p:cNvPr>
          <p:cNvSpPr>
            <a:spLocks noGrp="1"/>
          </p:cNvSpPr>
          <p:nvPr>
            <p:ph idx="1"/>
          </p:nvPr>
        </p:nvSpPr>
        <p:spPr>
          <a:xfrm>
            <a:off x="900000" y="1953929"/>
            <a:ext cx="7416000" cy="3904706"/>
          </a:xfrm>
        </p:spPr>
        <p:txBody>
          <a:bodyPr/>
          <a:lstStyle>
            <a:lvl1pPr>
              <a:lnSpc>
                <a:spcPct val="110000"/>
              </a:lnSpc>
              <a:defRPr/>
            </a:lvl1pPr>
            <a:lvl2pPr>
              <a:lnSpc>
                <a:spcPct val="110000"/>
              </a:lnSpc>
              <a:defRPr/>
            </a:lvl2pPr>
            <a:lvl3pPr>
              <a:lnSpc>
                <a:spcPct val="11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Title 1">
            <a:extLst>
              <a:ext uri="{FF2B5EF4-FFF2-40B4-BE49-F238E27FC236}">
                <a16:creationId xmlns:a16="http://schemas.microsoft.com/office/drawing/2014/main" id="{4C35AE45-ACCA-45CA-926A-77F5DBCFF1B6}"/>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dirty="0"/>
          </a:p>
        </p:txBody>
      </p:sp>
      <p:pic>
        <p:nvPicPr>
          <p:cNvPr id="6" name="Picture 5">
            <a:extLst>
              <a:ext uri="{FF2B5EF4-FFF2-40B4-BE49-F238E27FC236}">
                <a16:creationId xmlns:a16="http://schemas.microsoft.com/office/drawing/2014/main" id="{E6851E60-1617-9432-5C8D-A1E075974C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14645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 two column content, bran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35AE45-ACCA-45CA-926A-77F5DBCFF1B6}"/>
              </a:ext>
            </a:extLst>
          </p:cNvPr>
          <p:cNvSpPr>
            <a:spLocks noGrp="1"/>
          </p:cNvSpPr>
          <p:nvPr>
            <p:ph type="title"/>
          </p:nvPr>
        </p:nvSpPr>
        <p:spPr>
          <a:xfrm>
            <a:off x="900000" y="878081"/>
            <a:ext cx="10515600" cy="950719"/>
          </a:xfrm>
        </p:spPr>
        <p:txBody>
          <a:bodyPr anchor="t" anchorCtr="0"/>
          <a:lstStyle>
            <a:lvl1pPr>
              <a:defRPr sz="3600" baseline="0"/>
            </a:lvl1pPr>
          </a:lstStyle>
          <a:p>
            <a:r>
              <a:rPr lang="en-US"/>
              <a:t>Click to edit Master title style</a:t>
            </a:r>
            <a:endParaRPr lang="en-NZ" dirty="0"/>
          </a:p>
        </p:txBody>
      </p:sp>
      <p:sp>
        <p:nvSpPr>
          <p:cNvPr id="5" name="Content Placeholder 2">
            <a:extLst>
              <a:ext uri="{FF2B5EF4-FFF2-40B4-BE49-F238E27FC236}">
                <a16:creationId xmlns:a16="http://schemas.microsoft.com/office/drawing/2014/main" id="{B6897288-61A1-48CC-AB6C-A1DAFBF329FB}"/>
              </a:ext>
            </a:extLst>
          </p:cNvPr>
          <p:cNvSpPr>
            <a:spLocks noGrp="1"/>
          </p:cNvSpPr>
          <p:nvPr>
            <p:ph idx="1"/>
          </p:nvPr>
        </p:nvSpPr>
        <p:spPr>
          <a:xfrm>
            <a:off x="899999" y="1953928"/>
            <a:ext cx="10515599" cy="4223035"/>
          </a:xfrm>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6" name="Picture 5">
            <a:extLst>
              <a:ext uri="{FF2B5EF4-FFF2-40B4-BE49-F238E27FC236}">
                <a16:creationId xmlns:a16="http://schemas.microsoft.com/office/drawing/2014/main" id="{360706FD-703B-0CA3-D69C-2E29EBCA9E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28000"/>
            <a:ext cx="12179300" cy="622300"/>
          </a:xfrm>
          <a:prstGeom prst="rect">
            <a:avLst/>
          </a:prstGeom>
        </p:spPr>
      </p:pic>
    </p:spTree>
    <p:extLst>
      <p:ext uri="{BB962C8B-B14F-4D97-AF65-F5344CB8AC3E}">
        <p14:creationId xmlns:p14="http://schemas.microsoft.com/office/powerpoint/2010/main" val="296836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CB5D3-7F4A-49D0-8BE3-4E1A67609DD8}"/>
              </a:ext>
            </a:extLst>
          </p:cNvPr>
          <p:cNvSpPr>
            <a:spLocks noGrp="1"/>
          </p:cNvSpPr>
          <p:nvPr>
            <p:ph type="title"/>
          </p:nvPr>
        </p:nvSpPr>
        <p:spPr>
          <a:xfrm>
            <a:off x="900000" y="365125"/>
            <a:ext cx="10515600" cy="1325563"/>
          </a:xfrm>
          <a:prstGeom prst="rect">
            <a:avLst/>
          </a:prstGeom>
        </p:spPr>
        <p:txBody>
          <a:bodyPr vert="horz" lIns="0" tIns="45720" rIns="91440" bIns="45720" rtlCol="0" anchor="ctr">
            <a:no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4BD1F753-635F-4ECB-B90D-B5E13473B7EB}"/>
              </a:ext>
            </a:extLst>
          </p:cNvPr>
          <p:cNvSpPr>
            <a:spLocks noGrp="1"/>
          </p:cNvSpPr>
          <p:nvPr>
            <p:ph type="body" idx="1"/>
          </p:nvPr>
        </p:nvSpPr>
        <p:spPr>
          <a:xfrm>
            <a:off x="900000" y="1825625"/>
            <a:ext cx="10515600"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Date Placeholder 3">
            <a:extLst>
              <a:ext uri="{FF2B5EF4-FFF2-40B4-BE49-F238E27FC236}">
                <a16:creationId xmlns:a16="http://schemas.microsoft.com/office/drawing/2014/main" id="{D716E486-67A1-4706-B7B6-657C890F62C3}"/>
              </a:ext>
            </a:extLst>
          </p:cNvPr>
          <p:cNvSpPr>
            <a:spLocks noGrp="1"/>
          </p:cNvSpPr>
          <p:nvPr>
            <p:ph type="dt" sz="half" idx="2"/>
          </p:nvPr>
        </p:nvSpPr>
        <p:spPr>
          <a:xfrm>
            <a:off x="900000" y="6356350"/>
            <a:ext cx="2743200" cy="365125"/>
          </a:xfrm>
          <a:prstGeom prst="rect">
            <a:avLst/>
          </a:prstGeom>
        </p:spPr>
        <p:txBody>
          <a:bodyPr vert="horz" lIns="0" tIns="45720" rIns="91440" bIns="45720" rtlCol="0" anchor="ctr"/>
          <a:lstStyle>
            <a:lvl1pPr algn="l">
              <a:defRPr sz="900" baseline="0">
                <a:solidFill>
                  <a:schemeClr val="tx2"/>
                </a:solidFill>
              </a:defRPr>
            </a:lvl1pPr>
          </a:lstStyle>
          <a:p>
            <a:fld id="{E12153F2-FADF-4363-B2D5-26B80714151E}" type="datetime1">
              <a:rPr lang="en-NZ" smtClean="0"/>
              <a:t>5/12/2022</a:t>
            </a:fld>
            <a:endParaRPr lang="en-NZ" dirty="0"/>
          </a:p>
        </p:txBody>
      </p:sp>
      <p:sp>
        <p:nvSpPr>
          <p:cNvPr id="5" name="Footer Placeholder 4">
            <a:extLst>
              <a:ext uri="{FF2B5EF4-FFF2-40B4-BE49-F238E27FC236}">
                <a16:creationId xmlns:a16="http://schemas.microsoft.com/office/drawing/2014/main" id="{9CA89AF1-1C84-4CAF-BB49-3C8853195AF2}"/>
              </a:ext>
            </a:extLst>
          </p:cNvPr>
          <p:cNvSpPr>
            <a:spLocks noGrp="1"/>
          </p:cNvSpPr>
          <p:nvPr>
            <p:ph type="ftr" sz="quarter" idx="3"/>
          </p:nvPr>
        </p:nvSpPr>
        <p:spPr>
          <a:xfrm>
            <a:off x="3958683" y="6356350"/>
            <a:ext cx="4348975" cy="365125"/>
          </a:xfrm>
          <a:prstGeom prst="rect">
            <a:avLst/>
          </a:prstGeom>
        </p:spPr>
        <p:txBody>
          <a:bodyPr vert="horz" lIns="0" tIns="45720" rIns="91440" bIns="45720" rtlCol="0" anchor="ctr"/>
          <a:lstStyle>
            <a:lvl1pPr algn="ctr">
              <a:defRPr sz="900" baseline="0">
                <a:solidFill>
                  <a:schemeClr val="tx2"/>
                </a:solidFill>
              </a:defRPr>
            </a:lvl1pPr>
          </a:lstStyle>
          <a:p>
            <a:r>
              <a:rPr lang="en-NZ"/>
              <a:t>Option to include details in footer</a:t>
            </a:r>
            <a:endParaRPr lang="en-NZ" dirty="0"/>
          </a:p>
        </p:txBody>
      </p:sp>
      <p:sp>
        <p:nvSpPr>
          <p:cNvPr id="6" name="Slide Number Placeholder 5">
            <a:extLst>
              <a:ext uri="{FF2B5EF4-FFF2-40B4-BE49-F238E27FC236}">
                <a16:creationId xmlns:a16="http://schemas.microsoft.com/office/drawing/2014/main" id="{1E813920-3077-470B-B10D-A60EAB1E2464}"/>
              </a:ext>
            </a:extLst>
          </p:cNvPr>
          <p:cNvSpPr>
            <a:spLocks noGrp="1"/>
          </p:cNvSpPr>
          <p:nvPr>
            <p:ph type="sldNum" sz="quarter" idx="4"/>
          </p:nvPr>
        </p:nvSpPr>
        <p:spPr>
          <a:xfrm>
            <a:off x="8676000" y="6356350"/>
            <a:ext cx="2743200" cy="365125"/>
          </a:xfrm>
          <a:prstGeom prst="rect">
            <a:avLst/>
          </a:prstGeom>
        </p:spPr>
        <p:txBody>
          <a:bodyPr vert="horz" lIns="0" tIns="45720" rIns="91440" bIns="45720" rtlCol="0" anchor="ctr"/>
          <a:lstStyle>
            <a:lvl1pPr algn="r">
              <a:defRPr sz="900" baseline="0">
                <a:solidFill>
                  <a:schemeClr val="tx2"/>
                </a:solidFill>
              </a:defRPr>
            </a:lvl1pPr>
          </a:lstStyle>
          <a:p>
            <a:fld id="{867A30AC-EEC2-45DD-BBF1-71D2CA05A494}" type="slidenum">
              <a:rPr lang="en-NZ" smtClean="0"/>
              <a:pPr/>
              <a:t>‹#›</a:t>
            </a:fld>
            <a:endParaRPr lang="en-NZ" dirty="0"/>
          </a:p>
        </p:txBody>
      </p:sp>
    </p:spTree>
    <p:extLst>
      <p:ext uri="{BB962C8B-B14F-4D97-AF65-F5344CB8AC3E}">
        <p14:creationId xmlns:p14="http://schemas.microsoft.com/office/powerpoint/2010/main" val="316913526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70" r:id="rId3"/>
    <p:sldLayoutId id="2147483650" r:id="rId4"/>
    <p:sldLayoutId id="2147483663" r:id="rId5"/>
    <p:sldLayoutId id="2147483662" r:id="rId6"/>
    <p:sldLayoutId id="2147483673" r:id="rId7"/>
    <p:sldLayoutId id="2147483661" r:id="rId8"/>
    <p:sldLayoutId id="2147483674" r:id="rId9"/>
    <p:sldLayoutId id="2147483654" r:id="rId10"/>
    <p:sldLayoutId id="2147483672" r:id="rId11"/>
  </p:sldLayoutIdLst>
  <p:hf hdr="0"/>
  <p:txStyles>
    <p:titleStyle>
      <a:lvl1pPr algn="l" defTabSz="914400" rtl="0" eaLnBrk="1" latinLnBrk="0" hangingPunct="1">
        <a:lnSpc>
          <a:spcPct val="90000"/>
        </a:lnSpc>
        <a:spcBef>
          <a:spcPct val="0"/>
        </a:spcBef>
        <a:buNone/>
        <a:defRPr sz="5000" b="1" i="0" kern="1200" baseline="0">
          <a:solidFill>
            <a:schemeClr val="tx2"/>
          </a:solidFill>
          <a:latin typeface="Arial" panose="020B0604020202020204" pitchFamily="34" charset="0"/>
          <a:ea typeface="+mj-ea"/>
          <a:cs typeface="+mj-cs"/>
        </a:defRPr>
      </a:lvl1pPr>
    </p:titleStyle>
    <p:body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CB5D3-7F4A-49D0-8BE3-4E1A67609DD8}"/>
              </a:ext>
            </a:extLst>
          </p:cNvPr>
          <p:cNvSpPr>
            <a:spLocks noGrp="1"/>
          </p:cNvSpPr>
          <p:nvPr>
            <p:ph type="title"/>
          </p:nvPr>
        </p:nvSpPr>
        <p:spPr>
          <a:xfrm>
            <a:off x="900000" y="365125"/>
            <a:ext cx="10515600" cy="1325563"/>
          </a:xfrm>
          <a:prstGeom prst="rect">
            <a:avLst/>
          </a:prstGeom>
        </p:spPr>
        <p:txBody>
          <a:bodyPr vert="horz" lIns="0" tIns="45720" rIns="91440" bIns="45720" rtlCol="0" anchor="ctr">
            <a:no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4BD1F753-635F-4ECB-B90D-B5E13473B7EB}"/>
              </a:ext>
            </a:extLst>
          </p:cNvPr>
          <p:cNvSpPr>
            <a:spLocks noGrp="1"/>
          </p:cNvSpPr>
          <p:nvPr>
            <p:ph type="body" idx="1"/>
          </p:nvPr>
        </p:nvSpPr>
        <p:spPr>
          <a:xfrm>
            <a:off x="900000" y="1825625"/>
            <a:ext cx="10515600"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Date Placeholder 3">
            <a:extLst>
              <a:ext uri="{FF2B5EF4-FFF2-40B4-BE49-F238E27FC236}">
                <a16:creationId xmlns:a16="http://schemas.microsoft.com/office/drawing/2014/main" id="{D716E486-67A1-4706-B7B6-657C890F62C3}"/>
              </a:ext>
            </a:extLst>
          </p:cNvPr>
          <p:cNvSpPr>
            <a:spLocks noGrp="1"/>
          </p:cNvSpPr>
          <p:nvPr>
            <p:ph type="dt" sz="half" idx="2"/>
          </p:nvPr>
        </p:nvSpPr>
        <p:spPr>
          <a:xfrm>
            <a:off x="900000" y="6356350"/>
            <a:ext cx="2743200" cy="365125"/>
          </a:xfrm>
          <a:prstGeom prst="rect">
            <a:avLst/>
          </a:prstGeom>
        </p:spPr>
        <p:txBody>
          <a:bodyPr vert="horz" lIns="0" tIns="45720" rIns="91440" bIns="45720" rtlCol="0" anchor="ctr"/>
          <a:lstStyle>
            <a:lvl1pPr algn="l">
              <a:defRPr sz="900" baseline="0">
                <a:solidFill>
                  <a:schemeClr val="tx2"/>
                </a:solidFill>
              </a:defRPr>
            </a:lvl1pPr>
          </a:lstStyle>
          <a:p>
            <a:fld id="{E12153F2-FADF-4363-B2D5-26B80714151E}" type="datetime1">
              <a:rPr lang="en-NZ" smtClean="0"/>
              <a:t>5/12/2022</a:t>
            </a:fld>
            <a:endParaRPr lang="en-NZ" dirty="0"/>
          </a:p>
        </p:txBody>
      </p:sp>
      <p:sp>
        <p:nvSpPr>
          <p:cNvPr id="5" name="Footer Placeholder 4">
            <a:extLst>
              <a:ext uri="{FF2B5EF4-FFF2-40B4-BE49-F238E27FC236}">
                <a16:creationId xmlns:a16="http://schemas.microsoft.com/office/drawing/2014/main" id="{9CA89AF1-1C84-4CAF-BB49-3C8853195AF2}"/>
              </a:ext>
            </a:extLst>
          </p:cNvPr>
          <p:cNvSpPr>
            <a:spLocks noGrp="1"/>
          </p:cNvSpPr>
          <p:nvPr>
            <p:ph type="ftr" sz="quarter" idx="3"/>
          </p:nvPr>
        </p:nvSpPr>
        <p:spPr>
          <a:xfrm>
            <a:off x="3958683" y="6356350"/>
            <a:ext cx="4348975" cy="365125"/>
          </a:xfrm>
          <a:prstGeom prst="rect">
            <a:avLst/>
          </a:prstGeom>
        </p:spPr>
        <p:txBody>
          <a:bodyPr vert="horz" lIns="0" tIns="45720" rIns="91440" bIns="45720" rtlCol="0" anchor="ctr"/>
          <a:lstStyle>
            <a:lvl1pPr algn="ctr">
              <a:defRPr sz="900" baseline="0">
                <a:solidFill>
                  <a:schemeClr val="tx2"/>
                </a:solidFill>
              </a:defRPr>
            </a:lvl1pPr>
          </a:lstStyle>
          <a:p>
            <a:r>
              <a:rPr lang="en-NZ"/>
              <a:t>Option to include details in footer</a:t>
            </a:r>
            <a:endParaRPr lang="en-NZ" dirty="0"/>
          </a:p>
        </p:txBody>
      </p:sp>
      <p:sp>
        <p:nvSpPr>
          <p:cNvPr id="6" name="Slide Number Placeholder 5">
            <a:extLst>
              <a:ext uri="{FF2B5EF4-FFF2-40B4-BE49-F238E27FC236}">
                <a16:creationId xmlns:a16="http://schemas.microsoft.com/office/drawing/2014/main" id="{1E813920-3077-470B-B10D-A60EAB1E2464}"/>
              </a:ext>
            </a:extLst>
          </p:cNvPr>
          <p:cNvSpPr>
            <a:spLocks noGrp="1"/>
          </p:cNvSpPr>
          <p:nvPr>
            <p:ph type="sldNum" sz="quarter" idx="4"/>
          </p:nvPr>
        </p:nvSpPr>
        <p:spPr>
          <a:xfrm>
            <a:off x="8676000" y="6356350"/>
            <a:ext cx="2743200" cy="365125"/>
          </a:xfrm>
          <a:prstGeom prst="rect">
            <a:avLst/>
          </a:prstGeom>
        </p:spPr>
        <p:txBody>
          <a:bodyPr vert="horz" lIns="0" tIns="45720" rIns="91440" bIns="45720" rtlCol="0" anchor="ctr"/>
          <a:lstStyle>
            <a:lvl1pPr algn="r">
              <a:defRPr sz="900" baseline="0">
                <a:solidFill>
                  <a:schemeClr val="tx2"/>
                </a:solidFill>
              </a:defRPr>
            </a:lvl1pPr>
          </a:lstStyle>
          <a:p>
            <a:fld id="{867A30AC-EEC2-45DD-BBF1-71D2CA05A494}" type="slidenum">
              <a:rPr lang="en-NZ" smtClean="0"/>
              <a:pPr/>
              <a:t>‹#›</a:t>
            </a:fld>
            <a:endParaRPr lang="en-NZ" dirty="0"/>
          </a:p>
        </p:txBody>
      </p:sp>
    </p:spTree>
    <p:extLst>
      <p:ext uri="{BB962C8B-B14F-4D97-AF65-F5344CB8AC3E}">
        <p14:creationId xmlns:p14="http://schemas.microsoft.com/office/powerpoint/2010/main" val="28386297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defTabSz="914400" rtl="0" eaLnBrk="1" latinLnBrk="0" hangingPunct="1">
        <a:lnSpc>
          <a:spcPct val="90000"/>
        </a:lnSpc>
        <a:spcBef>
          <a:spcPct val="0"/>
        </a:spcBef>
        <a:buNone/>
        <a:defRPr sz="5000" b="1" i="0" kern="1200" baseline="0">
          <a:solidFill>
            <a:schemeClr val="tx2"/>
          </a:solidFill>
          <a:latin typeface="Arial" panose="020B0604020202020204" pitchFamily="34" charset="0"/>
          <a:ea typeface="+mj-ea"/>
          <a:cs typeface="+mj-cs"/>
        </a:defRPr>
      </a:lvl1pPr>
    </p:titleStyle>
    <p:body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ertification@health.govt.n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s://creativecommons.org/licenses/by/3.0/" TargetMode="External"/><Relationship Id="rId5" Type="http://schemas.openxmlformats.org/officeDocument/2006/relationships/hyperlink" Target="https://medium.com/health-and-disease/dna-test-could-avoid-unnecessary-surgery-for-ovarian-cysts-538689bdd8b3" TargetMode="Externa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s://creativecommons.org/licenses/by/3.0/" TargetMode="External"/><Relationship Id="rId5" Type="http://schemas.openxmlformats.org/officeDocument/2006/relationships/hyperlink" Target="https://www.tasnimnews.com/en/news/2015/01/02/606514/killing-for-dna-predatory-device-in-cholera-bacterium" TargetMode="Externa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4.png"/><Relationship Id="rId7" Type="http://schemas.openxmlformats.org/officeDocument/2006/relationships/hyperlink" Target="https://www.geograph.org.uk/photo/241950"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hyperlink" Target="https://www.pexels.com/photo/doctor-hospital-hospital-bed-sick-444890/" TargetMode="Externa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hyperlink" Target="mailto:certification@health.govt.nz"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3DBE9FE2-ED9E-EB31-3BF8-4E8A5E8F0CF9}"/>
              </a:ext>
            </a:extLst>
          </p:cNvPr>
          <p:cNvSpPr>
            <a:spLocks noGrp="1"/>
          </p:cNvSpPr>
          <p:nvPr>
            <p:ph type="ctrTitle"/>
          </p:nvPr>
        </p:nvSpPr>
        <p:spPr>
          <a:xfrm>
            <a:off x="520858" y="379141"/>
            <a:ext cx="7764498" cy="1165332"/>
          </a:xfrm>
        </p:spPr>
        <p:txBody>
          <a:bodyPr/>
          <a:lstStyle/>
          <a:p>
            <a:r>
              <a:rPr lang="en-NZ" sz="4000" dirty="0"/>
              <a:t>Nau </a:t>
            </a:r>
            <a:r>
              <a:rPr lang="en-NZ" sz="4000" dirty="0" err="1"/>
              <a:t>mai</a:t>
            </a:r>
            <a:r>
              <a:rPr lang="en-NZ" sz="4000" dirty="0"/>
              <a:t>, </a:t>
            </a:r>
            <a:r>
              <a:rPr lang="en-NZ" sz="4000" dirty="0" err="1"/>
              <a:t>haere</a:t>
            </a:r>
            <a:r>
              <a:rPr lang="en-NZ" sz="4000" dirty="0"/>
              <a:t> </a:t>
            </a:r>
            <a:r>
              <a:rPr lang="en-NZ" sz="4000" dirty="0" err="1"/>
              <a:t>mai</a:t>
            </a:r>
            <a:r>
              <a:rPr lang="en-NZ" sz="4000" dirty="0"/>
              <a:t> - Welcome</a:t>
            </a:r>
            <a:br>
              <a:rPr lang="en-NZ" sz="4000" dirty="0"/>
            </a:br>
            <a:endParaRPr lang="en-NZ" sz="1600" dirty="0"/>
          </a:p>
        </p:txBody>
      </p:sp>
      <p:sp>
        <p:nvSpPr>
          <p:cNvPr id="3" name="Content Placeholder 2">
            <a:extLst>
              <a:ext uri="{FF2B5EF4-FFF2-40B4-BE49-F238E27FC236}">
                <a16:creationId xmlns:a16="http://schemas.microsoft.com/office/drawing/2014/main" id="{49A92D1A-DDFB-1D59-613B-4F875D738158}"/>
              </a:ext>
            </a:extLst>
          </p:cNvPr>
          <p:cNvSpPr txBox="1">
            <a:spLocks/>
          </p:cNvSpPr>
          <p:nvPr/>
        </p:nvSpPr>
        <p:spPr>
          <a:xfrm>
            <a:off x="732270" y="1998482"/>
            <a:ext cx="8090454" cy="3714161"/>
          </a:xfrm>
          <a:prstGeom prst="rect">
            <a:avLst/>
          </a:prstGeom>
        </p:spPr>
        <p:txBody>
          <a:bodyPr vert="horz" lIns="0" tIns="45720" rIns="91440" bIns="45720" rtlCol="0">
            <a:normAutofit fontScale="92500" lnSpcReduction="20000"/>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600" b="1" i="0" kern="1200" spc="1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110000"/>
              </a:lnSpc>
              <a:spcBef>
                <a:spcPts val="0"/>
              </a:spcBef>
              <a:spcAft>
                <a:spcPts val="1000"/>
              </a:spcAft>
              <a:buFont typeface="Arial" panose="020B0604020202020204" pitchFamily="34" charset="0"/>
              <a:buNone/>
              <a:defRPr sz="2000" b="1" i="0" kern="1200" baseline="0">
                <a:solidFill>
                  <a:schemeClr val="accent1"/>
                </a:solidFill>
                <a:latin typeface="+mj-lt"/>
                <a:ea typeface="+mn-ea"/>
                <a:cs typeface="+mn-cs"/>
              </a:defRPr>
            </a:lvl2pPr>
            <a:lvl3pPr marL="914400" indent="0" algn="ctr"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None/>
              <a:defRPr sz="1600" kern="1200" baseline="0">
                <a:solidFill>
                  <a:schemeClr val="tx2"/>
                </a:solidFill>
                <a:latin typeface="+mn-lt"/>
                <a:ea typeface="+mn-ea"/>
                <a:cs typeface="+mn-cs"/>
              </a:defRPr>
            </a:lvl4pPr>
            <a:lvl5pPr marL="1828800" indent="0" algn="ctr"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None/>
              <a:defRPr sz="1600" kern="1200" baseline="0">
                <a:solidFill>
                  <a:schemeClr val="tx2"/>
                </a:solidFill>
                <a:latin typeface="+mn-lt"/>
                <a:ea typeface="+mn-ea"/>
                <a:cs typeface="+mn-cs"/>
              </a:defRPr>
            </a:lvl5pPr>
            <a:lvl6pPr marL="2286000" indent="0" algn="ctr" defTabSz="914400" rtl="0" eaLnBrk="1" latinLnBrk="0" hangingPunct="1">
              <a:lnSpc>
                <a:spcPct val="90000"/>
              </a:lnSpc>
              <a:spcBef>
                <a:spcPts val="0"/>
              </a:spcBef>
              <a:spcAft>
                <a:spcPts val="700"/>
              </a:spcAft>
              <a:buFont typeface="Arial" panose="020B0604020202020204" pitchFamily="34" charset="0"/>
              <a:buNone/>
              <a:defRPr sz="1600" kern="1200" baseline="0">
                <a:solidFill>
                  <a:schemeClr val="tx2"/>
                </a:solidFill>
                <a:latin typeface="+mn-lt"/>
                <a:ea typeface="+mn-ea"/>
                <a:cs typeface="+mn-cs"/>
              </a:defRPr>
            </a:lvl6pPr>
            <a:lvl7pPr marL="2743200" indent="0" algn="ctr" defTabSz="914400" rtl="0" eaLnBrk="1" latinLnBrk="0" hangingPunct="1">
              <a:lnSpc>
                <a:spcPct val="90000"/>
              </a:lnSpc>
              <a:spcBef>
                <a:spcPts val="0"/>
              </a:spcBef>
              <a:spcAft>
                <a:spcPts val="800"/>
              </a:spcAft>
              <a:buFont typeface="Arial" panose="020B0604020202020204" pitchFamily="34" charset="0"/>
              <a:buNone/>
              <a:defRPr sz="1600" kern="1200" cap="all" spc="400" baseline="0">
                <a:solidFill>
                  <a:schemeClr val="tx2"/>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NZ" sz="2800" dirty="0"/>
          </a:p>
          <a:p>
            <a:pPr marL="571500" indent="-571500">
              <a:buFont typeface="Arial" panose="020B0604020202020204" pitchFamily="34" charset="0"/>
              <a:buChar char="•"/>
            </a:pPr>
            <a:r>
              <a:rPr lang="en-NZ" sz="2800" dirty="0"/>
              <a:t>This presentation was pre-recorded based on sector feedback about </a:t>
            </a:r>
            <a:r>
              <a:rPr lang="en-NZ" sz="2800" dirty="0" err="1"/>
              <a:t>Ngā</a:t>
            </a:r>
            <a:r>
              <a:rPr lang="en-NZ" sz="2800" dirty="0"/>
              <a:t> </a:t>
            </a:r>
            <a:r>
              <a:rPr lang="en-NZ" sz="2800" dirty="0" err="1"/>
              <a:t>Paerewa</a:t>
            </a:r>
            <a:r>
              <a:rPr lang="en-NZ" sz="2800" dirty="0"/>
              <a:t> Health and disability Services Standard (NZS 8134:2021).</a:t>
            </a:r>
          </a:p>
          <a:p>
            <a:pPr marL="571500" indent="-571500">
              <a:buFont typeface="Arial" panose="020B0604020202020204" pitchFamily="34" charset="0"/>
              <a:buChar char="•"/>
            </a:pPr>
            <a:endParaRPr lang="en-NZ" sz="2800" dirty="0"/>
          </a:p>
          <a:p>
            <a:pPr marL="571500" indent="-571500">
              <a:buFont typeface="Arial" panose="020B0604020202020204" pitchFamily="34" charset="0"/>
              <a:buChar char="•"/>
            </a:pPr>
            <a:r>
              <a:rPr lang="en-NZ" sz="2800" dirty="0"/>
              <a:t>Please direct any questions or queries to </a:t>
            </a:r>
            <a:r>
              <a:rPr lang="en-NZ" sz="2800" b="0" i="1" u="sng" dirty="0">
                <a:hlinkClick r:id="rId2">
                  <a:extLst>
                    <a:ext uri="{A12FA001-AC4F-418D-AE19-62706E023703}">
                      <ahyp:hlinkClr xmlns:ahyp="http://schemas.microsoft.com/office/drawing/2018/hyperlinkcolor" val="tx"/>
                    </a:ext>
                  </a:extLst>
                </a:hlinkClick>
              </a:rPr>
              <a:t>certification@health.govt.nz</a:t>
            </a:r>
            <a:r>
              <a:rPr lang="en-NZ" sz="2800" i="1" dirty="0"/>
              <a:t> </a:t>
            </a:r>
          </a:p>
          <a:p>
            <a:endParaRPr lang="en-NZ" sz="2800" dirty="0"/>
          </a:p>
        </p:txBody>
      </p:sp>
    </p:spTree>
    <p:extLst>
      <p:ext uri="{BB962C8B-B14F-4D97-AF65-F5344CB8AC3E}">
        <p14:creationId xmlns:p14="http://schemas.microsoft.com/office/powerpoint/2010/main" val="94845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953929"/>
            <a:ext cx="10515599" cy="3904706"/>
          </a:xfrm>
        </p:spPr>
        <p:txBody>
          <a:bodyPr>
            <a:normAutofit/>
          </a:bodyPr>
          <a:lstStyle/>
          <a:p>
            <a:pPr marL="457200" indent="-457200">
              <a:buFont typeface="Arial" panose="020B0604020202020204" pitchFamily="34" charset="0"/>
              <a:buChar char="•"/>
            </a:pPr>
            <a:r>
              <a:rPr lang="en-NZ" sz="2800" dirty="0">
                <a:solidFill>
                  <a:schemeClr val="tx2">
                    <a:lumMod val="50000"/>
                  </a:schemeClr>
                </a:solidFill>
              </a:rPr>
              <a:t>‘Our governance is accountable for ensuring the IP and AMS needs of our service are being met, and we participate in national, regional IP and AMS programmes and respond to relevant issues of national and regional concern’</a:t>
            </a:r>
          </a:p>
          <a:p>
            <a:pPr marL="457200" indent="-457200">
              <a:buFont typeface="Arial" panose="020B0604020202020204" pitchFamily="34" charset="0"/>
              <a:buChar char="•"/>
            </a:pPr>
            <a:endParaRPr lang="en-NZ" sz="2800"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Subsection 5.1 </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spTree>
    <p:extLst>
      <p:ext uri="{BB962C8B-B14F-4D97-AF65-F5344CB8AC3E}">
        <p14:creationId xmlns:p14="http://schemas.microsoft.com/office/powerpoint/2010/main" val="31307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828800"/>
            <a:ext cx="10515599" cy="4357395"/>
          </a:xfrm>
        </p:spPr>
        <p:txBody>
          <a:bodyPr>
            <a:normAutofit/>
          </a:bodyPr>
          <a:lstStyle/>
          <a:p>
            <a:r>
              <a:rPr lang="en-NZ" sz="2800" dirty="0">
                <a:solidFill>
                  <a:schemeClr val="tx2">
                    <a:lumMod val="50000"/>
                  </a:schemeClr>
                </a:solidFill>
              </a:rPr>
              <a:t>There are four criterion in this subsection</a:t>
            </a:r>
          </a:p>
          <a:p>
            <a:r>
              <a:rPr lang="en-NZ" sz="2800" dirty="0">
                <a:solidFill>
                  <a:schemeClr val="tx2">
                    <a:lumMod val="50000"/>
                  </a:schemeClr>
                </a:solidFill>
              </a:rPr>
              <a:t>5.1.1, 5.1.2, 5.1.3 and 5.1.4</a:t>
            </a:r>
          </a:p>
          <a:p>
            <a:r>
              <a:rPr lang="en-NZ" sz="2800" dirty="0">
                <a:solidFill>
                  <a:schemeClr val="tx2">
                    <a:lumMod val="50000"/>
                  </a:schemeClr>
                </a:solidFill>
              </a:rPr>
              <a:t>Key elements of these criteria are related to governance of the IP and AMS programme</a:t>
            </a:r>
          </a:p>
          <a:p>
            <a:pPr marL="457200" lvl="1" indent="-457200">
              <a:lnSpc>
                <a:spcPct val="100000"/>
              </a:lnSpc>
              <a:buFont typeface="Arial" panose="020B0604020202020204" pitchFamily="34" charset="0"/>
              <a:buChar char="•"/>
            </a:pPr>
            <a:r>
              <a:rPr lang="en-NZ" sz="1600" dirty="0">
                <a:solidFill>
                  <a:schemeClr val="tx2">
                    <a:lumMod val="50000"/>
                  </a:schemeClr>
                </a:solidFill>
              </a:rPr>
              <a:t>Which committee or group actions the plan or programme?</a:t>
            </a:r>
          </a:p>
          <a:p>
            <a:pPr marL="457200" lvl="1" indent="-457200">
              <a:lnSpc>
                <a:spcPct val="100000"/>
              </a:lnSpc>
              <a:buFont typeface="Arial" panose="020B0604020202020204" pitchFamily="34" charset="0"/>
              <a:buChar char="•"/>
            </a:pPr>
            <a:r>
              <a:rPr lang="en-NZ" sz="1600" dirty="0">
                <a:solidFill>
                  <a:schemeClr val="tx2">
                    <a:lumMod val="50000"/>
                  </a:schemeClr>
                </a:solidFill>
              </a:rPr>
              <a:t>How often are the plans reviewed?</a:t>
            </a:r>
          </a:p>
          <a:p>
            <a:pPr marL="457200" lvl="1" indent="-457200">
              <a:lnSpc>
                <a:spcPct val="100000"/>
              </a:lnSpc>
              <a:buFont typeface="Arial" panose="020B0604020202020204" pitchFamily="34" charset="0"/>
              <a:buChar char="•"/>
            </a:pPr>
            <a:r>
              <a:rPr lang="en-NZ" sz="1600" dirty="0">
                <a:solidFill>
                  <a:schemeClr val="tx2">
                    <a:lumMod val="50000"/>
                  </a:schemeClr>
                </a:solidFill>
              </a:rPr>
              <a:t>How is the committee accessing expert advice?</a:t>
            </a:r>
          </a:p>
          <a:p>
            <a:pPr marL="457200" lvl="1" indent="-457200">
              <a:lnSpc>
                <a:spcPct val="100000"/>
              </a:lnSpc>
              <a:buFont typeface="Arial" panose="020B0604020202020204" pitchFamily="34" charset="0"/>
              <a:buChar char="•"/>
            </a:pPr>
            <a:r>
              <a:rPr lang="en-NZ" sz="1600" dirty="0">
                <a:solidFill>
                  <a:schemeClr val="tx2">
                    <a:lumMod val="50000"/>
                  </a:schemeClr>
                </a:solidFill>
              </a:rPr>
              <a:t>How are IP and AMS issues raised to governance level?</a:t>
            </a:r>
          </a:p>
          <a:p>
            <a:pPr marL="457200" lvl="1" indent="-457200">
              <a:lnSpc>
                <a:spcPct val="100000"/>
              </a:lnSpc>
              <a:buFont typeface="Arial" panose="020B0604020202020204" pitchFamily="34" charset="0"/>
              <a:buChar char="•"/>
            </a:pPr>
            <a:r>
              <a:rPr lang="en-NZ" sz="1600" dirty="0">
                <a:solidFill>
                  <a:schemeClr val="tx2">
                    <a:lumMod val="50000"/>
                  </a:schemeClr>
                </a:solidFill>
              </a:rPr>
              <a:t>How are IP adverse events managed and reported on?</a:t>
            </a:r>
          </a:p>
          <a:p>
            <a:endParaRPr lang="en-NZ" sz="1400" dirty="0">
              <a:solidFill>
                <a:schemeClr val="tx2">
                  <a:lumMod val="50000"/>
                </a:schemeClr>
              </a:solidFill>
            </a:endParaRPr>
          </a:p>
          <a:p>
            <a:endParaRPr lang="en-NZ" sz="1400"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Subsection 5.1 in Practice</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spTree>
    <p:extLst>
      <p:ext uri="{BB962C8B-B14F-4D97-AF65-F5344CB8AC3E}">
        <p14:creationId xmlns:p14="http://schemas.microsoft.com/office/powerpoint/2010/main" val="267103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953929"/>
            <a:ext cx="10515599" cy="4129630"/>
          </a:xfrm>
        </p:spPr>
        <p:txBody>
          <a:bodyPr vert="horz" lIns="0" tIns="45720" rIns="91440" bIns="45720" rtlCol="0" anchor="t">
            <a:normAutofit/>
          </a:bodyPr>
          <a:lstStyle/>
          <a:p>
            <a:r>
              <a:rPr lang="en-NZ" sz="2600" dirty="0">
                <a:solidFill>
                  <a:schemeClr val="tx2">
                    <a:lumMod val="50000"/>
                  </a:schemeClr>
                </a:solidFill>
              </a:rPr>
              <a:t>There are 13 criteria in this subsection </a:t>
            </a:r>
            <a:endParaRPr lang="en-NZ" sz="2600" dirty="0">
              <a:solidFill>
                <a:schemeClr val="tx2">
                  <a:lumMod val="50000"/>
                </a:schemeClr>
              </a:solidFill>
              <a:cs typeface="Arial Bold"/>
            </a:endParaRPr>
          </a:p>
          <a:p>
            <a:r>
              <a:rPr lang="en-NZ" sz="2600" dirty="0">
                <a:solidFill>
                  <a:schemeClr val="tx2">
                    <a:lumMod val="50000"/>
                  </a:schemeClr>
                </a:solidFill>
              </a:rPr>
              <a:t>‘We develop and implement an infection prevention programme that is appropriate to the needs, size and scope of our services’</a:t>
            </a:r>
            <a:endParaRPr lang="en-NZ" sz="2600" dirty="0">
              <a:solidFill>
                <a:schemeClr val="tx2">
                  <a:lumMod val="50000"/>
                </a:schemeClr>
              </a:solidFill>
              <a:cs typeface="Arial Bold"/>
            </a:endParaRPr>
          </a:p>
          <a:p>
            <a:r>
              <a:rPr lang="en-NZ" sz="2600" dirty="0">
                <a:solidFill>
                  <a:schemeClr val="tx2">
                    <a:lumMod val="50000"/>
                  </a:schemeClr>
                </a:solidFill>
              </a:rPr>
              <a:t>5.2.1 and 5.2.2</a:t>
            </a:r>
            <a:endParaRPr lang="en-NZ" sz="2600" dirty="0">
              <a:solidFill>
                <a:schemeClr val="tx2">
                  <a:lumMod val="50000"/>
                </a:schemeClr>
              </a:solidFill>
              <a:cs typeface="Arial Bold"/>
            </a:endParaRPr>
          </a:p>
          <a:p>
            <a:pPr marL="457200" lvl="1" indent="-457200">
              <a:lnSpc>
                <a:spcPct val="100000"/>
              </a:lnSpc>
              <a:buFont typeface="Arial" panose="020B0604020202020204" pitchFamily="34" charset="0"/>
              <a:buChar char="•"/>
            </a:pPr>
            <a:r>
              <a:rPr lang="en-NZ" sz="1700" dirty="0">
                <a:solidFill>
                  <a:schemeClr val="tx2">
                    <a:lumMod val="50000"/>
                  </a:schemeClr>
                </a:solidFill>
              </a:rPr>
              <a:t>Who is responsible for doing IPC in your facility or service, do they have the knowledge to do the job and make decisions?</a:t>
            </a:r>
          </a:p>
          <a:p>
            <a:pPr marL="457200" lvl="1" indent="-457200">
              <a:lnSpc>
                <a:spcPct val="100000"/>
              </a:lnSpc>
              <a:buFont typeface="Arial" panose="020B0604020202020204" pitchFamily="34" charset="0"/>
              <a:buChar char="•"/>
            </a:pPr>
            <a:r>
              <a:rPr lang="en-NZ" sz="1700" dirty="0">
                <a:solidFill>
                  <a:schemeClr val="tx2">
                    <a:lumMod val="50000"/>
                  </a:schemeClr>
                </a:solidFill>
              </a:rPr>
              <a:t>How is the work of IP done, how are results of consumers accessed?</a:t>
            </a:r>
          </a:p>
          <a:p>
            <a:pPr marL="457200" lvl="1" indent="-457200">
              <a:lnSpc>
                <a:spcPct val="100000"/>
              </a:lnSpc>
              <a:buFont typeface="Arial" panose="020B0604020202020204" pitchFamily="34" charset="0"/>
              <a:buChar char="•"/>
            </a:pPr>
            <a:r>
              <a:rPr lang="en-NZ" sz="1700" dirty="0">
                <a:solidFill>
                  <a:schemeClr val="tx2">
                    <a:lumMod val="50000"/>
                  </a:schemeClr>
                </a:solidFill>
              </a:rPr>
              <a:t>What are the lines of reporting and how is this documented?</a:t>
            </a:r>
          </a:p>
          <a:p>
            <a:pPr marL="457200" lvl="1" indent="-457200">
              <a:lnSpc>
                <a:spcPct val="100000"/>
              </a:lnSpc>
              <a:buFont typeface="Arial" panose="020B0604020202020204" pitchFamily="34" charset="0"/>
              <a:buChar char="•"/>
            </a:pPr>
            <a:r>
              <a:rPr lang="en-NZ" sz="1700" dirty="0">
                <a:solidFill>
                  <a:schemeClr val="tx2">
                    <a:lumMod val="50000"/>
                  </a:schemeClr>
                </a:solidFill>
              </a:rPr>
              <a:t>Annual reporting that is linked to the quality and improvement plans for the service</a:t>
            </a:r>
          </a:p>
          <a:p>
            <a:pPr marL="742950" lvl="3" indent="-457200">
              <a:buFont typeface="Arial" panose="020B0604020202020204" pitchFamily="34" charset="0"/>
              <a:buChar char="•"/>
            </a:pPr>
            <a:endParaRPr lang="en-NZ" sz="1200" b="1" dirty="0">
              <a:solidFill>
                <a:schemeClr val="tx2">
                  <a:lumMod val="50000"/>
                </a:schemeClr>
              </a:solidFill>
            </a:endParaRPr>
          </a:p>
          <a:p>
            <a:pPr marL="742950" lvl="3" indent="-457200">
              <a:buFont typeface="Arial" panose="020B0604020202020204" pitchFamily="34" charset="0"/>
              <a:buChar char="•"/>
            </a:pPr>
            <a:endParaRPr lang="en-NZ" sz="1200" b="1" dirty="0">
              <a:solidFill>
                <a:schemeClr val="tx2">
                  <a:lumMod val="50000"/>
                </a:schemeClr>
              </a:solidFill>
            </a:endParaRPr>
          </a:p>
          <a:p>
            <a:pPr marL="742950" lvl="4" indent="-457200">
              <a:buFont typeface="+mj-lt"/>
              <a:buAutoNum type="arabicPeriod"/>
            </a:pPr>
            <a:endParaRPr lang="en-NZ" sz="100"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Subsection 5.2 in Practice</a:t>
            </a:r>
            <a:br>
              <a:rPr lang="en-NZ" dirty="0">
                <a:solidFill>
                  <a:schemeClr val="accent1">
                    <a:lumMod val="75000"/>
                  </a:schemeClr>
                </a:solidFill>
              </a:rPr>
            </a:br>
            <a:endParaRPr lang="en-NZ" dirty="0">
              <a:solidFill>
                <a:schemeClr val="accent1">
                  <a:lumMod val="75000"/>
                </a:schemeClr>
              </a:solidFill>
            </a:endParaRP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spTree>
    <p:extLst>
      <p:ext uri="{BB962C8B-B14F-4D97-AF65-F5344CB8AC3E}">
        <p14:creationId xmlns:p14="http://schemas.microsoft.com/office/powerpoint/2010/main" val="301615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953929"/>
            <a:ext cx="10515599" cy="3904706"/>
          </a:xfrm>
        </p:spPr>
        <p:txBody>
          <a:bodyPr vert="horz" lIns="0" tIns="45720" rIns="91440" bIns="45720" rtlCol="0" anchor="t">
            <a:normAutofit/>
          </a:bodyPr>
          <a:lstStyle/>
          <a:p>
            <a:r>
              <a:rPr lang="en-NZ" sz="2400" dirty="0">
                <a:solidFill>
                  <a:schemeClr val="tx2">
                    <a:lumMod val="50000"/>
                  </a:schemeClr>
                </a:solidFill>
              </a:rPr>
              <a:t>5.2.3, 5.2.4, and 5.2.5</a:t>
            </a:r>
            <a:endParaRPr lang="en-NZ" sz="2400" dirty="0">
              <a:solidFill>
                <a:schemeClr val="tx2">
                  <a:lumMod val="50000"/>
                </a:schemeClr>
              </a:solidFill>
              <a:cs typeface="Arial Bold"/>
            </a:endParaRPr>
          </a:p>
          <a:p>
            <a:r>
              <a:rPr lang="en-NZ" sz="2400" dirty="0">
                <a:solidFill>
                  <a:schemeClr val="tx2">
                    <a:lumMod val="50000"/>
                  </a:schemeClr>
                </a:solidFill>
              </a:rPr>
              <a:t>These criteria are about policies and procedures that guide and inform practice</a:t>
            </a:r>
            <a:endParaRPr lang="en-NZ" sz="2400" dirty="0">
              <a:solidFill>
                <a:schemeClr val="tx2">
                  <a:lumMod val="50000"/>
                </a:schemeClr>
              </a:solidFill>
              <a:cs typeface="Arial Bold"/>
            </a:endParaRPr>
          </a:p>
          <a:p>
            <a:pPr marL="457200" lvl="1" indent="-457200">
              <a:lnSpc>
                <a:spcPct val="80000"/>
              </a:lnSpc>
              <a:buFont typeface="Arial" panose="020B0604020202020204" pitchFamily="34" charset="0"/>
              <a:buChar char="•"/>
            </a:pPr>
            <a:r>
              <a:rPr lang="en-NZ" sz="1800" dirty="0">
                <a:solidFill>
                  <a:schemeClr val="tx2">
                    <a:lumMod val="50000"/>
                  </a:schemeClr>
                </a:solidFill>
              </a:rPr>
              <a:t>Policies and procedures that reflect best practice</a:t>
            </a:r>
            <a:endParaRPr lang="en-NZ" sz="1800" dirty="0">
              <a:solidFill>
                <a:schemeClr val="tx2">
                  <a:lumMod val="50000"/>
                </a:schemeClr>
              </a:solidFill>
              <a:cs typeface="Arial Bold"/>
            </a:endParaRPr>
          </a:p>
          <a:p>
            <a:pPr marL="457200" lvl="1" indent="-457200">
              <a:lnSpc>
                <a:spcPct val="80000"/>
              </a:lnSpc>
              <a:buFont typeface="Arial" panose="020B0604020202020204" pitchFamily="34" charset="0"/>
              <a:buChar char="•"/>
            </a:pPr>
            <a:r>
              <a:rPr lang="en-NZ" sz="1800" dirty="0">
                <a:solidFill>
                  <a:schemeClr val="tx2">
                    <a:lumMod val="50000"/>
                  </a:schemeClr>
                </a:solidFill>
              </a:rPr>
              <a:t>How is IP involved with other aspects of clinical practice that require IP input </a:t>
            </a:r>
          </a:p>
          <a:p>
            <a:pPr marL="457200" lvl="1" indent="-457200">
              <a:lnSpc>
                <a:spcPct val="80000"/>
              </a:lnSpc>
              <a:buFont typeface="Arial" panose="020B0604020202020204" pitchFamily="34" charset="0"/>
              <a:buChar char="•"/>
            </a:pPr>
            <a:r>
              <a:rPr lang="en-NZ" sz="1800" dirty="0">
                <a:solidFill>
                  <a:schemeClr val="tx2">
                    <a:lumMod val="50000"/>
                  </a:schemeClr>
                </a:solidFill>
              </a:rPr>
              <a:t>These criteria also make specific reference to pandemic and infectious disease response </a:t>
            </a:r>
            <a:endParaRPr lang="en-NZ" sz="1800" dirty="0">
              <a:solidFill>
                <a:schemeClr val="tx2">
                  <a:lumMod val="50000"/>
                </a:schemeClr>
              </a:solidFill>
              <a:cs typeface="Arial Bold"/>
            </a:endParaRPr>
          </a:p>
          <a:p>
            <a:pPr marL="457200" indent="-457200">
              <a:buFont typeface="Arial" panose="020B0604020202020204" pitchFamily="34" charset="0"/>
              <a:buChar char="•"/>
            </a:pPr>
            <a:endParaRPr lang="en-NZ"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Subsection 5.2 in Practice</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pic>
        <p:nvPicPr>
          <p:cNvPr id="1026" name="Picture 2" descr="1,496 Antibiotic Resistance Illustrations &amp; Clip Art - iStock">
            <a:extLst>
              <a:ext uri="{FF2B5EF4-FFF2-40B4-BE49-F238E27FC236}">
                <a16:creationId xmlns:a16="http://schemas.microsoft.com/office/drawing/2014/main" id="{D81A73E2-D899-4AFB-9F93-B922819D4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3719" y="155415"/>
            <a:ext cx="2143125" cy="167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8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953929"/>
            <a:ext cx="10959209" cy="3904706"/>
          </a:xfrm>
        </p:spPr>
        <p:txBody>
          <a:bodyPr vert="horz" lIns="0" tIns="45720" rIns="91440" bIns="45720" rtlCol="0" anchor="t">
            <a:normAutofit/>
          </a:bodyPr>
          <a:lstStyle/>
          <a:p>
            <a:r>
              <a:rPr lang="en-NZ" sz="2800" dirty="0">
                <a:solidFill>
                  <a:schemeClr val="tx2">
                    <a:lumMod val="50000"/>
                  </a:schemeClr>
                </a:solidFill>
              </a:rPr>
              <a:t>5.2.6, 5.2.7 and 5.2.8 </a:t>
            </a:r>
          </a:p>
          <a:p>
            <a:r>
              <a:rPr lang="en-NZ" sz="2800" dirty="0">
                <a:solidFill>
                  <a:schemeClr val="tx2">
                    <a:lumMod val="50000"/>
                  </a:schemeClr>
                </a:solidFill>
              </a:rPr>
              <a:t>These criteria are related to IP education, procurement and consultation</a:t>
            </a:r>
          </a:p>
          <a:p>
            <a:pPr marL="457200" lvl="1" indent="-457200">
              <a:lnSpc>
                <a:spcPct val="90000"/>
              </a:lnSpc>
              <a:buFont typeface="Arial" panose="020B0604020202020204" pitchFamily="34" charset="0"/>
              <a:buChar char="•"/>
            </a:pPr>
            <a:r>
              <a:rPr lang="en-NZ" sz="1800" dirty="0">
                <a:solidFill>
                  <a:schemeClr val="tx2">
                    <a:lumMod val="50000"/>
                  </a:schemeClr>
                </a:solidFill>
              </a:rPr>
              <a:t>IP education, how is this completed, how often and is there a plan?</a:t>
            </a:r>
            <a:endParaRPr lang="en-NZ" sz="1800" dirty="0">
              <a:solidFill>
                <a:schemeClr val="tx2">
                  <a:lumMod val="50000"/>
                </a:schemeClr>
              </a:solidFill>
              <a:cs typeface="Arial Bold"/>
            </a:endParaRPr>
          </a:p>
          <a:p>
            <a:pPr marL="457200" lvl="1" indent="-457200">
              <a:lnSpc>
                <a:spcPct val="90000"/>
              </a:lnSpc>
              <a:buFont typeface="Arial" panose="020B0604020202020204" pitchFamily="34" charset="0"/>
              <a:buChar char="•"/>
            </a:pPr>
            <a:r>
              <a:rPr lang="en-NZ" sz="1800" dirty="0">
                <a:solidFill>
                  <a:schemeClr val="tx2">
                    <a:lumMod val="50000"/>
                  </a:schemeClr>
                </a:solidFill>
              </a:rPr>
              <a:t>Needs to be relevant to the organisational size and scope?</a:t>
            </a:r>
            <a:endParaRPr lang="en-NZ" sz="1800" dirty="0">
              <a:solidFill>
                <a:schemeClr val="tx2">
                  <a:lumMod val="50000"/>
                </a:schemeClr>
              </a:solidFill>
              <a:cs typeface="Arial Bold"/>
            </a:endParaRPr>
          </a:p>
          <a:p>
            <a:pPr marL="457200" lvl="1" indent="-457200">
              <a:lnSpc>
                <a:spcPct val="90000"/>
              </a:lnSpc>
              <a:buFont typeface="Arial" panose="020B0604020202020204" pitchFamily="34" charset="0"/>
              <a:buChar char="•"/>
            </a:pPr>
            <a:r>
              <a:rPr lang="en-NZ" sz="1800" dirty="0">
                <a:solidFill>
                  <a:schemeClr val="tx2">
                    <a:lumMod val="50000"/>
                  </a:schemeClr>
                </a:solidFill>
              </a:rPr>
              <a:t>How is procurement completed and does IP have a voice in this process?</a:t>
            </a:r>
            <a:endParaRPr lang="en-NZ" sz="1800" dirty="0">
              <a:solidFill>
                <a:schemeClr val="tx2">
                  <a:lumMod val="50000"/>
                </a:schemeClr>
              </a:solidFill>
              <a:cs typeface="Arial Bold"/>
            </a:endParaRPr>
          </a:p>
          <a:p>
            <a:pPr marL="457200" lvl="1" indent="-457200">
              <a:lnSpc>
                <a:spcPct val="90000"/>
              </a:lnSpc>
              <a:buFont typeface="Arial" panose="020B0604020202020204" pitchFamily="34" charset="0"/>
              <a:buChar char="•"/>
            </a:pPr>
            <a:r>
              <a:rPr lang="en-NZ" sz="1800" dirty="0">
                <a:solidFill>
                  <a:schemeClr val="tx2">
                    <a:lumMod val="50000"/>
                  </a:schemeClr>
                </a:solidFill>
              </a:rPr>
              <a:t>How is IP expertise sought for new builds and refurbishments?</a:t>
            </a:r>
            <a:endParaRPr lang="en-NZ" sz="1800" dirty="0">
              <a:solidFill>
                <a:schemeClr val="tx2">
                  <a:lumMod val="50000"/>
                </a:schemeClr>
              </a:solidFill>
              <a:cs typeface="Arial Bold"/>
            </a:endParaRPr>
          </a:p>
          <a:p>
            <a:pPr marL="457200" indent="-457200">
              <a:buFont typeface="Arial" panose="020B0604020202020204" pitchFamily="34" charset="0"/>
              <a:buChar char="•"/>
            </a:pPr>
            <a:endParaRPr lang="en-NZ"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Subsection 5.2 in Practice</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spTree>
    <p:extLst>
      <p:ext uri="{BB962C8B-B14F-4D97-AF65-F5344CB8AC3E}">
        <p14:creationId xmlns:p14="http://schemas.microsoft.com/office/powerpoint/2010/main" val="403559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86527" y="1828800"/>
            <a:ext cx="9466311" cy="3904706"/>
          </a:xfrm>
        </p:spPr>
        <p:txBody>
          <a:bodyPr vert="horz" lIns="0" tIns="45720" rIns="91440" bIns="45720" rtlCol="0" anchor="t">
            <a:normAutofit fontScale="77500" lnSpcReduction="20000"/>
          </a:bodyPr>
          <a:lstStyle/>
          <a:p>
            <a:r>
              <a:rPr lang="en-NZ" sz="3000" dirty="0">
                <a:solidFill>
                  <a:schemeClr val="tx2">
                    <a:lumMod val="50000"/>
                  </a:schemeClr>
                </a:solidFill>
              </a:rPr>
              <a:t>5.2.9, 5.2.10, 5.2.11, 5.2.12, and 5.2.13</a:t>
            </a:r>
          </a:p>
          <a:p>
            <a:r>
              <a:rPr lang="en-NZ" sz="3000" dirty="0">
                <a:solidFill>
                  <a:schemeClr val="tx2">
                    <a:lumMod val="50000"/>
                  </a:schemeClr>
                </a:solidFill>
              </a:rPr>
              <a:t>The management of reusable medical devices</a:t>
            </a:r>
          </a:p>
          <a:p>
            <a:pPr marL="457200" lvl="1" indent="-457200">
              <a:buFont typeface="Arial" panose="020B0604020202020204" pitchFamily="34" charset="0"/>
              <a:buChar char="•"/>
            </a:pPr>
            <a:r>
              <a:rPr lang="en-NZ" sz="2100" dirty="0">
                <a:solidFill>
                  <a:schemeClr val="tx2">
                    <a:lumMod val="50000"/>
                  </a:schemeClr>
                </a:solidFill>
              </a:rPr>
              <a:t>Appropriate and evidence-based cleaning and decontamination processes are completed</a:t>
            </a:r>
            <a:endParaRPr lang="en-NZ" sz="2100">
              <a:solidFill>
                <a:schemeClr val="tx2">
                  <a:lumMod val="50000"/>
                </a:schemeClr>
              </a:solidFill>
              <a:cs typeface="Arial Bold"/>
            </a:endParaRPr>
          </a:p>
          <a:p>
            <a:pPr marL="457200" lvl="1" indent="-457200">
              <a:buFont typeface="Arial" panose="020B0604020202020204" pitchFamily="34" charset="0"/>
              <a:buChar char="•"/>
            </a:pPr>
            <a:r>
              <a:rPr lang="en-NZ" sz="2100" dirty="0">
                <a:solidFill>
                  <a:schemeClr val="tx2">
                    <a:lumMod val="50000"/>
                  </a:schemeClr>
                </a:solidFill>
              </a:rPr>
              <a:t>Policies and procedures to support this work</a:t>
            </a:r>
            <a:endParaRPr lang="en-NZ" sz="2100">
              <a:solidFill>
                <a:schemeClr val="tx2">
                  <a:lumMod val="50000"/>
                </a:schemeClr>
              </a:solidFill>
              <a:cs typeface="Arial Bold"/>
            </a:endParaRPr>
          </a:p>
          <a:p>
            <a:pPr marL="457200" lvl="1" indent="-457200">
              <a:buFont typeface="Arial" panose="020B0604020202020204" pitchFamily="34" charset="0"/>
              <a:buChar char="•"/>
            </a:pPr>
            <a:r>
              <a:rPr lang="en-NZ" sz="2100" dirty="0">
                <a:solidFill>
                  <a:schemeClr val="tx2">
                    <a:lumMod val="50000"/>
                  </a:schemeClr>
                </a:solidFill>
              </a:rPr>
              <a:t>Single use is single use</a:t>
            </a:r>
            <a:endParaRPr lang="en-NZ" sz="2100">
              <a:solidFill>
                <a:schemeClr val="tx2">
                  <a:lumMod val="50000"/>
                </a:schemeClr>
              </a:solidFill>
              <a:cs typeface="Arial Bold"/>
            </a:endParaRPr>
          </a:p>
          <a:p>
            <a:pPr marL="457200" lvl="1" indent="-457200">
              <a:buFont typeface="Arial" panose="020B0604020202020204" pitchFamily="34" charset="0"/>
              <a:buChar char="•"/>
            </a:pPr>
            <a:r>
              <a:rPr lang="en-NZ" sz="2100" dirty="0">
                <a:solidFill>
                  <a:schemeClr val="tx2">
                    <a:lumMod val="50000"/>
                  </a:schemeClr>
                </a:solidFill>
              </a:rPr>
              <a:t>Education resources in te reo Māori</a:t>
            </a:r>
            <a:endParaRPr lang="en-NZ" sz="2100">
              <a:solidFill>
                <a:schemeClr val="tx2">
                  <a:lumMod val="50000"/>
                </a:schemeClr>
              </a:solidFill>
              <a:cs typeface="Arial Bold"/>
            </a:endParaRPr>
          </a:p>
          <a:p>
            <a:pPr marL="457200" lvl="1" indent="-457200">
              <a:buFont typeface="Arial" panose="020B0604020202020204" pitchFamily="34" charset="0"/>
              <a:buChar char="•"/>
            </a:pPr>
            <a:r>
              <a:rPr lang="en-NZ" sz="2100" dirty="0">
                <a:solidFill>
                  <a:schemeClr val="tx2">
                    <a:lumMod val="50000"/>
                  </a:schemeClr>
                </a:solidFill>
              </a:rPr>
              <a:t>Acknowledgment of participation and partnership with Māori</a:t>
            </a:r>
            <a:endParaRPr lang="en-NZ" sz="2100">
              <a:solidFill>
                <a:schemeClr val="tx2">
                  <a:lumMod val="50000"/>
                </a:schemeClr>
              </a:solidFill>
              <a:cs typeface="Arial Bold"/>
            </a:endParaRPr>
          </a:p>
          <a:p>
            <a:pPr marL="457200" lvl="1" indent="-457200">
              <a:buFont typeface="Arial" panose="020B0604020202020204" pitchFamily="34" charset="0"/>
              <a:buChar char="•"/>
            </a:pPr>
            <a:r>
              <a:rPr lang="en-NZ" sz="2100" dirty="0">
                <a:solidFill>
                  <a:schemeClr val="tx2">
                    <a:lumMod val="50000"/>
                  </a:schemeClr>
                </a:solidFill>
              </a:rPr>
              <a:t>5.2.10 is not applicable to residential disability services/mental health and </a:t>
            </a:r>
            <a:endParaRPr lang="en-NZ" sz="2100" dirty="0">
              <a:solidFill>
                <a:schemeClr val="tx2">
                  <a:lumMod val="50000"/>
                </a:schemeClr>
              </a:solidFill>
              <a:cs typeface="Arial Bold"/>
            </a:endParaRPr>
          </a:p>
          <a:p>
            <a:pPr lvl="1"/>
            <a:r>
              <a:rPr lang="en-NZ" sz="2100" dirty="0">
                <a:solidFill>
                  <a:schemeClr val="tx2">
                    <a:lumMod val="50000"/>
                  </a:schemeClr>
                </a:solidFill>
              </a:rPr>
              <a:t>           addiction services</a:t>
            </a:r>
            <a:endParaRPr lang="en-NZ" sz="2100" dirty="0">
              <a:solidFill>
                <a:schemeClr val="tx2">
                  <a:lumMod val="50000"/>
                </a:schemeClr>
              </a:solidFill>
              <a:cs typeface="Arial Bold"/>
            </a:endParaRPr>
          </a:p>
          <a:p>
            <a:pPr marL="457200" lvl="2" indent="-457200">
              <a:buFont typeface="Arial" panose="020B0604020202020204" pitchFamily="34" charset="0"/>
              <a:buChar char="•"/>
            </a:pPr>
            <a:endParaRPr lang="en-NZ" sz="100" dirty="0">
              <a:solidFill>
                <a:schemeClr val="tx2">
                  <a:lumMod val="50000"/>
                </a:schemeClr>
              </a:solidFill>
            </a:endParaRPr>
          </a:p>
          <a:p>
            <a:pPr marL="457200" lvl="2" indent="-457200">
              <a:buFont typeface="Arial" panose="020B0604020202020204" pitchFamily="34" charset="0"/>
              <a:buChar char="•"/>
            </a:pPr>
            <a:r>
              <a:rPr lang="en-NZ" sz="100" dirty="0">
                <a:solidFill>
                  <a:schemeClr val="tx2">
                    <a:lumMod val="50000"/>
                  </a:schemeClr>
                </a:solidFill>
              </a:rPr>
              <a:t>The</a:t>
            </a:r>
          </a:p>
          <a:p>
            <a:pPr marL="742950" lvl="3" indent="-457200">
              <a:buFont typeface="Arial" panose="020B0604020202020204" pitchFamily="34" charset="0"/>
              <a:buChar char="•"/>
            </a:pPr>
            <a:endParaRPr lang="en-NZ" sz="100"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Subsection 5.2 in Practice</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pic>
        <p:nvPicPr>
          <p:cNvPr id="3" name="Picture 2" descr="A picture containing indoor, music, cooking, pan&#10;&#10;Description automatically generated">
            <a:extLst>
              <a:ext uri="{FF2B5EF4-FFF2-40B4-BE49-F238E27FC236}">
                <a16:creationId xmlns:a16="http://schemas.microsoft.com/office/drawing/2014/main" id="{57784F99-A01D-433D-B583-2845468C3BA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86522" y="3876870"/>
            <a:ext cx="3072883" cy="2304662"/>
          </a:xfrm>
          <a:prstGeom prst="rect">
            <a:avLst/>
          </a:prstGeom>
        </p:spPr>
      </p:pic>
      <p:sp>
        <p:nvSpPr>
          <p:cNvPr id="7" name="TextBox 6">
            <a:extLst>
              <a:ext uri="{FF2B5EF4-FFF2-40B4-BE49-F238E27FC236}">
                <a16:creationId xmlns:a16="http://schemas.microsoft.com/office/drawing/2014/main" id="{B0FFD6BB-5923-4702-82FC-0AAAC9100FD1}"/>
              </a:ext>
            </a:extLst>
          </p:cNvPr>
          <p:cNvSpPr txBox="1"/>
          <p:nvPr/>
        </p:nvSpPr>
        <p:spPr>
          <a:xfrm>
            <a:off x="10524930" y="6991788"/>
            <a:ext cx="143069" cy="6047809"/>
          </a:xfrm>
          <a:prstGeom prst="rect">
            <a:avLst/>
          </a:prstGeom>
          <a:noFill/>
        </p:spPr>
        <p:txBody>
          <a:bodyPr wrap="square" rtlCol="0">
            <a:spAutoFit/>
          </a:bodyPr>
          <a:lstStyle/>
          <a:p>
            <a:r>
              <a:rPr lang="en-NZ" sz="900" dirty="0">
                <a:hlinkClick r:id="rId5" tooltip="https://medium.com/health-and-disease/dna-test-could-avoid-unnecessary-surgery-for-ovarian-cysts-538689bdd8b3"/>
              </a:rPr>
              <a:t>This Photo</a:t>
            </a:r>
            <a:r>
              <a:rPr lang="en-NZ" sz="900" dirty="0"/>
              <a:t> by Unknown Author is licensed under </a:t>
            </a:r>
            <a:r>
              <a:rPr lang="en-NZ" sz="900" dirty="0">
                <a:hlinkClick r:id="rId6" tooltip="https://creativecommons.org/licenses/by/3.0/"/>
              </a:rPr>
              <a:t>CC BY</a:t>
            </a:r>
            <a:endParaRPr lang="en-NZ" sz="900" dirty="0"/>
          </a:p>
        </p:txBody>
      </p:sp>
    </p:spTree>
    <p:extLst>
      <p:ext uri="{BB962C8B-B14F-4D97-AF65-F5344CB8AC3E}">
        <p14:creationId xmlns:p14="http://schemas.microsoft.com/office/powerpoint/2010/main" val="111645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900000" y="1953929"/>
            <a:ext cx="9512964" cy="3904706"/>
          </a:xfrm>
        </p:spPr>
        <p:txBody>
          <a:bodyPr vert="horz" lIns="0" tIns="45720" rIns="91440" bIns="45720" rtlCol="0" anchor="t">
            <a:normAutofit/>
          </a:bodyPr>
          <a:lstStyle/>
          <a:p>
            <a:r>
              <a:rPr lang="en-NZ" sz="2800" dirty="0">
                <a:solidFill>
                  <a:schemeClr val="tx2">
                    <a:lumMod val="50000"/>
                  </a:schemeClr>
                </a:solidFill>
              </a:rPr>
              <a:t>Antimicrobial Stewardship Programme</a:t>
            </a:r>
          </a:p>
          <a:p>
            <a:r>
              <a:rPr lang="en-NZ" sz="2800" dirty="0">
                <a:solidFill>
                  <a:schemeClr val="tx2">
                    <a:lumMod val="50000"/>
                  </a:schemeClr>
                </a:solidFill>
              </a:rPr>
              <a:t>‘We promote responsible antimicrobial prescribing and implement an AMS programme that is appropriate to the needs size and scope of the service’</a:t>
            </a:r>
          </a:p>
          <a:p>
            <a:pPr marL="457200" lvl="1" indent="-457200">
              <a:buFont typeface="Arial" panose="020B0604020202020204" pitchFamily="34" charset="0"/>
              <a:buChar char="•"/>
            </a:pPr>
            <a:r>
              <a:rPr lang="en-NZ" sz="1800" dirty="0">
                <a:solidFill>
                  <a:schemeClr val="tx2">
                    <a:lumMod val="50000"/>
                  </a:schemeClr>
                </a:solidFill>
              </a:rPr>
              <a:t>5.3.1 is not applicable to residential disability and mental health and addictions </a:t>
            </a:r>
            <a:endParaRPr lang="en-NZ" sz="1800" dirty="0">
              <a:solidFill>
                <a:schemeClr val="tx2">
                  <a:lumMod val="50000"/>
                </a:schemeClr>
              </a:solidFill>
              <a:cs typeface="Arial Bold"/>
            </a:endParaRPr>
          </a:p>
          <a:p>
            <a:pPr marL="457200" lvl="1" indent="-457200">
              <a:buFont typeface="Arial" panose="020B0604020202020204" pitchFamily="34" charset="0"/>
              <a:buChar char="•"/>
            </a:pPr>
            <a:endParaRPr lang="en-NZ" sz="1200" dirty="0">
              <a:solidFill>
                <a:schemeClr val="tx2">
                  <a:lumMod val="50000"/>
                </a:schemeClr>
              </a:solidFill>
            </a:endParaRPr>
          </a:p>
          <a:p>
            <a:pPr marL="457200" indent="-457200">
              <a:buFont typeface="Arial" panose="020B0604020202020204" pitchFamily="34" charset="0"/>
              <a:buChar char="•"/>
            </a:pPr>
            <a:endParaRPr lang="en-NZ"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Subsection 5.3 in Practice</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pic>
        <p:nvPicPr>
          <p:cNvPr id="1026" name="Picture 2" descr="1,496 Antibiotic Resistance Illustrations &amp; Clip Art - iStock">
            <a:extLst>
              <a:ext uri="{FF2B5EF4-FFF2-40B4-BE49-F238E27FC236}">
                <a16:creationId xmlns:a16="http://schemas.microsoft.com/office/drawing/2014/main" id="{D81A73E2-D899-4AFB-9F93-B922819D4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3719" y="155415"/>
            <a:ext cx="2143125" cy="167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21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953929"/>
            <a:ext cx="10515599" cy="3904706"/>
          </a:xfrm>
        </p:spPr>
        <p:txBody>
          <a:bodyPr vert="horz" lIns="0" tIns="45720" rIns="91440" bIns="45720" rtlCol="0" anchor="t">
            <a:normAutofit/>
          </a:bodyPr>
          <a:lstStyle/>
          <a:p>
            <a:r>
              <a:rPr lang="en-NZ" sz="2800" dirty="0">
                <a:solidFill>
                  <a:schemeClr val="tx2">
                    <a:lumMod val="50000"/>
                  </a:schemeClr>
                </a:solidFill>
              </a:rPr>
              <a:t>5.3.1, 5.3.2 and 5.3.3 applicable to ARC </a:t>
            </a:r>
          </a:p>
          <a:p>
            <a:pPr marL="457200" indent="-457200">
              <a:buFont typeface="Arial" panose="020B0604020202020204" pitchFamily="34" charset="0"/>
              <a:buChar char="•"/>
            </a:pPr>
            <a:r>
              <a:rPr lang="en-NZ" sz="2000" dirty="0">
                <a:solidFill>
                  <a:schemeClr val="tx2">
                    <a:lumMod val="50000"/>
                  </a:schemeClr>
                </a:solidFill>
              </a:rPr>
              <a:t>Policies and procedures are evidence based</a:t>
            </a:r>
            <a:endParaRPr lang="en-NZ" sz="2000">
              <a:solidFill>
                <a:schemeClr val="tx2">
                  <a:lumMod val="50000"/>
                </a:schemeClr>
              </a:solidFill>
              <a:cs typeface="Arial Bold"/>
            </a:endParaRPr>
          </a:p>
          <a:p>
            <a:pPr marL="457200" indent="-457200">
              <a:buFont typeface="Arial" panose="020B0604020202020204" pitchFamily="34" charset="0"/>
              <a:buChar char="•"/>
            </a:pPr>
            <a:r>
              <a:rPr lang="en-NZ" sz="2000" dirty="0">
                <a:solidFill>
                  <a:schemeClr val="tx2">
                    <a:lumMod val="50000"/>
                  </a:schemeClr>
                </a:solidFill>
              </a:rPr>
              <a:t>Appropriate to the size and scope of the service</a:t>
            </a:r>
            <a:endParaRPr lang="en-NZ" sz="2000">
              <a:solidFill>
                <a:schemeClr val="tx2">
                  <a:lumMod val="50000"/>
                </a:schemeClr>
              </a:solidFill>
              <a:cs typeface="Arial Bold"/>
            </a:endParaRPr>
          </a:p>
          <a:p>
            <a:pPr marL="457200" indent="-457200">
              <a:buFont typeface="Arial" panose="020B0604020202020204" pitchFamily="34" charset="0"/>
              <a:buChar char="•"/>
            </a:pPr>
            <a:r>
              <a:rPr lang="en-NZ" sz="2000" dirty="0">
                <a:solidFill>
                  <a:schemeClr val="tx2">
                    <a:lumMod val="50000"/>
                  </a:schemeClr>
                </a:solidFill>
              </a:rPr>
              <a:t>Governance of the process</a:t>
            </a:r>
            <a:endParaRPr lang="en-NZ" sz="2000">
              <a:solidFill>
                <a:schemeClr val="tx2">
                  <a:lumMod val="50000"/>
                </a:schemeClr>
              </a:solidFill>
              <a:cs typeface="Arial Bold"/>
            </a:endParaRPr>
          </a:p>
          <a:p>
            <a:pPr marL="457200" indent="-457200">
              <a:buFont typeface="Arial" panose="020B0604020202020204" pitchFamily="34" charset="0"/>
              <a:buChar char="•"/>
            </a:pPr>
            <a:r>
              <a:rPr lang="en-NZ" sz="2000" dirty="0">
                <a:solidFill>
                  <a:schemeClr val="tx2">
                    <a:lumMod val="50000"/>
                  </a:schemeClr>
                </a:solidFill>
              </a:rPr>
              <a:t>How is prescribing managed</a:t>
            </a:r>
            <a:endParaRPr lang="en-NZ" sz="2000">
              <a:solidFill>
                <a:schemeClr val="tx2">
                  <a:lumMod val="50000"/>
                </a:schemeClr>
              </a:solidFill>
              <a:cs typeface="Arial Bold"/>
            </a:endParaRPr>
          </a:p>
          <a:p>
            <a:pPr marL="457200" indent="-457200">
              <a:buFont typeface="Arial" panose="020B0604020202020204" pitchFamily="34" charset="0"/>
              <a:buChar char="•"/>
            </a:pPr>
            <a:r>
              <a:rPr lang="en-NZ" sz="2000" dirty="0">
                <a:solidFill>
                  <a:schemeClr val="tx2">
                    <a:lumMod val="50000"/>
                  </a:schemeClr>
                </a:solidFill>
              </a:rPr>
              <a:t>Is there room for influencing practice</a:t>
            </a:r>
            <a:endParaRPr lang="en-NZ" sz="2000">
              <a:solidFill>
                <a:schemeClr val="tx2">
                  <a:lumMod val="50000"/>
                </a:schemeClr>
              </a:solidFill>
              <a:cs typeface="Arial Bold"/>
            </a:endParaRPr>
          </a:p>
          <a:p>
            <a:pPr marL="457200" indent="-457200">
              <a:buFont typeface="Arial" panose="020B0604020202020204" pitchFamily="34" charset="0"/>
              <a:buChar char="•"/>
            </a:pPr>
            <a:r>
              <a:rPr lang="en-NZ" sz="2000" dirty="0">
                <a:solidFill>
                  <a:schemeClr val="tx2">
                    <a:lumMod val="50000"/>
                  </a:schemeClr>
                </a:solidFill>
              </a:rPr>
              <a:t>How are improvements going to be addressed and recognised</a:t>
            </a:r>
            <a:endParaRPr lang="en-NZ" sz="2000" dirty="0">
              <a:solidFill>
                <a:schemeClr val="tx2">
                  <a:lumMod val="50000"/>
                </a:schemeClr>
              </a:solidFill>
              <a:cs typeface="Arial Bold"/>
            </a:endParaRP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pic>
        <p:nvPicPr>
          <p:cNvPr id="2050" name="Picture 2" descr="Antimicrobial resistance among uropathogens in the Asia-Pacific region: a  systematic review - Prevent It">
            <a:extLst>
              <a:ext uri="{FF2B5EF4-FFF2-40B4-BE49-F238E27FC236}">
                <a16:creationId xmlns:a16="http://schemas.microsoft.com/office/drawing/2014/main" id="{2A8F9C9F-D9C3-4A85-9C27-DBF7D6CC9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9116" y="128534"/>
            <a:ext cx="3179056" cy="174166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a:extLst>
              <a:ext uri="{FF2B5EF4-FFF2-40B4-BE49-F238E27FC236}">
                <a16:creationId xmlns:a16="http://schemas.microsoft.com/office/drawing/2014/main" id="{3F8E8CA3-549B-35CA-723A-9AFDEF3ECC5C}"/>
              </a:ext>
            </a:extLst>
          </p:cNvPr>
          <p:cNvSpPr>
            <a:spLocks noGrp="1"/>
          </p:cNvSpPr>
          <p:nvPr>
            <p:ph type="title"/>
          </p:nvPr>
        </p:nvSpPr>
        <p:spPr>
          <a:xfrm>
            <a:off x="900000" y="878081"/>
            <a:ext cx="10515600" cy="950719"/>
          </a:xfrm>
        </p:spPr>
        <p:txBody>
          <a:bodyPr/>
          <a:lstStyle/>
          <a:p>
            <a:r>
              <a:rPr lang="en-NZ" dirty="0">
                <a:solidFill>
                  <a:schemeClr val="accent1">
                    <a:lumMod val="75000"/>
                  </a:schemeClr>
                </a:solidFill>
              </a:rPr>
              <a:t>Subsection 5.3 in Practice</a:t>
            </a:r>
          </a:p>
        </p:txBody>
      </p:sp>
    </p:spTree>
    <p:extLst>
      <p:ext uri="{BB962C8B-B14F-4D97-AF65-F5344CB8AC3E}">
        <p14:creationId xmlns:p14="http://schemas.microsoft.com/office/powerpoint/2010/main" val="400257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953929"/>
            <a:ext cx="10515599" cy="3904706"/>
          </a:xfrm>
        </p:spPr>
        <p:txBody>
          <a:bodyPr vert="horz" lIns="0" tIns="45720" rIns="91440" bIns="45720" rtlCol="0" anchor="t">
            <a:normAutofit/>
          </a:bodyPr>
          <a:lstStyle/>
          <a:p>
            <a:pPr marL="457200" indent="-457200">
              <a:buFont typeface="Arial" panose="020B0604020202020204" pitchFamily="34" charset="0"/>
              <a:buChar char="•"/>
            </a:pPr>
            <a:r>
              <a:rPr lang="en-NZ" sz="2800" dirty="0">
                <a:solidFill>
                  <a:schemeClr val="tx2">
                    <a:lumMod val="50000"/>
                  </a:schemeClr>
                </a:solidFill>
              </a:rPr>
              <a:t>‘We carry out surveillance of HAI’s and multi-drug-resistant organisms in accordance with national and regional surveillance programmes, agreed objectives, priorities and methods specified in the infection prevention programme and with an equity focus’</a:t>
            </a:r>
          </a:p>
          <a:p>
            <a:pPr marL="457200" indent="-457200">
              <a:buFont typeface="Arial" panose="020B0604020202020204" pitchFamily="34" charset="0"/>
              <a:buChar char="•"/>
            </a:pPr>
            <a:r>
              <a:rPr lang="en-NZ" sz="2800" dirty="0">
                <a:solidFill>
                  <a:schemeClr val="tx2">
                    <a:lumMod val="50000"/>
                  </a:schemeClr>
                </a:solidFill>
              </a:rPr>
              <a:t>Surveillance of infections</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sp>
        <p:nvSpPr>
          <p:cNvPr id="8" name="Title 3">
            <a:extLst>
              <a:ext uri="{FF2B5EF4-FFF2-40B4-BE49-F238E27FC236}">
                <a16:creationId xmlns:a16="http://schemas.microsoft.com/office/drawing/2014/main" id="{B2DD3ABB-D7E4-7919-C367-4A6D0F9AEAC3}"/>
              </a:ext>
            </a:extLst>
          </p:cNvPr>
          <p:cNvSpPr>
            <a:spLocks noGrp="1"/>
          </p:cNvSpPr>
          <p:nvPr>
            <p:ph type="title"/>
          </p:nvPr>
        </p:nvSpPr>
        <p:spPr>
          <a:xfrm>
            <a:off x="900000" y="878081"/>
            <a:ext cx="10515600" cy="950719"/>
          </a:xfrm>
        </p:spPr>
        <p:txBody>
          <a:bodyPr/>
          <a:lstStyle/>
          <a:p>
            <a:r>
              <a:rPr lang="en-NZ" dirty="0">
                <a:solidFill>
                  <a:schemeClr val="accent1">
                    <a:lumMod val="75000"/>
                  </a:schemeClr>
                </a:solidFill>
              </a:rPr>
              <a:t>Subsection 5.4 in Practice</a:t>
            </a:r>
          </a:p>
        </p:txBody>
      </p:sp>
    </p:spTree>
    <p:extLst>
      <p:ext uri="{BB962C8B-B14F-4D97-AF65-F5344CB8AC3E}">
        <p14:creationId xmlns:p14="http://schemas.microsoft.com/office/powerpoint/2010/main" val="293999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719866"/>
            <a:ext cx="10515599" cy="4381725"/>
          </a:xfrm>
        </p:spPr>
        <p:txBody>
          <a:bodyPr vert="horz" lIns="0" tIns="45720" rIns="91440" bIns="45720" rtlCol="0" anchor="t">
            <a:normAutofit fontScale="62500" lnSpcReduction="20000"/>
          </a:bodyPr>
          <a:lstStyle/>
          <a:p>
            <a:r>
              <a:rPr lang="en-NZ" sz="4600" dirty="0">
                <a:solidFill>
                  <a:schemeClr val="tx2">
                    <a:lumMod val="50000"/>
                  </a:schemeClr>
                </a:solidFill>
              </a:rPr>
              <a:t>5.4.1 – 5.4.5</a:t>
            </a:r>
          </a:p>
          <a:p>
            <a:pPr marL="457200" indent="-457200">
              <a:buFont typeface="Arial" panose="020B0604020202020204" pitchFamily="34" charset="0"/>
              <a:buChar char="•"/>
            </a:pPr>
            <a:r>
              <a:rPr lang="en-NZ" sz="2600" dirty="0">
                <a:solidFill>
                  <a:schemeClr val="tx2">
                    <a:lumMod val="50000"/>
                  </a:schemeClr>
                </a:solidFill>
              </a:rPr>
              <a:t>These criteria are about how surveillance of health care acquired infection is recorded and monitored</a:t>
            </a:r>
            <a:endParaRPr lang="en-NZ" sz="2600" dirty="0">
              <a:solidFill>
                <a:schemeClr val="tx2">
                  <a:lumMod val="50000"/>
                </a:schemeClr>
              </a:solidFill>
              <a:cs typeface="Arial Bold"/>
            </a:endParaRPr>
          </a:p>
          <a:p>
            <a:pPr marL="457200" indent="-457200">
              <a:buFont typeface="Arial" panose="020B0604020202020204" pitchFamily="34" charset="0"/>
              <a:buChar char="•"/>
            </a:pPr>
            <a:r>
              <a:rPr lang="en-NZ" sz="2600" dirty="0">
                <a:solidFill>
                  <a:schemeClr val="tx2">
                    <a:lumMod val="50000"/>
                  </a:schemeClr>
                </a:solidFill>
              </a:rPr>
              <a:t>This is applicable to the size and scope of an organisation or facility</a:t>
            </a:r>
            <a:endParaRPr lang="en-NZ" sz="2600" dirty="0">
              <a:solidFill>
                <a:schemeClr val="tx2">
                  <a:lumMod val="50000"/>
                </a:schemeClr>
              </a:solidFill>
              <a:cs typeface="Arial Bold"/>
            </a:endParaRPr>
          </a:p>
          <a:p>
            <a:pPr marL="457200" indent="-457200">
              <a:buFont typeface="Arial" panose="020B0604020202020204" pitchFamily="34" charset="0"/>
              <a:buChar char="•"/>
            </a:pPr>
            <a:r>
              <a:rPr lang="en-NZ" sz="2600" dirty="0">
                <a:solidFill>
                  <a:schemeClr val="tx2">
                    <a:lumMod val="50000"/>
                  </a:schemeClr>
                </a:solidFill>
              </a:rPr>
              <a:t>Focus needs to be on understanding the needs of your service and determining the right methods of surveillance</a:t>
            </a:r>
            <a:endParaRPr lang="en-NZ" sz="2600" dirty="0">
              <a:solidFill>
                <a:schemeClr val="tx2">
                  <a:lumMod val="50000"/>
                </a:schemeClr>
              </a:solidFill>
              <a:cs typeface="Arial Bold"/>
            </a:endParaRPr>
          </a:p>
          <a:p>
            <a:pPr marL="457200" indent="-457200">
              <a:buFont typeface="Arial" panose="020B0604020202020204" pitchFamily="34" charset="0"/>
              <a:buChar char="•"/>
            </a:pPr>
            <a:r>
              <a:rPr lang="en-NZ" sz="2600" dirty="0">
                <a:solidFill>
                  <a:schemeClr val="tx2">
                    <a:lumMod val="50000"/>
                  </a:schemeClr>
                </a:solidFill>
              </a:rPr>
              <a:t>For public hospitals there is some guidance in national programmes around surgical site infections</a:t>
            </a:r>
            <a:endParaRPr lang="en-NZ" sz="2600" dirty="0">
              <a:solidFill>
                <a:schemeClr val="tx2">
                  <a:lumMod val="50000"/>
                </a:schemeClr>
              </a:solidFill>
              <a:cs typeface="Arial Bold"/>
            </a:endParaRPr>
          </a:p>
          <a:p>
            <a:pPr marL="457200" indent="-457200">
              <a:buFont typeface="Arial" panose="020B0604020202020204" pitchFamily="34" charset="0"/>
              <a:buChar char="•"/>
            </a:pPr>
            <a:r>
              <a:rPr lang="en-NZ" sz="2600" dirty="0">
                <a:solidFill>
                  <a:schemeClr val="tx2">
                    <a:lumMod val="50000"/>
                  </a:schemeClr>
                </a:solidFill>
              </a:rPr>
              <a:t>Some private surgical hospitals conduct wound surveillance programmes</a:t>
            </a:r>
            <a:endParaRPr lang="en-NZ" sz="2600" dirty="0">
              <a:solidFill>
                <a:schemeClr val="tx2">
                  <a:lumMod val="50000"/>
                </a:schemeClr>
              </a:solidFill>
              <a:cs typeface="Arial Bold"/>
            </a:endParaRPr>
          </a:p>
          <a:p>
            <a:pPr marL="457200" indent="-457200">
              <a:buFont typeface="Arial" panose="020B0604020202020204" pitchFamily="34" charset="0"/>
              <a:buChar char="•"/>
            </a:pPr>
            <a:r>
              <a:rPr lang="en-NZ" sz="2600" dirty="0">
                <a:solidFill>
                  <a:schemeClr val="tx2">
                    <a:lumMod val="50000"/>
                  </a:schemeClr>
                </a:solidFill>
              </a:rPr>
              <a:t>Is there analysis of surveillance data and how is it reported and acted on?</a:t>
            </a:r>
            <a:endParaRPr lang="en-NZ" sz="2600" dirty="0">
              <a:solidFill>
                <a:schemeClr val="tx2">
                  <a:lumMod val="50000"/>
                </a:schemeClr>
              </a:solidFill>
              <a:cs typeface="Arial Bold"/>
            </a:endParaRPr>
          </a:p>
          <a:p>
            <a:pPr marL="457200" indent="-457200">
              <a:buFont typeface="Arial" panose="020B0604020202020204" pitchFamily="34" charset="0"/>
              <a:buChar char="•"/>
            </a:pPr>
            <a:r>
              <a:rPr lang="en-NZ" sz="2600" dirty="0">
                <a:solidFill>
                  <a:schemeClr val="tx2">
                    <a:lumMod val="50000"/>
                  </a:schemeClr>
                </a:solidFill>
              </a:rPr>
              <a:t>Are communication practices culturally safe?</a:t>
            </a:r>
            <a:endParaRPr lang="en-NZ" sz="2600" dirty="0">
              <a:solidFill>
                <a:schemeClr val="tx2">
                  <a:lumMod val="50000"/>
                </a:schemeClr>
              </a:solidFill>
              <a:cs typeface="Arial Bold"/>
            </a:endParaRPr>
          </a:p>
          <a:p>
            <a:pPr marL="457200" indent="-457200">
              <a:buFont typeface="Arial" panose="020B0604020202020204" pitchFamily="34" charset="0"/>
              <a:buChar char="•"/>
            </a:pPr>
            <a:r>
              <a:rPr lang="en-NZ" sz="2600" dirty="0">
                <a:solidFill>
                  <a:schemeClr val="tx2">
                    <a:lumMod val="50000"/>
                  </a:schemeClr>
                </a:solidFill>
              </a:rPr>
              <a:t>Is ethnicity data being recorded for your organisation</a:t>
            </a:r>
            <a:endParaRPr lang="en-NZ" sz="2600" dirty="0">
              <a:solidFill>
                <a:schemeClr val="tx2">
                  <a:lumMod val="50000"/>
                </a:schemeClr>
              </a:solidFill>
              <a:cs typeface="Arial Bold"/>
            </a:endParaRPr>
          </a:p>
          <a:p>
            <a:pPr marL="457200" indent="-457200">
              <a:buFont typeface="Arial" panose="020B0604020202020204" pitchFamily="34" charset="0"/>
              <a:buChar char="•"/>
            </a:pPr>
            <a:r>
              <a:rPr lang="en-NZ" sz="2600" dirty="0">
                <a:solidFill>
                  <a:schemeClr val="tx2">
                    <a:lumMod val="50000"/>
                  </a:schemeClr>
                </a:solidFill>
              </a:rPr>
              <a:t>5.4.3 is not applicable to fertility services</a:t>
            </a:r>
            <a:endParaRPr lang="en-NZ" sz="2600" dirty="0">
              <a:solidFill>
                <a:schemeClr val="tx2">
                  <a:lumMod val="50000"/>
                </a:schemeClr>
              </a:solidFill>
              <a:cs typeface="Arial Bold"/>
            </a:endParaRPr>
          </a:p>
          <a:p>
            <a:pPr marL="457200" indent="-457200">
              <a:buFont typeface="Arial" panose="020B0604020202020204" pitchFamily="34" charset="0"/>
              <a:buChar char="•"/>
            </a:pPr>
            <a:endParaRPr lang="en-NZ" sz="1200" dirty="0">
              <a:solidFill>
                <a:schemeClr val="tx2">
                  <a:lumMod val="50000"/>
                </a:schemeClr>
              </a:solidFill>
            </a:endParaRPr>
          </a:p>
          <a:p>
            <a:pPr marL="457200" indent="-457200">
              <a:buFont typeface="Arial" panose="020B0604020202020204" pitchFamily="34" charset="0"/>
              <a:buChar char="•"/>
            </a:pPr>
            <a:endParaRPr lang="en-NZ"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Subsection 5.4 in Practice</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pic>
        <p:nvPicPr>
          <p:cNvPr id="3" name="Picture 2" descr="A picture containing invertebrate, coelenterate&#10;&#10;Description automatically generated">
            <a:extLst>
              <a:ext uri="{FF2B5EF4-FFF2-40B4-BE49-F238E27FC236}">
                <a16:creationId xmlns:a16="http://schemas.microsoft.com/office/drawing/2014/main" id="{BC05DC07-B4CA-42B7-B7F0-86AF87DF538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42227" y="4406839"/>
            <a:ext cx="2449774" cy="1705655"/>
          </a:xfrm>
          <a:prstGeom prst="rect">
            <a:avLst/>
          </a:prstGeom>
        </p:spPr>
      </p:pic>
      <p:sp>
        <p:nvSpPr>
          <p:cNvPr id="7" name="TextBox 6">
            <a:extLst>
              <a:ext uri="{FF2B5EF4-FFF2-40B4-BE49-F238E27FC236}">
                <a16:creationId xmlns:a16="http://schemas.microsoft.com/office/drawing/2014/main" id="{3D9A3989-3878-4614-A0FD-BFC15D22D954}"/>
              </a:ext>
            </a:extLst>
          </p:cNvPr>
          <p:cNvSpPr txBox="1"/>
          <p:nvPr/>
        </p:nvSpPr>
        <p:spPr>
          <a:xfrm>
            <a:off x="9384930" y="6989366"/>
            <a:ext cx="248816" cy="5909310"/>
          </a:xfrm>
          <a:prstGeom prst="rect">
            <a:avLst/>
          </a:prstGeom>
          <a:noFill/>
        </p:spPr>
        <p:txBody>
          <a:bodyPr wrap="square" rtlCol="0">
            <a:spAutoFit/>
          </a:bodyPr>
          <a:lstStyle/>
          <a:p>
            <a:r>
              <a:rPr lang="en-NZ" sz="900">
                <a:hlinkClick r:id="rId5" tooltip="https://www.tasnimnews.com/en/news/2015/01/02/606514/killing-for-dna-predatory-device-in-cholera-bacterium"/>
              </a:rPr>
              <a:t>This Photo</a:t>
            </a:r>
            <a:r>
              <a:rPr lang="en-NZ" sz="900"/>
              <a:t> by Unknown Author is licensed under </a:t>
            </a:r>
            <a:r>
              <a:rPr lang="en-NZ" sz="900">
                <a:hlinkClick r:id="rId6" tooltip="https://creativecommons.org/licenses/by/3.0/"/>
              </a:rPr>
              <a:t>CC BY</a:t>
            </a:r>
            <a:endParaRPr lang="en-NZ" sz="900"/>
          </a:p>
        </p:txBody>
      </p:sp>
    </p:spTree>
    <p:extLst>
      <p:ext uri="{BB962C8B-B14F-4D97-AF65-F5344CB8AC3E}">
        <p14:creationId xmlns:p14="http://schemas.microsoft.com/office/powerpoint/2010/main" val="351281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BB941F-8934-4F88-BBD3-E2082B27538E}"/>
              </a:ext>
            </a:extLst>
          </p:cNvPr>
          <p:cNvSpPr>
            <a:spLocks noGrp="1"/>
          </p:cNvSpPr>
          <p:nvPr>
            <p:ph type="ctrTitle"/>
          </p:nvPr>
        </p:nvSpPr>
        <p:spPr>
          <a:xfrm>
            <a:off x="900000" y="385010"/>
            <a:ext cx="6130995" cy="3780000"/>
          </a:xfrm>
        </p:spPr>
        <p:txBody>
          <a:bodyPr/>
          <a:lstStyle/>
          <a:p>
            <a:r>
              <a:rPr lang="en-NZ" dirty="0" err="1"/>
              <a:t>Ngā</a:t>
            </a:r>
            <a:r>
              <a:rPr lang="en-NZ" dirty="0"/>
              <a:t> </a:t>
            </a:r>
            <a:r>
              <a:rPr lang="en-NZ" dirty="0" err="1"/>
              <a:t>Paerewa</a:t>
            </a:r>
            <a:r>
              <a:rPr lang="en-NZ" dirty="0"/>
              <a:t> </a:t>
            </a:r>
            <a:br>
              <a:rPr lang="en-NZ" dirty="0"/>
            </a:br>
            <a:endParaRPr lang="en-NZ" sz="2800" dirty="0"/>
          </a:p>
        </p:txBody>
      </p:sp>
      <p:pic>
        <p:nvPicPr>
          <p:cNvPr id="3" name="Picture 2" descr="A person smiling for the camera&#10;&#10;Description automatically generated with medium confidence">
            <a:extLst>
              <a:ext uri="{FF2B5EF4-FFF2-40B4-BE49-F238E27FC236}">
                <a16:creationId xmlns:a16="http://schemas.microsoft.com/office/drawing/2014/main" id="{BF359533-37E5-33C0-8294-7B971875FA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688275" y="560952"/>
            <a:ext cx="821799" cy="821799"/>
          </a:xfrm>
          <a:prstGeom prst="ellipse">
            <a:avLst/>
          </a:prstGeom>
          <a:noFill/>
          <a:ln w="28575">
            <a:solidFill>
              <a:schemeClr val="bg1"/>
            </a:solidFill>
          </a:ln>
        </p:spPr>
      </p:pic>
      <p:sp>
        <p:nvSpPr>
          <p:cNvPr id="4" name="Content Placeholder 2">
            <a:extLst>
              <a:ext uri="{FF2B5EF4-FFF2-40B4-BE49-F238E27FC236}">
                <a16:creationId xmlns:a16="http://schemas.microsoft.com/office/drawing/2014/main" id="{1082CF44-2319-D3CA-C0CC-9D652344F74F}"/>
              </a:ext>
            </a:extLst>
          </p:cNvPr>
          <p:cNvSpPr txBox="1">
            <a:spLocks/>
          </p:cNvSpPr>
          <p:nvPr/>
        </p:nvSpPr>
        <p:spPr>
          <a:xfrm>
            <a:off x="9277046" y="1471994"/>
            <a:ext cx="2654759" cy="980243"/>
          </a:xfrm>
          <a:prstGeom prst="rect">
            <a:avLst/>
          </a:prstGeom>
        </p:spPr>
        <p:txBody>
          <a:bodyPr vert="horz" lIns="0" tIns="45720" rIns="91440" bIns="45720" rtlCol="0">
            <a:normAutofit/>
          </a:bodyPr>
          <a:lstStyle>
            <a:lvl1pPr marL="0" indent="0" algn="l" defTabSz="914400" rtl="0" eaLnBrk="1" latinLnBrk="0" hangingPunct="1">
              <a:lnSpc>
                <a:spcPct val="110000"/>
              </a:lnSpc>
              <a:spcBef>
                <a:spcPts val="0"/>
              </a:spcBef>
              <a:spcAft>
                <a:spcPts val="1000"/>
              </a:spcAft>
              <a:buFont typeface="Arial" panose="020B0604020202020204" pitchFamily="34" charset="0"/>
              <a:buNone/>
              <a:defRPr sz="3600" b="1" i="0" kern="1200" spc="1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110000"/>
              </a:lnSpc>
              <a:spcBef>
                <a:spcPts val="0"/>
              </a:spcBef>
              <a:spcAft>
                <a:spcPts val="1000"/>
              </a:spcAft>
              <a:buFont typeface="Arial" panose="020B0604020202020204" pitchFamily="34" charset="0"/>
              <a:buNone/>
              <a:defRPr sz="2000" b="1" i="0" kern="1200" baseline="0">
                <a:solidFill>
                  <a:schemeClr val="accent1"/>
                </a:solidFill>
                <a:latin typeface="+mj-lt"/>
                <a:ea typeface="+mn-ea"/>
                <a:cs typeface="+mn-cs"/>
              </a:defRPr>
            </a:lvl2pPr>
            <a:lvl3pPr marL="914400" indent="0" algn="ctr"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None/>
              <a:defRPr sz="1600" kern="1200" baseline="0">
                <a:solidFill>
                  <a:schemeClr val="tx2"/>
                </a:solidFill>
                <a:latin typeface="+mn-lt"/>
                <a:ea typeface="+mn-ea"/>
                <a:cs typeface="+mn-cs"/>
              </a:defRPr>
            </a:lvl4pPr>
            <a:lvl5pPr marL="1828800" indent="0" algn="ctr"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None/>
              <a:defRPr sz="1600" kern="1200" baseline="0">
                <a:solidFill>
                  <a:schemeClr val="tx2"/>
                </a:solidFill>
                <a:latin typeface="+mn-lt"/>
                <a:ea typeface="+mn-ea"/>
                <a:cs typeface="+mn-cs"/>
              </a:defRPr>
            </a:lvl5pPr>
            <a:lvl6pPr marL="2286000" indent="0" algn="ctr" defTabSz="914400" rtl="0" eaLnBrk="1" latinLnBrk="0" hangingPunct="1">
              <a:lnSpc>
                <a:spcPct val="90000"/>
              </a:lnSpc>
              <a:spcBef>
                <a:spcPts val="0"/>
              </a:spcBef>
              <a:spcAft>
                <a:spcPts val="700"/>
              </a:spcAft>
              <a:buFont typeface="Arial" panose="020B0604020202020204" pitchFamily="34" charset="0"/>
              <a:buNone/>
              <a:defRPr sz="1600" kern="1200" baseline="0">
                <a:solidFill>
                  <a:schemeClr val="tx2"/>
                </a:solidFill>
                <a:latin typeface="+mn-lt"/>
                <a:ea typeface="+mn-ea"/>
                <a:cs typeface="+mn-cs"/>
              </a:defRPr>
            </a:lvl6pPr>
            <a:lvl7pPr marL="2743200" indent="0" algn="ctr" defTabSz="914400" rtl="0" eaLnBrk="1" latinLnBrk="0" hangingPunct="1">
              <a:lnSpc>
                <a:spcPct val="90000"/>
              </a:lnSpc>
              <a:spcBef>
                <a:spcPts val="0"/>
              </a:spcBef>
              <a:spcAft>
                <a:spcPts val="800"/>
              </a:spcAft>
              <a:buFont typeface="Arial" panose="020B0604020202020204" pitchFamily="34" charset="0"/>
              <a:buNone/>
              <a:defRPr sz="1600" kern="1200" cap="all" spc="400" baseline="0">
                <a:solidFill>
                  <a:schemeClr val="tx2"/>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600"/>
              </a:spcAft>
            </a:pPr>
            <a:r>
              <a:rPr lang="en-NZ" sz="1600" dirty="0">
                <a:ea typeface="+mj-ea"/>
                <a:cs typeface="+mj-cs"/>
              </a:rPr>
              <a:t>Claire Underwood</a:t>
            </a:r>
          </a:p>
          <a:p>
            <a:pPr>
              <a:lnSpc>
                <a:spcPct val="100000"/>
              </a:lnSpc>
              <a:spcAft>
                <a:spcPts val="600"/>
              </a:spcAft>
            </a:pPr>
            <a:r>
              <a:rPr lang="en-NZ" sz="1200" dirty="0"/>
              <a:t>Principal Advisor </a:t>
            </a:r>
            <a:r>
              <a:rPr lang="en-NZ" sz="1200" dirty="0" err="1"/>
              <a:t>HealthCERT</a:t>
            </a:r>
            <a:endParaRPr lang="en-NZ" sz="1200" dirty="0"/>
          </a:p>
        </p:txBody>
      </p:sp>
      <p:sp>
        <p:nvSpPr>
          <p:cNvPr id="6" name="TextBox 5">
            <a:extLst>
              <a:ext uri="{FF2B5EF4-FFF2-40B4-BE49-F238E27FC236}">
                <a16:creationId xmlns:a16="http://schemas.microsoft.com/office/drawing/2014/main" id="{61987AF1-1F62-6B55-0A08-E4E64C33073E}"/>
              </a:ext>
            </a:extLst>
          </p:cNvPr>
          <p:cNvSpPr txBox="1"/>
          <p:nvPr/>
        </p:nvSpPr>
        <p:spPr>
          <a:xfrm>
            <a:off x="788790" y="3846884"/>
            <a:ext cx="9721285" cy="954107"/>
          </a:xfrm>
          <a:prstGeom prst="rect">
            <a:avLst/>
          </a:prstGeom>
          <a:noFill/>
        </p:spPr>
        <p:txBody>
          <a:bodyPr wrap="square">
            <a:spAutoFit/>
          </a:bodyPr>
          <a:lstStyle/>
          <a:p>
            <a:r>
              <a:rPr lang="en-NZ" sz="2800" b="1" dirty="0" err="1">
                <a:solidFill>
                  <a:schemeClr val="bg1"/>
                </a:solidFill>
              </a:rPr>
              <a:t>Te</a:t>
            </a:r>
            <a:r>
              <a:rPr lang="en-NZ" sz="2800" b="1" dirty="0">
                <a:solidFill>
                  <a:schemeClr val="bg1"/>
                </a:solidFill>
              </a:rPr>
              <a:t> </a:t>
            </a:r>
            <a:r>
              <a:rPr lang="en-NZ" sz="2800" b="1" dirty="0" err="1">
                <a:solidFill>
                  <a:schemeClr val="bg1"/>
                </a:solidFill>
              </a:rPr>
              <a:t>Kaupare</a:t>
            </a:r>
            <a:r>
              <a:rPr lang="en-NZ" sz="2800" b="1" dirty="0">
                <a:solidFill>
                  <a:schemeClr val="bg1"/>
                </a:solidFill>
              </a:rPr>
              <a:t> </a:t>
            </a:r>
            <a:r>
              <a:rPr lang="en-NZ" sz="2800" b="1" dirty="0" err="1">
                <a:solidFill>
                  <a:schemeClr val="bg1"/>
                </a:solidFill>
              </a:rPr>
              <a:t>Pokenga</a:t>
            </a:r>
            <a:r>
              <a:rPr lang="en-NZ" sz="2800" b="1" dirty="0">
                <a:solidFill>
                  <a:schemeClr val="bg1"/>
                </a:solidFill>
              </a:rPr>
              <a:t> Me </a:t>
            </a:r>
            <a:r>
              <a:rPr lang="en-NZ" sz="2800" b="1" dirty="0" err="1">
                <a:solidFill>
                  <a:schemeClr val="bg1"/>
                </a:solidFill>
              </a:rPr>
              <a:t>Te</a:t>
            </a:r>
            <a:r>
              <a:rPr lang="en-NZ" sz="2800" b="1" dirty="0">
                <a:solidFill>
                  <a:schemeClr val="bg1"/>
                </a:solidFill>
              </a:rPr>
              <a:t> </a:t>
            </a:r>
            <a:r>
              <a:rPr lang="en-NZ" sz="2800" b="1" dirty="0" err="1">
                <a:solidFill>
                  <a:schemeClr val="bg1"/>
                </a:solidFill>
                <a:ea typeface="+mj-ea"/>
                <a:cs typeface="+mj-cs"/>
              </a:rPr>
              <a:t>Kaitiakitanga</a:t>
            </a:r>
            <a:r>
              <a:rPr lang="en-NZ" sz="2800" b="1" dirty="0">
                <a:solidFill>
                  <a:schemeClr val="bg1"/>
                </a:solidFill>
              </a:rPr>
              <a:t> </a:t>
            </a:r>
            <a:r>
              <a:rPr lang="en-NZ" sz="2800" b="1" dirty="0" err="1">
                <a:solidFill>
                  <a:schemeClr val="bg1"/>
                </a:solidFill>
              </a:rPr>
              <a:t>Patu</a:t>
            </a:r>
            <a:r>
              <a:rPr lang="en-NZ" sz="2800" b="1" dirty="0">
                <a:solidFill>
                  <a:schemeClr val="bg1"/>
                </a:solidFill>
              </a:rPr>
              <a:t> </a:t>
            </a:r>
            <a:r>
              <a:rPr lang="en-NZ" sz="2800" b="1" dirty="0" err="1">
                <a:solidFill>
                  <a:schemeClr val="bg1"/>
                </a:solidFill>
              </a:rPr>
              <a:t>Huakita</a:t>
            </a:r>
            <a:r>
              <a:rPr lang="en-NZ" sz="2800" b="1" dirty="0">
                <a:solidFill>
                  <a:schemeClr val="bg1"/>
                </a:solidFill>
              </a:rPr>
              <a:t>  Infection Prevention &amp; Antimicrobial Stewardship</a:t>
            </a:r>
            <a:endParaRPr lang="en-US" sz="2800" b="1" dirty="0">
              <a:solidFill>
                <a:schemeClr val="bg1"/>
              </a:solidFill>
            </a:endParaRPr>
          </a:p>
        </p:txBody>
      </p:sp>
    </p:spTree>
    <p:extLst>
      <p:ext uri="{BB962C8B-B14F-4D97-AF65-F5344CB8AC3E}">
        <p14:creationId xmlns:p14="http://schemas.microsoft.com/office/powerpoint/2010/main" val="3483192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953929"/>
            <a:ext cx="10515599" cy="3904706"/>
          </a:xfrm>
        </p:spPr>
        <p:txBody>
          <a:bodyPr>
            <a:normAutofit/>
          </a:bodyPr>
          <a:lstStyle/>
          <a:p>
            <a:pPr marL="457200" indent="-457200">
              <a:buFont typeface="Arial" panose="020B0604020202020204" pitchFamily="34" charset="0"/>
              <a:buChar char="•"/>
            </a:pPr>
            <a:endParaRPr lang="en-NZ" dirty="0">
              <a:solidFill>
                <a:schemeClr val="tx2">
                  <a:lumMod val="50000"/>
                </a:schemeClr>
              </a:solidFill>
            </a:endParaRPr>
          </a:p>
          <a:p>
            <a:pPr marL="457200" indent="-457200">
              <a:buFont typeface="Arial" panose="020B0604020202020204" pitchFamily="34" charset="0"/>
              <a:buChar char="•"/>
            </a:pPr>
            <a:endParaRPr lang="en-NZ"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Subsection 5.5 in Practice</a:t>
            </a:r>
            <a:br>
              <a:rPr lang="en-NZ" dirty="0">
                <a:solidFill>
                  <a:schemeClr val="accent1">
                    <a:lumMod val="75000"/>
                  </a:schemeClr>
                </a:solidFill>
              </a:rPr>
            </a:br>
            <a:br>
              <a:rPr lang="en-NZ" sz="3200" dirty="0">
                <a:solidFill>
                  <a:schemeClr val="accent1">
                    <a:lumMod val="75000"/>
                  </a:schemeClr>
                </a:solidFill>
              </a:rPr>
            </a:br>
            <a:br>
              <a:rPr lang="en-NZ" sz="3200" dirty="0">
                <a:solidFill>
                  <a:schemeClr val="accent1">
                    <a:lumMod val="75000"/>
                  </a:schemeClr>
                </a:solidFill>
              </a:rPr>
            </a:br>
            <a:r>
              <a:rPr lang="en-NZ" sz="3200" dirty="0">
                <a:solidFill>
                  <a:schemeClr val="tx1"/>
                </a:solidFill>
              </a:rPr>
              <a:t>‘We deliver services in a clean hygienic environment that facilitates the prevention of infection and transmission of antimicrobial organisms’</a:t>
            </a:r>
            <a:br>
              <a:rPr lang="en-NZ" sz="3200" dirty="0">
                <a:solidFill>
                  <a:schemeClr val="tx1"/>
                </a:solidFill>
              </a:rPr>
            </a:br>
            <a:br>
              <a:rPr lang="en-NZ" sz="3200" dirty="0">
                <a:solidFill>
                  <a:schemeClr val="tx1"/>
                </a:solidFill>
              </a:rPr>
            </a:br>
            <a:r>
              <a:rPr lang="en-NZ" sz="3200" dirty="0">
                <a:solidFill>
                  <a:schemeClr val="tx1"/>
                </a:solidFill>
              </a:rPr>
              <a:t>5.5.1 – 5.5.5 are about the healthcare environment</a:t>
            </a:r>
            <a:br>
              <a:rPr lang="en-NZ" sz="3200" dirty="0">
                <a:solidFill>
                  <a:schemeClr val="accent1">
                    <a:lumMod val="75000"/>
                  </a:schemeClr>
                </a:solidFill>
              </a:rPr>
            </a:br>
            <a:endParaRPr lang="en-NZ" dirty="0">
              <a:solidFill>
                <a:schemeClr val="accent1">
                  <a:lumMod val="75000"/>
                </a:schemeClr>
              </a:solidFill>
            </a:endParaRP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spTree>
    <p:extLst>
      <p:ext uri="{BB962C8B-B14F-4D97-AF65-F5344CB8AC3E}">
        <p14:creationId xmlns:p14="http://schemas.microsoft.com/office/powerpoint/2010/main" val="2893331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953929"/>
            <a:ext cx="7842785" cy="3904706"/>
          </a:xfrm>
        </p:spPr>
        <p:txBody>
          <a:bodyPr vert="horz" lIns="0" tIns="45720" rIns="91440" bIns="45720" rtlCol="0" anchor="t">
            <a:normAutofit/>
          </a:bodyPr>
          <a:lstStyle/>
          <a:p>
            <a:r>
              <a:rPr lang="en-NZ" sz="2800" dirty="0">
                <a:solidFill>
                  <a:schemeClr val="tx2">
                    <a:lumMod val="50000"/>
                  </a:schemeClr>
                </a:solidFill>
              </a:rPr>
              <a:t>The environment where care is delivered</a:t>
            </a:r>
          </a:p>
          <a:p>
            <a:pPr marL="457200" indent="-457200">
              <a:buFont typeface="Arial" panose="020B0604020202020204" pitchFamily="34" charset="0"/>
              <a:buChar char="•"/>
            </a:pPr>
            <a:r>
              <a:rPr lang="en-NZ" sz="1800" dirty="0">
                <a:solidFill>
                  <a:schemeClr val="tx2">
                    <a:lumMod val="50000"/>
                  </a:schemeClr>
                </a:solidFill>
              </a:rPr>
              <a:t>Practices related to safe handling and disposal of waste</a:t>
            </a:r>
          </a:p>
          <a:p>
            <a:pPr marL="457200" indent="-457200">
              <a:buFont typeface="Arial" panose="020B0604020202020204" pitchFamily="34" charset="0"/>
              <a:buChar char="•"/>
            </a:pPr>
            <a:r>
              <a:rPr lang="en-NZ" sz="1800" dirty="0">
                <a:solidFill>
                  <a:schemeClr val="tx2">
                    <a:lumMod val="50000"/>
                  </a:schemeClr>
                </a:solidFill>
              </a:rPr>
              <a:t>Cleaning - how is this done, is there a policy to guide practice and how often is it reviewed?</a:t>
            </a:r>
            <a:endParaRPr lang="en-NZ" sz="1800" dirty="0">
              <a:solidFill>
                <a:schemeClr val="tx2">
                  <a:lumMod val="50000"/>
                </a:schemeClr>
              </a:solidFill>
              <a:cs typeface="Arial Bold"/>
            </a:endParaRPr>
          </a:p>
          <a:p>
            <a:pPr marL="457200" indent="-457200">
              <a:buFont typeface="Arial" panose="020B0604020202020204" pitchFamily="34" charset="0"/>
              <a:buChar char="•"/>
            </a:pPr>
            <a:r>
              <a:rPr lang="en-NZ" sz="1800" dirty="0">
                <a:solidFill>
                  <a:schemeClr val="tx2">
                    <a:lumMod val="50000"/>
                  </a:schemeClr>
                </a:solidFill>
              </a:rPr>
              <a:t>Are cleaning audits completed and where are they reported to?</a:t>
            </a:r>
          </a:p>
          <a:p>
            <a:pPr marL="457200" indent="-457200">
              <a:buFont typeface="Arial" panose="020B0604020202020204" pitchFamily="34" charset="0"/>
              <a:buChar char="•"/>
            </a:pPr>
            <a:r>
              <a:rPr lang="en-NZ" sz="1800" dirty="0">
                <a:solidFill>
                  <a:schemeClr val="tx2">
                    <a:lumMod val="50000"/>
                  </a:schemeClr>
                </a:solidFill>
              </a:rPr>
              <a:t>Safe handling and storage of laundry</a:t>
            </a:r>
          </a:p>
          <a:p>
            <a:pPr marL="457200" indent="-457200">
              <a:buFont typeface="Arial" panose="020B0604020202020204" pitchFamily="34" charset="0"/>
              <a:buChar char="•"/>
            </a:pPr>
            <a:r>
              <a:rPr lang="en-NZ" sz="1800" dirty="0">
                <a:solidFill>
                  <a:schemeClr val="tx2">
                    <a:lumMod val="50000"/>
                  </a:schemeClr>
                </a:solidFill>
              </a:rPr>
              <a:t>What testing is completed for the environment and how is this reported and acted on?</a:t>
            </a:r>
          </a:p>
          <a:p>
            <a:pPr marL="457200" indent="-457200">
              <a:buFont typeface="Arial" panose="020B0604020202020204" pitchFamily="34" charset="0"/>
              <a:buChar char="•"/>
            </a:pPr>
            <a:endParaRPr lang="en-NZ" sz="1200"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Subsection 5.5 in Practice</a:t>
            </a:r>
            <a:br>
              <a:rPr lang="en-NZ" dirty="0">
                <a:solidFill>
                  <a:schemeClr val="accent1">
                    <a:lumMod val="75000"/>
                  </a:schemeClr>
                </a:solidFill>
              </a:rPr>
            </a:br>
            <a:br>
              <a:rPr lang="en-NZ" dirty="0">
                <a:solidFill>
                  <a:schemeClr val="accent1">
                    <a:lumMod val="75000"/>
                  </a:schemeClr>
                </a:solidFill>
              </a:rPr>
            </a:br>
            <a:endParaRPr lang="en-NZ" sz="1200" dirty="0">
              <a:solidFill>
                <a:schemeClr val="accent1">
                  <a:lumMod val="75000"/>
                </a:schemeClr>
              </a:solidFill>
            </a:endParaRP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pic>
        <p:nvPicPr>
          <p:cNvPr id="3" name="Picture 2" descr="A picture containing floor, indoor, bed, bedroom&#10;&#10;Description automatically generated">
            <a:extLst>
              <a:ext uri="{FF2B5EF4-FFF2-40B4-BE49-F238E27FC236}">
                <a16:creationId xmlns:a16="http://schemas.microsoft.com/office/drawing/2014/main" id="{F1F79CBE-A358-42F8-9E8B-24B2E748619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05620" y="4208105"/>
            <a:ext cx="2724539" cy="1816359"/>
          </a:xfrm>
          <a:prstGeom prst="rect">
            <a:avLst/>
          </a:prstGeom>
        </p:spPr>
      </p:pic>
      <p:pic>
        <p:nvPicPr>
          <p:cNvPr id="8" name="Picture 7" descr="A red car parked in front of a building&#10;&#10;Description automatically generated with low confidence">
            <a:extLst>
              <a:ext uri="{FF2B5EF4-FFF2-40B4-BE49-F238E27FC236}">
                <a16:creationId xmlns:a16="http://schemas.microsoft.com/office/drawing/2014/main" id="{E4778F82-5865-40CB-A747-40F52555D5C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4598"/>
          <a:stretch/>
        </p:blipFill>
        <p:spPr>
          <a:xfrm>
            <a:off x="9005620" y="2047875"/>
            <a:ext cx="2724539" cy="1949458"/>
          </a:xfrm>
          <a:prstGeom prst="rect">
            <a:avLst/>
          </a:prstGeom>
        </p:spPr>
      </p:pic>
      <p:sp>
        <p:nvSpPr>
          <p:cNvPr id="9" name="TextBox 8">
            <a:extLst>
              <a:ext uri="{FF2B5EF4-FFF2-40B4-BE49-F238E27FC236}">
                <a16:creationId xmlns:a16="http://schemas.microsoft.com/office/drawing/2014/main" id="{0443204D-E84B-4634-89C2-3561FF97A90B}"/>
              </a:ext>
            </a:extLst>
          </p:cNvPr>
          <p:cNvSpPr txBox="1"/>
          <p:nvPr/>
        </p:nvSpPr>
        <p:spPr>
          <a:xfrm>
            <a:off x="4834836" y="6940188"/>
            <a:ext cx="2724539" cy="369332"/>
          </a:xfrm>
          <a:prstGeom prst="rect">
            <a:avLst/>
          </a:prstGeom>
          <a:noFill/>
        </p:spPr>
        <p:txBody>
          <a:bodyPr wrap="square" rtlCol="0">
            <a:spAutoFit/>
          </a:bodyPr>
          <a:lstStyle/>
          <a:p>
            <a:r>
              <a:rPr lang="en-NZ" sz="900">
                <a:hlinkClick r:id="rId7" tooltip="https://www.geograph.org.uk/photo/241950"/>
              </a:rPr>
              <a:t>This Photo</a:t>
            </a:r>
            <a:r>
              <a:rPr lang="en-NZ" sz="900"/>
              <a:t> by Unknown Author is licensed under </a:t>
            </a:r>
            <a:r>
              <a:rPr lang="en-NZ" sz="900">
                <a:hlinkClick r:id="rId8" tooltip="https://creativecommons.org/licenses/by-sa/3.0/"/>
              </a:rPr>
              <a:t>CC BY-SA</a:t>
            </a:r>
            <a:endParaRPr lang="en-NZ" sz="900"/>
          </a:p>
        </p:txBody>
      </p:sp>
    </p:spTree>
    <p:extLst>
      <p:ext uri="{BB962C8B-B14F-4D97-AF65-F5344CB8AC3E}">
        <p14:creationId xmlns:p14="http://schemas.microsoft.com/office/powerpoint/2010/main" val="4153125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953929"/>
            <a:ext cx="10515599" cy="3904706"/>
          </a:xfrm>
        </p:spPr>
        <p:txBody>
          <a:bodyPr>
            <a:normAutofit/>
          </a:bodyPr>
          <a:lstStyle/>
          <a:p>
            <a:pPr marL="457200" indent="-457200">
              <a:buFont typeface="Arial" panose="020B0604020202020204" pitchFamily="34" charset="0"/>
              <a:buChar char="•"/>
            </a:pPr>
            <a:r>
              <a:rPr lang="en-NZ" sz="2800" dirty="0">
                <a:solidFill>
                  <a:schemeClr val="tx2">
                    <a:lumMod val="50000"/>
                  </a:schemeClr>
                </a:solidFill>
              </a:rPr>
              <a:t>ARC and residential disability services</a:t>
            </a:r>
          </a:p>
          <a:p>
            <a:pPr marL="457200" indent="-457200">
              <a:buFont typeface="Arial" panose="020B0604020202020204" pitchFamily="34" charset="0"/>
              <a:buChar char="•"/>
            </a:pPr>
            <a:r>
              <a:rPr lang="en-NZ" sz="2800" dirty="0">
                <a:solidFill>
                  <a:schemeClr val="tx2">
                    <a:lumMod val="50000"/>
                  </a:schemeClr>
                </a:solidFill>
              </a:rPr>
              <a:t>Size and scope of services varies </a:t>
            </a:r>
          </a:p>
          <a:p>
            <a:pPr marL="457200" indent="-457200">
              <a:buFont typeface="Arial" panose="020B0604020202020204" pitchFamily="34" charset="0"/>
              <a:buChar char="•"/>
            </a:pPr>
            <a:r>
              <a:rPr lang="en-NZ" sz="2800" dirty="0">
                <a:solidFill>
                  <a:schemeClr val="tx2">
                    <a:lumMod val="50000"/>
                  </a:schemeClr>
                </a:solidFill>
              </a:rPr>
              <a:t>AMS and IP should to meet the needs of the residents receiving service</a:t>
            </a:r>
          </a:p>
          <a:p>
            <a:pPr marL="457200" indent="-457200">
              <a:buFont typeface="Arial" panose="020B0604020202020204" pitchFamily="34" charset="0"/>
              <a:buChar char="•"/>
            </a:pPr>
            <a:endParaRPr lang="en-NZ"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Challenges for the sector</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spTree>
    <p:extLst>
      <p:ext uri="{BB962C8B-B14F-4D97-AF65-F5344CB8AC3E}">
        <p14:creationId xmlns:p14="http://schemas.microsoft.com/office/powerpoint/2010/main" val="2982911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78BE520A-DB81-4711-32AE-1057D90B8F85}"/>
              </a:ext>
            </a:extLst>
          </p:cNvPr>
          <p:cNvSpPr txBox="1">
            <a:spLocks/>
          </p:cNvSpPr>
          <p:nvPr/>
        </p:nvSpPr>
        <p:spPr>
          <a:xfrm>
            <a:off x="2018839" y="1153403"/>
            <a:ext cx="7764498" cy="1165332"/>
          </a:xfrm>
          <a:prstGeom prst="rect">
            <a:avLst/>
          </a:prstGeom>
        </p:spPr>
        <p:txBody>
          <a:bodyPr vert="horz" lIns="0" tIns="45720" rIns="91440" bIns="45720" rtlCol="0" anchor="t" anchorCtr="0">
            <a:noAutofit/>
          </a:bodyPr>
          <a:lstStyle>
            <a:lvl1pPr>
              <a:lnSpc>
                <a:spcPct val="90000"/>
              </a:lnSpc>
              <a:spcBef>
                <a:spcPct val="0"/>
              </a:spcBef>
              <a:buNone/>
              <a:defRPr sz="3600" b="1" i="0" baseline="0">
                <a:solidFill>
                  <a:schemeClr val="accent1">
                    <a:lumMod val="75000"/>
                  </a:schemeClr>
                </a:solidFill>
                <a:latin typeface="Arial" panose="020B0604020202020204" pitchFamily="34" charset="0"/>
                <a:ea typeface="+mj-ea"/>
                <a:cs typeface="+mj-cs"/>
              </a:defRPr>
            </a:lvl1pPr>
          </a:lstStyle>
          <a:p>
            <a:pPr algn="ctr">
              <a:lnSpc>
                <a:spcPct val="100000"/>
              </a:lnSpc>
              <a:spcAft>
                <a:spcPts val="600"/>
              </a:spcAft>
            </a:pPr>
            <a:r>
              <a:rPr lang="en-NZ" dirty="0" err="1"/>
              <a:t>Ngā</a:t>
            </a:r>
            <a:r>
              <a:rPr lang="en-NZ" dirty="0"/>
              <a:t> Mihi Nui</a:t>
            </a:r>
          </a:p>
          <a:p>
            <a:pPr algn="ctr">
              <a:lnSpc>
                <a:spcPct val="100000"/>
              </a:lnSpc>
              <a:spcAft>
                <a:spcPts val="600"/>
              </a:spcAft>
            </a:pPr>
            <a:r>
              <a:rPr lang="en-NZ" dirty="0"/>
              <a:t>Thank you</a:t>
            </a:r>
            <a:br>
              <a:rPr lang="en-NZ" dirty="0"/>
            </a:br>
            <a:endParaRPr lang="en-NZ" dirty="0"/>
          </a:p>
        </p:txBody>
      </p:sp>
      <p:sp>
        <p:nvSpPr>
          <p:cNvPr id="4" name="TextBox 3">
            <a:extLst>
              <a:ext uri="{FF2B5EF4-FFF2-40B4-BE49-F238E27FC236}">
                <a16:creationId xmlns:a16="http://schemas.microsoft.com/office/drawing/2014/main" id="{37C838DD-2564-F75D-FEB6-ADA348C00122}"/>
              </a:ext>
            </a:extLst>
          </p:cNvPr>
          <p:cNvSpPr txBox="1"/>
          <p:nvPr/>
        </p:nvSpPr>
        <p:spPr>
          <a:xfrm>
            <a:off x="424910" y="4820218"/>
            <a:ext cx="11342180" cy="1239250"/>
          </a:xfrm>
          <a:prstGeom prst="rect">
            <a:avLst/>
          </a:prstGeom>
          <a:noFill/>
        </p:spPr>
        <p:txBody>
          <a:bodyPr wrap="square">
            <a:spAutoFit/>
          </a:bodyPr>
          <a:lstStyle/>
          <a:p>
            <a:pPr marL="457200" indent="-457200">
              <a:lnSpc>
                <a:spcPct val="110000"/>
              </a:lnSpc>
              <a:spcAft>
                <a:spcPts val="1000"/>
              </a:spcAft>
              <a:buFont typeface="Arial" panose="020B0604020202020204" pitchFamily="34" charset="0"/>
              <a:buChar char="•"/>
            </a:pPr>
            <a:r>
              <a:rPr lang="en-US" b="1" i="1" dirty="0">
                <a:solidFill>
                  <a:schemeClr val="tx2">
                    <a:lumMod val="50000"/>
                  </a:schemeClr>
                </a:solidFill>
                <a:latin typeface="+mj-lt"/>
              </a:rPr>
              <a:t>NZS 8134:2021 </a:t>
            </a:r>
            <a:r>
              <a:rPr lang="en-US" b="1" i="1" dirty="0" err="1">
                <a:solidFill>
                  <a:schemeClr val="tx2">
                    <a:lumMod val="50000"/>
                  </a:schemeClr>
                </a:solidFill>
                <a:latin typeface="+mj-lt"/>
              </a:rPr>
              <a:t>Ngā</a:t>
            </a:r>
            <a:r>
              <a:rPr lang="en-US" b="1" i="1" dirty="0">
                <a:solidFill>
                  <a:schemeClr val="tx2">
                    <a:lumMod val="50000"/>
                  </a:schemeClr>
                </a:solidFill>
                <a:latin typeface="+mj-lt"/>
              </a:rPr>
              <a:t> </a:t>
            </a:r>
            <a:r>
              <a:rPr lang="en-US" b="1" i="1" dirty="0" err="1">
                <a:solidFill>
                  <a:schemeClr val="tx2">
                    <a:lumMod val="50000"/>
                  </a:schemeClr>
                </a:solidFill>
                <a:latin typeface="+mj-lt"/>
              </a:rPr>
              <a:t>Paerewa</a:t>
            </a:r>
            <a:r>
              <a:rPr lang="en-US" b="1" i="1" dirty="0">
                <a:solidFill>
                  <a:schemeClr val="tx2">
                    <a:lumMod val="50000"/>
                  </a:schemeClr>
                </a:solidFill>
                <a:latin typeface="+mj-lt"/>
              </a:rPr>
              <a:t> Health and Disability Services Standard</a:t>
            </a:r>
          </a:p>
          <a:p>
            <a:pPr marL="457200" indent="-457200">
              <a:lnSpc>
                <a:spcPct val="110000"/>
              </a:lnSpc>
              <a:spcAft>
                <a:spcPts val="1000"/>
              </a:spcAft>
              <a:buFont typeface="Arial" panose="020B0604020202020204" pitchFamily="34" charset="0"/>
              <a:buChar char="•"/>
            </a:pPr>
            <a:r>
              <a:rPr lang="en-US" b="1" i="1" dirty="0">
                <a:solidFill>
                  <a:schemeClr val="tx2">
                    <a:lumMod val="50000"/>
                  </a:schemeClr>
                </a:solidFill>
                <a:latin typeface="+mj-lt"/>
              </a:rPr>
              <a:t>Sector Guidance for </a:t>
            </a:r>
            <a:r>
              <a:rPr lang="en-US" b="1" i="1" dirty="0" err="1">
                <a:solidFill>
                  <a:schemeClr val="tx2">
                    <a:lumMod val="50000"/>
                  </a:schemeClr>
                </a:solidFill>
                <a:latin typeface="+mj-lt"/>
              </a:rPr>
              <a:t>Ngā</a:t>
            </a:r>
            <a:r>
              <a:rPr lang="en-US" b="1" i="1" dirty="0">
                <a:solidFill>
                  <a:schemeClr val="tx2">
                    <a:lumMod val="50000"/>
                  </a:schemeClr>
                </a:solidFill>
                <a:latin typeface="+mj-lt"/>
              </a:rPr>
              <a:t> </a:t>
            </a:r>
            <a:r>
              <a:rPr lang="en-US" b="1" i="1" dirty="0" err="1">
                <a:solidFill>
                  <a:schemeClr val="tx2">
                    <a:lumMod val="50000"/>
                  </a:schemeClr>
                </a:solidFill>
                <a:latin typeface="+mj-lt"/>
              </a:rPr>
              <a:t>Paerewa</a:t>
            </a:r>
            <a:r>
              <a:rPr lang="en-US" b="1" i="1" dirty="0">
                <a:solidFill>
                  <a:schemeClr val="tx2">
                    <a:lumMod val="50000"/>
                  </a:schemeClr>
                </a:solidFill>
                <a:latin typeface="+mj-lt"/>
              </a:rPr>
              <a:t> Health and Disability Services Standard (NZS 8134:2021)</a:t>
            </a:r>
          </a:p>
          <a:p>
            <a:pPr marL="457200" indent="-457200">
              <a:lnSpc>
                <a:spcPct val="110000"/>
              </a:lnSpc>
              <a:spcAft>
                <a:spcPts val="1000"/>
              </a:spcAft>
              <a:buFont typeface="Arial" panose="020B0604020202020204" pitchFamily="34" charset="0"/>
              <a:buChar char="•"/>
            </a:pPr>
            <a:r>
              <a:rPr lang="en-US" b="1" i="1" dirty="0">
                <a:solidFill>
                  <a:schemeClr val="tx2">
                    <a:lumMod val="50000"/>
                  </a:schemeClr>
                </a:solidFill>
                <a:latin typeface="+mj-lt"/>
              </a:rPr>
              <a:t>Standards Mapping Analysis 2021</a:t>
            </a:r>
          </a:p>
        </p:txBody>
      </p:sp>
      <p:sp>
        <p:nvSpPr>
          <p:cNvPr id="5" name="Content Placeholder 4">
            <a:extLst>
              <a:ext uri="{FF2B5EF4-FFF2-40B4-BE49-F238E27FC236}">
                <a16:creationId xmlns:a16="http://schemas.microsoft.com/office/drawing/2014/main" id="{97B96117-3088-5E1D-8478-C976B727EF82}"/>
              </a:ext>
            </a:extLst>
          </p:cNvPr>
          <p:cNvSpPr>
            <a:spLocks noGrp="1"/>
          </p:cNvSpPr>
          <p:nvPr>
            <p:ph idx="1"/>
          </p:nvPr>
        </p:nvSpPr>
        <p:spPr>
          <a:xfrm>
            <a:off x="520859" y="4174448"/>
            <a:ext cx="4051142" cy="511955"/>
          </a:xfrm>
        </p:spPr>
        <p:txBody>
          <a:bodyPr>
            <a:normAutofit fontScale="92500"/>
          </a:bodyPr>
          <a:lstStyle/>
          <a:p>
            <a:r>
              <a:rPr lang="en-NZ" sz="2800" dirty="0">
                <a:solidFill>
                  <a:schemeClr val="tx2">
                    <a:lumMod val="50000"/>
                  </a:schemeClr>
                </a:solidFill>
              </a:rPr>
              <a:t>Useful resources</a:t>
            </a:r>
          </a:p>
        </p:txBody>
      </p:sp>
      <p:sp>
        <p:nvSpPr>
          <p:cNvPr id="7" name="TextBox 6">
            <a:extLst>
              <a:ext uri="{FF2B5EF4-FFF2-40B4-BE49-F238E27FC236}">
                <a16:creationId xmlns:a16="http://schemas.microsoft.com/office/drawing/2014/main" id="{D11EF631-F219-DC96-3807-000507CCFDFA}"/>
              </a:ext>
            </a:extLst>
          </p:cNvPr>
          <p:cNvSpPr txBox="1"/>
          <p:nvPr/>
        </p:nvSpPr>
        <p:spPr>
          <a:xfrm>
            <a:off x="1486364" y="2554375"/>
            <a:ext cx="8888730" cy="400110"/>
          </a:xfrm>
          <a:prstGeom prst="rect">
            <a:avLst/>
          </a:prstGeom>
          <a:noFill/>
        </p:spPr>
        <p:txBody>
          <a:bodyPr wrap="square" lIns="91440" tIns="45720" rIns="91440" bIns="45720" anchor="t">
            <a:spAutoFit/>
          </a:bodyPr>
          <a:lstStyle/>
          <a:p>
            <a:r>
              <a:rPr lang="en-NZ" sz="2000" b="1" dirty="0"/>
              <a:t>Please direct any questions or queries to </a:t>
            </a:r>
            <a:r>
              <a:rPr lang="en-NZ" sz="2000" b="1" i="1" u="sng" dirty="0">
                <a:hlinkClick r:id="rId2">
                  <a:extLst>
                    <a:ext uri="{A12FA001-AC4F-418D-AE19-62706E023703}">
                      <ahyp:hlinkClr xmlns:ahyp="http://schemas.microsoft.com/office/drawing/2018/hyperlinkcolor" val="tx"/>
                    </a:ext>
                  </a:extLst>
                </a:hlinkClick>
              </a:rPr>
              <a:t>certification@health.govt.nz</a:t>
            </a:r>
            <a:r>
              <a:rPr lang="en-NZ" sz="2000" b="1" i="1" dirty="0"/>
              <a:t> </a:t>
            </a:r>
            <a:endParaRPr lang="en-NZ" sz="2000" b="1" i="1" dirty="0">
              <a:cs typeface="Arial"/>
            </a:endParaRPr>
          </a:p>
        </p:txBody>
      </p:sp>
    </p:spTree>
    <p:extLst>
      <p:ext uri="{BB962C8B-B14F-4D97-AF65-F5344CB8AC3E}">
        <p14:creationId xmlns:p14="http://schemas.microsoft.com/office/powerpoint/2010/main" val="123365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900001" y="2075213"/>
            <a:ext cx="10515599" cy="3904706"/>
          </a:xfrm>
        </p:spPr>
        <p:txBody>
          <a:bodyPr vert="horz" lIns="0" tIns="45720" rIns="91440" bIns="45720" rtlCol="0" anchor="t">
            <a:normAutofit/>
          </a:bodyPr>
          <a:lstStyle/>
          <a:p>
            <a:pPr marL="457200" indent="-457200">
              <a:buFont typeface="Arial" panose="020B0604020202020204" pitchFamily="34" charset="0"/>
              <a:buChar char="•"/>
            </a:pPr>
            <a:r>
              <a:rPr lang="en-NZ" sz="2800" dirty="0">
                <a:solidFill>
                  <a:schemeClr val="tx2">
                    <a:lumMod val="50000"/>
                  </a:schemeClr>
                </a:solidFill>
              </a:rPr>
              <a:t>Came into effect 28 February 2022</a:t>
            </a:r>
          </a:p>
          <a:p>
            <a:pPr marL="457200" indent="-457200">
              <a:buFont typeface="Arial" panose="020B0604020202020204" pitchFamily="34" charset="0"/>
              <a:buChar char="•"/>
            </a:pPr>
            <a:r>
              <a:rPr lang="en-NZ" sz="2800" dirty="0">
                <a:solidFill>
                  <a:schemeClr val="tx2">
                    <a:lumMod val="50000"/>
                  </a:schemeClr>
                </a:solidFill>
              </a:rPr>
              <a:t>Approved under the Health and Disability Services (Safety) Act 2001</a:t>
            </a:r>
          </a:p>
          <a:p>
            <a:pPr marL="457200" indent="-457200">
              <a:buFont typeface="Arial" panose="020B0604020202020204" pitchFamily="34" charset="0"/>
              <a:buChar char="•"/>
            </a:pPr>
            <a:r>
              <a:rPr lang="en-NZ" sz="2800" dirty="0">
                <a:solidFill>
                  <a:schemeClr val="tx2">
                    <a:lumMod val="50000"/>
                  </a:schemeClr>
                </a:solidFill>
              </a:rPr>
              <a:t>Replaces several other standards</a:t>
            </a:r>
          </a:p>
          <a:p>
            <a:pPr marL="457200" indent="-457200">
              <a:buFont typeface="Arial" panose="020B0604020202020204" pitchFamily="34" charset="0"/>
              <a:buChar char="•"/>
            </a:pPr>
            <a:r>
              <a:rPr lang="en-NZ" sz="2800" dirty="0">
                <a:solidFill>
                  <a:schemeClr val="tx2">
                    <a:lumMod val="50000"/>
                  </a:schemeClr>
                </a:solidFill>
              </a:rPr>
              <a:t>The review process took over two and a half years </a:t>
            </a:r>
            <a:endParaRPr lang="en-NZ" sz="2800" dirty="0">
              <a:solidFill>
                <a:schemeClr val="tx2">
                  <a:lumMod val="50000"/>
                </a:schemeClr>
              </a:solidFill>
              <a:cs typeface="Arial Bold"/>
            </a:endParaRPr>
          </a:p>
          <a:p>
            <a:pPr marL="457200" indent="-457200">
              <a:buFont typeface="Arial" panose="020B0604020202020204" pitchFamily="34" charset="0"/>
              <a:buChar char="•"/>
            </a:pPr>
            <a:endParaRPr lang="en-NZ"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Ngā Paerewa Health and Disability Services Standard NZS 8134:2021 </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spTree>
    <p:extLst>
      <p:ext uri="{BB962C8B-B14F-4D97-AF65-F5344CB8AC3E}">
        <p14:creationId xmlns:p14="http://schemas.microsoft.com/office/powerpoint/2010/main" val="200825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186144-14F3-48DB-9577-51E6A2FD524C}"/>
              </a:ext>
            </a:extLst>
          </p:cNvPr>
          <p:cNvSpPr>
            <a:spLocks noGrp="1"/>
          </p:cNvSpPr>
          <p:nvPr>
            <p:ph idx="1"/>
          </p:nvPr>
        </p:nvSpPr>
        <p:spPr>
          <a:xfrm>
            <a:off x="899999" y="1953929"/>
            <a:ext cx="10515599" cy="3904706"/>
          </a:xfrm>
        </p:spPr>
        <p:txBody>
          <a:bodyPr/>
          <a:lstStyle/>
          <a:p>
            <a:r>
              <a:rPr lang="en-NZ" dirty="0"/>
              <a:t>Format of Ngā Paerewa:</a:t>
            </a:r>
          </a:p>
        </p:txBody>
      </p:sp>
      <p:sp>
        <p:nvSpPr>
          <p:cNvPr id="3" name="Title 2">
            <a:extLst>
              <a:ext uri="{FF2B5EF4-FFF2-40B4-BE49-F238E27FC236}">
                <a16:creationId xmlns:a16="http://schemas.microsoft.com/office/drawing/2014/main" id="{1023CE90-57BB-4B79-8CDE-4389BD3A2814}"/>
              </a:ext>
            </a:extLst>
          </p:cNvPr>
          <p:cNvSpPr>
            <a:spLocks noGrp="1"/>
          </p:cNvSpPr>
          <p:nvPr>
            <p:ph type="title"/>
          </p:nvPr>
        </p:nvSpPr>
        <p:spPr/>
        <p:txBody>
          <a:bodyPr/>
          <a:lstStyle/>
          <a:p>
            <a:r>
              <a:rPr lang="en-NZ" dirty="0">
                <a:solidFill>
                  <a:schemeClr val="accent1">
                    <a:lumMod val="75000"/>
                  </a:schemeClr>
                </a:solidFill>
              </a:rPr>
              <a:t>Ngā Paerewa Health and Disability Services Standard NZS 8134:2021 </a:t>
            </a:r>
            <a:endParaRPr lang="en-NZ" dirty="0"/>
          </a:p>
        </p:txBody>
      </p:sp>
      <p:graphicFrame>
        <p:nvGraphicFramePr>
          <p:cNvPr id="4" name="Table 3">
            <a:extLst>
              <a:ext uri="{FF2B5EF4-FFF2-40B4-BE49-F238E27FC236}">
                <a16:creationId xmlns:a16="http://schemas.microsoft.com/office/drawing/2014/main" id="{A62B8ADC-D393-4720-8F1B-F2B3533A10B9}"/>
              </a:ext>
            </a:extLst>
          </p:cNvPr>
          <p:cNvGraphicFramePr>
            <a:graphicFrameLocks noGrp="1"/>
          </p:cNvGraphicFramePr>
          <p:nvPr>
            <p:extLst>
              <p:ext uri="{D42A27DB-BD31-4B8C-83A1-F6EECF244321}">
                <p14:modId xmlns:p14="http://schemas.microsoft.com/office/powerpoint/2010/main" val="4089868237"/>
              </p:ext>
            </p:extLst>
          </p:nvPr>
        </p:nvGraphicFramePr>
        <p:xfrm>
          <a:off x="4969565" y="3666434"/>
          <a:ext cx="4043307" cy="2219772"/>
        </p:xfrm>
        <a:graphic>
          <a:graphicData uri="http://schemas.openxmlformats.org/drawingml/2006/table">
            <a:tbl>
              <a:tblPr firstRow="1" firstCol="1" bandRow="1">
                <a:tableStyleId>{5C22544A-7EE6-4342-B048-85BDC9FD1C3A}</a:tableStyleId>
              </a:tblPr>
              <a:tblGrid>
                <a:gridCol w="4043307">
                  <a:extLst>
                    <a:ext uri="{9D8B030D-6E8A-4147-A177-3AD203B41FA5}">
                      <a16:colId xmlns:a16="http://schemas.microsoft.com/office/drawing/2014/main" val="4228508491"/>
                    </a:ext>
                  </a:extLst>
                </a:gridCol>
              </a:tblGrid>
              <a:tr h="2219772">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NZ" sz="1600" dirty="0"/>
                        <a:t>5.1.1 The governance body shall identify the IP and AMS programmes as integral to the service providers’ strategic plans (or equivalent) to improve quality and ensure the safety of people receiving services and health care and support workers</a:t>
                      </a:r>
                    </a:p>
                  </a:txBody>
                  <a:tcPr marL="68580" marR="68580" marT="0" marB="0"/>
                </a:tc>
                <a:extLst>
                  <a:ext uri="{0D108BD9-81ED-4DB2-BD59-A6C34878D82A}">
                    <a16:rowId xmlns:a16="http://schemas.microsoft.com/office/drawing/2014/main" val="177040515"/>
                  </a:ext>
                </a:extLst>
              </a:tr>
            </a:tbl>
          </a:graphicData>
        </a:graphic>
      </p:graphicFrame>
      <p:grpSp>
        <p:nvGrpSpPr>
          <p:cNvPr id="19" name="Group 18">
            <a:extLst>
              <a:ext uri="{FF2B5EF4-FFF2-40B4-BE49-F238E27FC236}">
                <a16:creationId xmlns:a16="http://schemas.microsoft.com/office/drawing/2014/main" id="{FFC0873F-6A0F-49C7-813A-7037BB855F49}"/>
              </a:ext>
            </a:extLst>
          </p:cNvPr>
          <p:cNvGrpSpPr/>
          <p:nvPr/>
        </p:nvGrpSpPr>
        <p:grpSpPr>
          <a:xfrm>
            <a:off x="1093268" y="3099334"/>
            <a:ext cx="3984855" cy="1183908"/>
            <a:chOff x="1093268" y="3099334"/>
            <a:chExt cx="3984855" cy="1183908"/>
          </a:xfrm>
        </p:grpSpPr>
        <p:sp>
          <p:nvSpPr>
            <p:cNvPr id="5" name="Oval 4">
              <a:extLst>
                <a:ext uri="{FF2B5EF4-FFF2-40B4-BE49-F238E27FC236}">
                  <a16:creationId xmlns:a16="http://schemas.microsoft.com/office/drawing/2014/main" id="{765F3CAE-88C1-4830-B026-A25EF1561E88}"/>
                </a:ext>
              </a:extLst>
            </p:cNvPr>
            <p:cNvSpPr/>
            <p:nvPr/>
          </p:nvSpPr>
          <p:spPr>
            <a:xfrm>
              <a:off x="1093268" y="3099334"/>
              <a:ext cx="1891365" cy="659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Section 5</a:t>
              </a:r>
              <a:endParaRPr lang="en-NZ" dirty="0"/>
            </a:p>
          </p:txBody>
        </p:sp>
        <p:cxnSp>
          <p:nvCxnSpPr>
            <p:cNvPr id="9" name="Straight Connector 8">
              <a:extLst>
                <a:ext uri="{FF2B5EF4-FFF2-40B4-BE49-F238E27FC236}">
                  <a16:creationId xmlns:a16="http://schemas.microsoft.com/office/drawing/2014/main" id="{115F71E0-611B-4A7C-B874-A665A968FC03}"/>
                </a:ext>
              </a:extLst>
            </p:cNvPr>
            <p:cNvCxnSpPr>
              <a:cxnSpLocks/>
              <a:stCxn id="5" idx="6"/>
            </p:cNvCxnSpPr>
            <p:nvPr/>
          </p:nvCxnSpPr>
          <p:spPr>
            <a:xfrm>
              <a:off x="2984633" y="3429000"/>
              <a:ext cx="2093490" cy="854242"/>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20" name="Group 19">
            <a:extLst>
              <a:ext uri="{FF2B5EF4-FFF2-40B4-BE49-F238E27FC236}">
                <a16:creationId xmlns:a16="http://schemas.microsoft.com/office/drawing/2014/main" id="{E315FF6D-EC54-479E-A309-4EFA1F089843}"/>
              </a:ext>
            </a:extLst>
          </p:cNvPr>
          <p:cNvGrpSpPr/>
          <p:nvPr/>
        </p:nvGrpSpPr>
        <p:grpSpPr>
          <a:xfrm>
            <a:off x="5255394" y="2361799"/>
            <a:ext cx="3832459" cy="1896176"/>
            <a:chOff x="5255394" y="2361799"/>
            <a:chExt cx="3832459" cy="1896176"/>
          </a:xfrm>
        </p:grpSpPr>
        <p:sp>
          <p:nvSpPr>
            <p:cNvPr id="7" name="Oval 6">
              <a:extLst>
                <a:ext uri="{FF2B5EF4-FFF2-40B4-BE49-F238E27FC236}">
                  <a16:creationId xmlns:a16="http://schemas.microsoft.com/office/drawing/2014/main" id="{5C5C7A62-99BF-496F-A6A7-3ACBDADAC5D2}"/>
                </a:ext>
              </a:extLst>
            </p:cNvPr>
            <p:cNvSpPr/>
            <p:nvPr/>
          </p:nvSpPr>
          <p:spPr>
            <a:xfrm>
              <a:off x="7196488" y="2361799"/>
              <a:ext cx="1891365" cy="659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Sub-section 5.1</a:t>
              </a:r>
            </a:p>
          </p:txBody>
        </p:sp>
        <p:cxnSp>
          <p:nvCxnSpPr>
            <p:cNvPr id="11" name="Straight Connector 10">
              <a:extLst>
                <a:ext uri="{FF2B5EF4-FFF2-40B4-BE49-F238E27FC236}">
                  <a16:creationId xmlns:a16="http://schemas.microsoft.com/office/drawing/2014/main" id="{61C6149A-5909-47AA-B1B3-3DE492FC0041}"/>
                </a:ext>
              </a:extLst>
            </p:cNvPr>
            <p:cNvCxnSpPr>
              <a:cxnSpLocks/>
              <a:stCxn id="7" idx="2"/>
            </p:cNvCxnSpPr>
            <p:nvPr/>
          </p:nvCxnSpPr>
          <p:spPr>
            <a:xfrm flipH="1">
              <a:off x="5255394" y="2691465"/>
              <a:ext cx="1941094" cy="156651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21" name="Group 20">
            <a:extLst>
              <a:ext uri="{FF2B5EF4-FFF2-40B4-BE49-F238E27FC236}">
                <a16:creationId xmlns:a16="http://schemas.microsoft.com/office/drawing/2014/main" id="{AD7202D6-06A1-490C-935D-F3A2BEF90ADB}"/>
              </a:ext>
            </a:extLst>
          </p:cNvPr>
          <p:cNvGrpSpPr/>
          <p:nvPr/>
        </p:nvGrpSpPr>
        <p:grpSpPr>
          <a:xfrm>
            <a:off x="2038951" y="4442059"/>
            <a:ext cx="3356009" cy="1746241"/>
            <a:chOff x="2038951" y="4442059"/>
            <a:chExt cx="3356009" cy="1746241"/>
          </a:xfrm>
        </p:grpSpPr>
        <p:sp>
          <p:nvSpPr>
            <p:cNvPr id="6" name="Oval 5">
              <a:extLst>
                <a:ext uri="{FF2B5EF4-FFF2-40B4-BE49-F238E27FC236}">
                  <a16:creationId xmlns:a16="http://schemas.microsoft.com/office/drawing/2014/main" id="{297438DC-55CE-49AD-96A2-E21EB3088AEE}"/>
                </a:ext>
              </a:extLst>
            </p:cNvPr>
            <p:cNvSpPr/>
            <p:nvPr/>
          </p:nvSpPr>
          <p:spPr>
            <a:xfrm>
              <a:off x="2038951" y="5528969"/>
              <a:ext cx="1891365" cy="659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a:t>Criterion 5.1.1</a:t>
              </a:r>
              <a:endParaRPr lang="en-NZ" dirty="0"/>
            </a:p>
          </p:txBody>
        </p:sp>
        <p:cxnSp>
          <p:nvCxnSpPr>
            <p:cNvPr id="13" name="Straight Connector 12">
              <a:extLst>
                <a:ext uri="{FF2B5EF4-FFF2-40B4-BE49-F238E27FC236}">
                  <a16:creationId xmlns:a16="http://schemas.microsoft.com/office/drawing/2014/main" id="{E19DF0D5-8C05-425F-9A3B-B94E32B124CC}"/>
                </a:ext>
              </a:extLst>
            </p:cNvPr>
            <p:cNvCxnSpPr>
              <a:cxnSpLocks/>
              <a:stCxn id="6" idx="6"/>
            </p:cNvCxnSpPr>
            <p:nvPr/>
          </p:nvCxnSpPr>
          <p:spPr>
            <a:xfrm flipV="1">
              <a:off x="3930316" y="4442059"/>
              <a:ext cx="1464644" cy="1416576"/>
            </a:xfrm>
            <a:prstGeom prst="line">
              <a:avLst/>
            </a:prstGeom>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998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900001" y="2145223"/>
            <a:ext cx="10515599" cy="3904706"/>
          </a:xfrm>
        </p:spPr>
        <p:txBody>
          <a:bodyPr>
            <a:normAutofit/>
          </a:bodyPr>
          <a:lstStyle/>
          <a:p>
            <a:pPr marL="457200" indent="-457200">
              <a:buFont typeface="Arial" panose="020B0604020202020204" pitchFamily="34" charset="0"/>
              <a:buChar char="•"/>
            </a:pPr>
            <a:r>
              <a:rPr lang="en-NZ" sz="2800" dirty="0">
                <a:solidFill>
                  <a:schemeClr val="tx2">
                    <a:lumMod val="50000"/>
                  </a:schemeClr>
                </a:solidFill>
              </a:rPr>
              <a:t>Key changes to Infection Control requirements</a:t>
            </a:r>
          </a:p>
          <a:p>
            <a:pPr marL="457200" indent="-457200">
              <a:buFont typeface="Arial" panose="020B0604020202020204" pitchFamily="34" charset="0"/>
              <a:buChar char="•"/>
            </a:pPr>
            <a:r>
              <a:rPr lang="en-NZ" sz="2800" dirty="0">
                <a:solidFill>
                  <a:schemeClr val="tx2">
                    <a:lumMod val="50000"/>
                  </a:schemeClr>
                </a:solidFill>
              </a:rPr>
              <a:t>Section is now referred to as Infection Prevention and Antimicrobial Stewardship</a:t>
            </a:r>
          </a:p>
          <a:p>
            <a:pPr marL="457200" indent="-457200">
              <a:buFont typeface="Arial" panose="020B0604020202020204" pitchFamily="34" charset="0"/>
              <a:buChar char="•"/>
            </a:pPr>
            <a:r>
              <a:rPr lang="en-NZ" sz="2800" dirty="0">
                <a:solidFill>
                  <a:schemeClr val="tx2">
                    <a:lumMod val="50000"/>
                  </a:schemeClr>
                </a:solidFill>
              </a:rPr>
              <a:t>Increased focus on clinical governance</a:t>
            </a:r>
          </a:p>
          <a:p>
            <a:pPr marL="457200" indent="-457200">
              <a:buFont typeface="Arial" panose="020B0604020202020204" pitchFamily="34" charset="0"/>
              <a:buChar char="•"/>
            </a:pPr>
            <a:r>
              <a:rPr lang="en-NZ" sz="2800" dirty="0">
                <a:solidFill>
                  <a:schemeClr val="tx2">
                    <a:lumMod val="50000"/>
                  </a:schemeClr>
                </a:solidFill>
              </a:rPr>
              <a:t>Requirements will remain dynamic and reflect current best practice </a:t>
            </a:r>
          </a:p>
          <a:p>
            <a:pPr marL="457200" indent="-457200">
              <a:buFont typeface="Arial" panose="020B0604020202020204" pitchFamily="34" charset="0"/>
              <a:buChar char="•"/>
            </a:pPr>
            <a:endParaRPr lang="en-NZ" sz="1800"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Ngā Paerewa Health and Disability Services Standard NZS 8134:2021 </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spTree>
    <p:extLst>
      <p:ext uri="{BB962C8B-B14F-4D97-AF65-F5344CB8AC3E}">
        <p14:creationId xmlns:p14="http://schemas.microsoft.com/office/powerpoint/2010/main" val="68066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900000" y="2299162"/>
            <a:ext cx="11201805" cy="3904706"/>
          </a:xfrm>
        </p:spPr>
        <p:txBody>
          <a:bodyPr vert="horz" lIns="0" tIns="45720" rIns="91440" bIns="45720" rtlCol="0" anchor="t">
            <a:noAutofit/>
          </a:bodyPr>
          <a:lstStyle/>
          <a:p>
            <a:r>
              <a:rPr lang="en-NZ" sz="2800" dirty="0">
                <a:solidFill>
                  <a:schemeClr val="tx2">
                    <a:lumMod val="50000"/>
                  </a:schemeClr>
                </a:solidFill>
              </a:rPr>
              <a:t>A note on wording and definitions </a:t>
            </a:r>
            <a:endParaRPr lang="en-US"/>
          </a:p>
          <a:p>
            <a:pPr marL="457200" indent="-457200">
              <a:buFont typeface="Arial" panose="020B0604020202020204" pitchFamily="34" charset="0"/>
              <a:buChar char="•"/>
            </a:pPr>
            <a:r>
              <a:rPr lang="en-NZ" sz="2800" dirty="0">
                <a:solidFill>
                  <a:schemeClr val="tx2">
                    <a:lumMod val="50000"/>
                  </a:schemeClr>
                </a:solidFill>
              </a:rPr>
              <a:t>'Shall' refers to requirements that are essential for compliance</a:t>
            </a:r>
            <a:endParaRPr lang="en-NZ" sz="2800" dirty="0">
              <a:solidFill>
                <a:schemeClr val="tx2">
                  <a:lumMod val="50000"/>
                </a:schemeClr>
              </a:solidFill>
              <a:cs typeface="Arial Bold"/>
            </a:endParaRPr>
          </a:p>
          <a:p>
            <a:pPr marL="457200" indent="-457200">
              <a:buFont typeface="Arial" panose="020B0604020202020204" pitchFamily="34" charset="0"/>
              <a:buChar char="•"/>
            </a:pPr>
            <a:r>
              <a:rPr lang="en-NZ" sz="2800" dirty="0">
                <a:solidFill>
                  <a:schemeClr val="tx2">
                    <a:lumMod val="50000"/>
                  </a:schemeClr>
                </a:solidFill>
              </a:rPr>
              <a:t>'Should' refers to practices that are advised or recommended</a:t>
            </a:r>
            <a:endParaRPr lang="en-NZ" sz="2800" dirty="0">
              <a:solidFill>
                <a:schemeClr val="tx2">
                  <a:lumMod val="50000"/>
                </a:schemeClr>
              </a:solidFill>
              <a:cs typeface="Arial Bold"/>
            </a:endParaRPr>
          </a:p>
          <a:p>
            <a:pPr marL="457200" indent="-457200">
              <a:buFont typeface="Arial" panose="020B0604020202020204" pitchFamily="34" charset="0"/>
              <a:buChar char="•"/>
            </a:pPr>
            <a:r>
              <a:rPr lang="en-NZ" sz="2800" dirty="0">
                <a:solidFill>
                  <a:schemeClr val="tx2">
                    <a:lumMod val="50000"/>
                  </a:schemeClr>
                </a:solidFill>
              </a:rPr>
              <a:t>'IP' – Infection Prevention</a:t>
            </a:r>
            <a:endParaRPr lang="en-NZ" sz="2800" dirty="0">
              <a:solidFill>
                <a:schemeClr val="tx2">
                  <a:lumMod val="50000"/>
                </a:schemeClr>
              </a:solidFill>
              <a:cs typeface="Arial Bold"/>
            </a:endParaRPr>
          </a:p>
          <a:p>
            <a:pPr marL="457200" indent="-457200">
              <a:buFont typeface="Arial" panose="020B0604020202020204" pitchFamily="34" charset="0"/>
              <a:buChar char="•"/>
            </a:pPr>
            <a:r>
              <a:rPr lang="en-NZ" sz="2800" dirty="0">
                <a:solidFill>
                  <a:schemeClr val="tx2">
                    <a:lumMod val="50000"/>
                  </a:schemeClr>
                </a:solidFill>
              </a:rPr>
              <a:t>'AMS' – Antimicrobial Stewardship  </a:t>
            </a:r>
            <a:endParaRPr lang="en-NZ" sz="2800" dirty="0">
              <a:solidFill>
                <a:schemeClr val="tx2">
                  <a:lumMod val="50000"/>
                </a:schemeClr>
              </a:solidFill>
              <a:cs typeface="Arial Bold"/>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Ngā Paerewa Health and Disability Services Standard NZS 8134:2021 </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spTree>
    <p:extLst>
      <p:ext uri="{BB962C8B-B14F-4D97-AF65-F5344CB8AC3E}">
        <p14:creationId xmlns:p14="http://schemas.microsoft.com/office/powerpoint/2010/main" val="180992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776400" y="1759359"/>
            <a:ext cx="10940548" cy="5249304"/>
          </a:xfrm>
        </p:spPr>
        <p:txBody>
          <a:bodyPr vert="horz" lIns="0" tIns="45720" rIns="91440" bIns="45720" rtlCol="0" anchor="t">
            <a:noAutofit/>
          </a:bodyPr>
          <a:lstStyle/>
          <a:p>
            <a:pPr marL="457200" indent="-457200">
              <a:buFont typeface="Arial" panose="020B0604020202020204" pitchFamily="34" charset="0"/>
              <a:buChar char="•"/>
            </a:pPr>
            <a:r>
              <a:rPr lang="en-NZ" sz="2800" dirty="0">
                <a:solidFill>
                  <a:schemeClr val="tx2">
                    <a:lumMod val="50000"/>
                  </a:schemeClr>
                </a:solidFill>
              </a:rPr>
              <a:t>Providers are unique in size, complexity and the population being served</a:t>
            </a:r>
          </a:p>
          <a:p>
            <a:pPr marL="457200" indent="-457200">
              <a:buFont typeface="Arial" panose="020B0604020202020204" pitchFamily="34" charset="0"/>
              <a:buChar char="•"/>
            </a:pPr>
            <a:r>
              <a:rPr lang="en-NZ" sz="2800" dirty="0">
                <a:solidFill>
                  <a:schemeClr val="tx2">
                    <a:lumMod val="50000"/>
                  </a:schemeClr>
                </a:solidFill>
              </a:rPr>
              <a:t>Ngā paerewa refers to the governance body throughout the document</a:t>
            </a:r>
          </a:p>
          <a:p>
            <a:pPr marL="457200" indent="-457200">
              <a:buFont typeface="Arial" panose="020B0604020202020204" pitchFamily="34" charset="0"/>
              <a:buChar char="•"/>
            </a:pPr>
            <a:r>
              <a:rPr lang="en-NZ" sz="2800" dirty="0">
                <a:solidFill>
                  <a:schemeClr val="tx2">
                    <a:lumMod val="50000"/>
                  </a:schemeClr>
                </a:solidFill>
              </a:rPr>
              <a:t>For smaller providers that may not have a large governance body this refers to the approach on how decisions are made</a:t>
            </a:r>
          </a:p>
          <a:p>
            <a:pPr marL="457200" indent="-457200">
              <a:buFont typeface="Arial" panose="020B0604020202020204" pitchFamily="34" charset="0"/>
              <a:buChar char="•"/>
            </a:pPr>
            <a:r>
              <a:rPr lang="en-NZ" sz="2800" dirty="0">
                <a:solidFill>
                  <a:schemeClr val="tx2">
                    <a:lumMod val="50000"/>
                  </a:schemeClr>
                </a:solidFill>
              </a:rPr>
              <a:t>Are they meaningful, documented and communicated?</a:t>
            </a:r>
            <a:endParaRPr lang="en-NZ" sz="2800" dirty="0">
              <a:solidFill>
                <a:schemeClr val="tx2">
                  <a:lumMod val="50000"/>
                </a:schemeClr>
              </a:solidFill>
              <a:cs typeface="Arial Bold"/>
            </a:endParaRPr>
          </a:p>
          <a:p>
            <a:pPr marL="457200" indent="-457200">
              <a:buFont typeface="Arial" panose="020B0604020202020204" pitchFamily="34" charset="0"/>
              <a:buChar char="•"/>
            </a:pPr>
            <a:endParaRPr lang="en-NZ" sz="2800"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Governance</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spTree>
    <p:extLst>
      <p:ext uri="{BB962C8B-B14F-4D97-AF65-F5344CB8AC3E}">
        <p14:creationId xmlns:p14="http://schemas.microsoft.com/office/powerpoint/2010/main" val="182445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421CD5-41E8-4FE1-AD0A-99A4F6CBAB10}"/>
              </a:ext>
            </a:extLst>
          </p:cNvPr>
          <p:cNvSpPr>
            <a:spLocks noGrp="1"/>
          </p:cNvSpPr>
          <p:nvPr>
            <p:ph idx="1"/>
          </p:nvPr>
        </p:nvSpPr>
        <p:spPr>
          <a:xfrm>
            <a:off x="899999" y="1953929"/>
            <a:ext cx="10515599" cy="3904706"/>
          </a:xfrm>
        </p:spPr>
        <p:txBody>
          <a:bodyPr vert="horz" lIns="0" tIns="45720" rIns="91440" bIns="45720" rtlCol="0" anchor="t">
            <a:normAutofit/>
          </a:bodyPr>
          <a:lstStyle/>
          <a:p>
            <a:r>
              <a:rPr lang="en-NZ" sz="2800" dirty="0">
                <a:solidFill>
                  <a:schemeClr val="tx2">
                    <a:lumMod val="50000"/>
                  </a:schemeClr>
                </a:solidFill>
              </a:rPr>
              <a:t>Person centred approach</a:t>
            </a:r>
            <a:endParaRPr lang="en-US"/>
          </a:p>
          <a:p>
            <a:endParaRPr lang="en-NZ" sz="2800" dirty="0">
              <a:solidFill>
                <a:schemeClr val="tx2">
                  <a:lumMod val="50000"/>
                </a:schemeClr>
              </a:solidFill>
            </a:endParaRPr>
          </a:p>
        </p:txBody>
      </p:sp>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a:solidFill>
                  <a:schemeClr val="accent1">
                    <a:lumMod val="75000"/>
                  </a:schemeClr>
                </a:solidFill>
              </a:rPr>
              <a:t>Infection Prevention and Antimicrobial Stewardship </a:t>
            </a: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3"/>
          <a:stretch>
            <a:fillRect/>
          </a:stretch>
        </p:blipFill>
        <p:spPr>
          <a:xfrm>
            <a:off x="5619683" y="6366353"/>
            <a:ext cx="952633" cy="381053"/>
          </a:xfrm>
          <a:prstGeom prst="rect">
            <a:avLst/>
          </a:prstGeom>
        </p:spPr>
      </p:pic>
      <p:pic>
        <p:nvPicPr>
          <p:cNvPr id="3" name="Picture 2">
            <a:extLst>
              <a:ext uri="{FF2B5EF4-FFF2-40B4-BE49-F238E27FC236}">
                <a16:creationId xmlns:a16="http://schemas.microsoft.com/office/drawing/2014/main" id="{D0FF1008-47ED-497D-A086-EAD200E39E1B}"/>
              </a:ext>
            </a:extLst>
          </p:cNvPr>
          <p:cNvPicPr>
            <a:picLocks noChangeAspect="1"/>
          </p:cNvPicPr>
          <p:nvPr/>
        </p:nvPicPr>
        <p:blipFill>
          <a:blip r:embed="rId4"/>
          <a:stretch>
            <a:fillRect/>
          </a:stretch>
        </p:blipFill>
        <p:spPr>
          <a:xfrm>
            <a:off x="1749287" y="2689719"/>
            <a:ext cx="6470982" cy="3290199"/>
          </a:xfrm>
          <a:prstGeom prst="rect">
            <a:avLst/>
          </a:prstGeom>
        </p:spPr>
      </p:pic>
    </p:spTree>
    <p:extLst>
      <p:ext uri="{BB962C8B-B14F-4D97-AF65-F5344CB8AC3E}">
        <p14:creationId xmlns:p14="http://schemas.microsoft.com/office/powerpoint/2010/main" val="382945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BA75AB3-4B9A-4764-BE09-15409901FA22}"/>
              </a:ext>
            </a:extLst>
          </p:cNvPr>
          <p:cNvPicPr>
            <a:picLocks noGrp="1" noChangeAspect="1"/>
          </p:cNvPicPr>
          <p:nvPr>
            <p:ph idx="1"/>
          </p:nvPr>
        </p:nvPicPr>
        <p:blipFill>
          <a:blip r:embed="rId3"/>
          <a:stretch>
            <a:fillRect/>
          </a:stretch>
        </p:blipFill>
        <p:spPr>
          <a:xfrm>
            <a:off x="1521904" y="1978091"/>
            <a:ext cx="7370169" cy="3158413"/>
          </a:xfrm>
        </p:spPr>
      </p:pic>
      <p:sp>
        <p:nvSpPr>
          <p:cNvPr id="4" name="Title 3">
            <a:extLst>
              <a:ext uri="{FF2B5EF4-FFF2-40B4-BE49-F238E27FC236}">
                <a16:creationId xmlns:a16="http://schemas.microsoft.com/office/drawing/2014/main" id="{0B463643-CB15-43C4-8132-A7AE1D944047}"/>
              </a:ext>
            </a:extLst>
          </p:cNvPr>
          <p:cNvSpPr>
            <a:spLocks noGrp="1"/>
          </p:cNvSpPr>
          <p:nvPr>
            <p:ph type="title"/>
          </p:nvPr>
        </p:nvSpPr>
        <p:spPr/>
        <p:txBody>
          <a:bodyPr/>
          <a:lstStyle/>
          <a:p>
            <a:r>
              <a:rPr lang="en-NZ" dirty="0" err="1">
                <a:solidFill>
                  <a:schemeClr val="accent1">
                    <a:lumMod val="75000"/>
                  </a:schemeClr>
                </a:solidFill>
                <a:latin typeface="Arial"/>
                <a:cs typeface="Arial"/>
              </a:rPr>
              <a:t>Te</a:t>
            </a:r>
            <a:r>
              <a:rPr lang="en-NZ" dirty="0">
                <a:solidFill>
                  <a:schemeClr val="accent1">
                    <a:lumMod val="75000"/>
                  </a:schemeClr>
                </a:solidFill>
                <a:latin typeface="Arial"/>
                <a:cs typeface="Arial"/>
              </a:rPr>
              <a:t> </a:t>
            </a:r>
            <a:r>
              <a:rPr lang="en-NZ" dirty="0" err="1">
                <a:solidFill>
                  <a:schemeClr val="accent1">
                    <a:lumMod val="75000"/>
                  </a:schemeClr>
                </a:solidFill>
                <a:latin typeface="Arial"/>
                <a:cs typeface="Arial"/>
              </a:rPr>
              <a:t>Tiriti</a:t>
            </a:r>
            <a:r>
              <a:rPr lang="en-NZ" dirty="0">
                <a:solidFill>
                  <a:schemeClr val="accent1">
                    <a:lumMod val="75000"/>
                  </a:schemeClr>
                </a:solidFill>
                <a:latin typeface="Arial"/>
                <a:cs typeface="Arial"/>
              </a:rPr>
              <a:t> requirements </a:t>
            </a:r>
            <a:endParaRPr lang="en-NZ" dirty="0">
              <a:solidFill>
                <a:schemeClr val="accent1">
                  <a:lumMod val="75000"/>
                </a:schemeClr>
              </a:solidFill>
            </a:endParaRPr>
          </a:p>
        </p:txBody>
      </p:sp>
      <p:pic>
        <p:nvPicPr>
          <p:cNvPr id="6" name="Picture 5">
            <a:extLst>
              <a:ext uri="{FF2B5EF4-FFF2-40B4-BE49-F238E27FC236}">
                <a16:creationId xmlns:a16="http://schemas.microsoft.com/office/drawing/2014/main" id="{9E31E0DA-CBEE-43C1-AD60-CA10E7F43513}"/>
              </a:ext>
            </a:extLst>
          </p:cNvPr>
          <p:cNvPicPr>
            <a:picLocks noChangeAspect="1"/>
          </p:cNvPicPr>
          <p:nvPr/>
        </p:nvPicPr>
        <p:blipFill>
          <a:blip r:embed="rId4"/>
          <a:stretch>
            <a:fillRect/>
          </a:stretch>
        </p:blipFill>
        <p:spPr>
          <a:xfrm>
            <a:off x="5619683" y="6366353"/>
            <a:ext cx="952633" cy="381053"/>
          </a:xfrm>
          <a:prstGeom prst="rect">
            <a:avLst/>
          </a:prstGeom>
        </p:spPr>
      </p:pic>
    </p:spTree>
    <p:extLst>
      <p:ext uri="{BB962C8B-B14F-4D97-AF65-F5344CB8AC3E}">
        <p14:creationId xmlns:p14="http://schemas.microsoft.com/office/powerpoint/2010/main" val="1699946371"/>
      </p:ext>
    </p:extLst>
  </p:cSld>
  <p:clrMapOvr>
    <a:masterClrMapping/>
  </p:clrMapOvr>
</p:sld>
</file>

<file path=ppt/theme/theme1.xml><?xml version="1.0" encoding="utf-8"?>
<a:theme xmlns:a="http://schemas.openxmlformats.org/drawingml/2006/main" name="Office Theme">
  <a:themeElements>
    <a:clrScheme name="Theme">
      <a:dk1>
        <a:srgbClr val="181F1B"/>
      </a:dk1>
      <a:lt1>
        <a:srgbClr val="FFFFFF"/>
      </a:lt1>
      <a:dk2>
        <a:srgbClr val="5D6260"/>
      </a:dk2>
      <a:lt2>
        <a:srgbClr val="FFFFFF"/>
      </a:lt2>
      <a:accent1>
        <a:srgbClr val="1B83A0"/>
      </a:accent1>
      <a:accent2>
        <a:srgbClr val="1F8069"/>
      </a:accent2>
      <a:accent3>
        <a:srgbClr val="F7D345"/>
      </a:accent3>
      <a:accent4>
        <a:srgbClr val="ED6C77"/>
      </a:accent4>
      <a:accent5>
        <a:srgbClr val="002069"/>
      </a:accent5>
      <a:accent6>
        <a:srgbClr val="F18A00"/>
      </a:accent6>
      <a:hlink>
        <a:srgbClr val="922F35"/>
      </a:hlink>
      <a:folHlink>
        <a:srgbClr val="57585A"/>
      </a:folHlink>
    </a:clrScheme>
    <a:fontScheme name="Health">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8064 - Powerpoint template_JUNE22" id="{5045567F-1A78-AF41-868D-123C04A68DA5}" vid="{3987B57D-1612-6B4F-9F8D-CE794C31E317}"/>
    </a:ext>
  </a:extLst>
</a:theme>
</file>

<file path=ppt/theme/theme2.xml><?xml version="1.0" encoding="utf-8"?>
<a:theme xmlns:a="http://schemas.openxmlformats.org/drawingml/2006/main" name="1_Office Theme">
  <a:themeElements>
    <a:clrScheme name="Theme">
      <a:dk1>
        <a:srgbClr val="181F1B"/>
      </a:dk1>
      <a:lt1>
        <a:srgbClr val="FFFFFF"/>
      </a:lt1>
      <a:dk2>
        <a:srgbClr val="5D6260"/>
      </a:dk2>
      <a:lt2>
        <a:srgbClr val="FFFFFF"/>
      </a:lt2>
      <a:accent1>
        <a:srgbClr val="1B83A0"/>
      </a:accent1>
      <a:accent2>
        <a:srgbClr val="1F8069"/>
      </a:accent2>
      <a:accent3>
        <a:srgbClr val="F7D345"/>
      </a:accent3>
      <a:accent4>
        <a:srgbClr val="ED6C77"/>
      </a:accent4>
      <a:accent5>
        <a:srgbClr val="002069"/>
      </a:accent5>
      <a:accent6>
        <a:srgbClr val="F18A00"/>
      </a:accent6>
      <a:hlink>
        <a:srgbClr val="922F35"/>
      </a:hlink>
      <a:folHlink>
        <a:srgbClr val="57585A"/>
      </a:folHlink>
    </a:clrScheme>
    <a:fontScheme name="Health">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rsing and the Law conference September 2022.pptx.potx" id="{50243E9B-AF62-4DFA-93DE-F6A4F037E89D}" vid="{547A3C38-0F9B-465C-907C-2DDE7D44D4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oject xmlns="4f9c820c-e7e2-444d-97ee-45f2b3485c1d">NA</Project>
    <Subactivity xmlns="77fc9259-9bdd-4436-bdca-cbe80b037127">Ngā Paerewa Health and Disability Services Standard NZS 8134-2021</Subactivity>
    <Activity xmlns="4f9c820c-e7e2-444d-97ee-45f2b3485c1d">Certification of Health Care Services</Activity>
    <CategoryName xmlns="4f9c820c-e7e2-444d-97ee-45f2b3485c1d">Sector training sessions</CategoryName>
    <FunctionGroup xmlns="4f9c820c-e7e2-444d-97ee-45f2b3485c1d">Implement and Enforce Legislation</FunctionGroup>
    <_dlc_DocId xmlns="a92161ee-a867-43fa-afc4-ef021add4eae">MOHECM-1602756632-1860</_dlc_DocId>
    <Endorsements xmlns="184c05c4-c568-455d-94a4-7e009b164348">N/A</Endorsements>
    <Level3 xmlns="c91a514c-9034-4fa3-897a-8352025b26ed">NA</Level3>
    <SecurityClassification xmlns="15ffb055-6eb4-45a1-bc20-bf2ac0d420da">UNCLASSIFIED</SecurityClassification>
    <Team xmlns="c91a514c-9034-4fa3-897a-8352025b26ed">Certification of Health Care Services</Team>
    <Status xmlns="77fc9259-9bdd-4436-bdca-cbe80b037127">NA</Status>
    <SetLabel xmlns="d0b61010-d6f3-4072-b934-7bbb13e97771">RETAIN</SetLabel>
    <Function xmlns="4f9c820c-e7e2-444d-97ee-45f2b3485c1d">Provider Regulation</Function>
    <AggregationStatus xmlns="4f9c820c-e7e2-444d-97ee-45f2b3485c1d">Normal</AggregationStatus>
    <Case xmlns="4f9c820c-e7e2-444d-97ee-45f2b3485c1d">General</Case>
    <CategoryValue xmlns="4f9c820c-e7e2-444d-97ee-45f2b3485c1d">NA</CategoryValue>
    <_dlc_DocIdUrl xmlns="a92161ee-a867-43fa-afc4-ef021add4eae">
      <Url>https://mohgovtnz.sharepoint.com/sites/moh-ecm-CertHCS/_layouts/15/DocIdRedir.aspx?ID=MOHECM-1602756632-1860</Url>
      <Description>MOHECM-1602756632-1860</Description>
    </_dlc_DocIdUrl>
    <Level2 xmlns="c91a514c-9034-4fa3-897a-8352025b26ed">NA</Level2>
    <Channel xmlns="c91a514c-9034-4fa3-897a-8352025b26ed">General</Channel>
    <PRAType xmlns="4f9c820c-e7e2-444d-97ee-45f2b3485c1d">Doc</PRAType>
    <Year xmlns="c91a514c-9034-4fa3-897a-8352025b26ed">NA</Year>
    <HasNHI xmlns="184c05c4-c568-455d-94a4-7e009b164348">false</HasNHI>
    <BusinessValue xmlns="4f9c820c-e7e2-444d-97ee-45f2b3485c1d" xsi:nil="true"/>
    <PRADateDisposal xmlns="4f9c820c-e7e2-444d-97ee-45f2b3485c1d" xsi:nil="true"/>
    <KeyWords xmlns="15ffb055-6eb4-45a1-bc20-bf2ac0d420da" xsi:nil="true"/>
    <PRADate3 xmlns="4f9c820c-e7e2-444d-97ee-45f2b3485c1d" xsi:nil="true"/>
    <PRAText5 xmlns="4f9c820c-e7e2-444d-97ee-45f2b3485c1d" xsi:nil="true"/>
    <CopiedFrom xmlns="184c05c4-c568-455d-94a4-7e009b164348" xsi:nil="true"/>
    <OverrideLabel xmlns="d0b61010-d6f3-4072-b934-7bbb13e97771" xsi:nil="true"/>
    <PRADate2 xmlns="4f9c820c-e7e2-444d-97ee-45f2b3485c1d" xsi:nil="true"/>
    <zLegacyJSON xmlns="184c05c4-c568-455d-94a4-7e009b164348" xsi:nil="true"/>
    <PRAText1 xmlns="4f9c820c-e7e2-444d-97ee-45f2b3485c1d" xsi:nil="true"/>
    <PRAText4 xmlns="4f9c820c-e7e2-444d-97ee-45f2b3485c1d" xsi:nil="true"/>
    <TaxCatchAll xmlns="a92161ee-a867-43fa-afc4-ef021add4eae" xsi:nil="true"/>
    <lcf76f155ced4ddcb4097134ff3c332f xmlns="77fc9259-9bdd-4436-bdca-cbe80b037127">
      <Terms xmlns="http://schemas.microsoft.com/office/infopath/2007/PartnerControls"/>
    </lcf76f155ced4ddcb4097134ff3c332f>
    <RelatedPeople xmlns="4f9c820c-e7e2-444d-97ee-45f2b3485c1d">
      <UserInfo>
        <DisplayName/>
        <AccountId xsi:nil="true"/>
        <AccountType/>
      </UserInfo>
    </RelatedPeople>
    <AggregationNarrative xmlns="725c79e5-42ce-4aa0-ac78-b6418001f0d2" xsi:nil="true"/>
    <CertificateID xmlns="77fc9259-9bdd-4436-bdca-cbe80b037127" xsi:nil="true"/>
    <PRADate1 xmlns="4f9c820c-e7e2-444d-97ee-45f2b3485c1d" xsi:nil="true"/>
    <DocumentType xmlns="4f9c820c-e7e2-444d-97ee-45f2b3485c1d" xsi:nil="true"/>
    <PRAText3 xmlns="4f9c820c-e7e2-444d-97ee-45f2b3485c1d" xsi:nil="true"/>
    <zLegacy xmlns="184c05c4-c568-455d-94a4-7e009b164348" xsi:nil="true"/>
    <Narrative xmlns="4f9c820c-e7e2-444d-97ee-45f2b3485c1d" xsi:nil="true"/>
    <PRADateTrigger xmlns="4f9c820c-e7e2-444d-97ee-45f2b3485c1d" xsi:nil="true"/>
    <PRAText2 xmlns="4f9c820c-e7e2-444d-97ee-45f2b3485c1d" xsi:nil="true"/>
    <zLegacyID xmlns="184c05c4-c568-455d-94a4-7e009b164348" xsi:nil="true"/>
    <SharedWithUsers xmlns="a92161ee-a867-43fa-afc4-ef021add4eae">
      <UserInfo>
        <DisplayName>Nicole Salmon</DisplayName>
        <AccountId>352</AccountId>
        <AccountType/>
      </UserInfo>
      <UserInfo>
        <DisplayName>Emma Bryant</DisplayName>
        <AccountId>358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eDocument" ma:contentTypeID="0x0101007BA1164CF1528342A046E742A1DEEBFB" ma:contentTypeVersion="191" ma:contentTypeDescription="Create a new document." ma:contentTypeScope="" ma:versionID="5a4e38ab126dc9cb150b974e32a84d5a">
  <xsd:schema xmlns:xsd="http://www.w3.org/2001/XMLSchema" xmlns:xs="http://www.w3.org/2001/XMLSchema" xmlns:p="http://schemas.microsoft.com/office/2006/metadata/properties" xmlns:ns2="a92161ee-a867-43fa-afc4-ef021add4eae" xmlns:ns3="4f9c820c-e7e2-444d-97ee-45f2b3485c1d" xmlns:ns4="15ffb055-6eb4-45a1-bc20-bf2ac0d420da" xmlns:ns5="725c79e5-42ce-4aa0-ac78-b6418001f0d2" xmlns:ns6="c91a514c-9034-4fa3-897a-8352025b26ed" xmlns:ns7="d0b61010-d6f3-4072-b934-7bbb13e97771" xmlns:ns8="184c05c4-c568-455d-94a4-7e009b164348" xmlns:ns9="77fc9259-9bdd-4436-bdca-cbe80b037127" targetNamespace="http://schemas.microsoft.com/office/2006/metadata/properties" ma:root="true" ma:fieldsID="b3c8c8a0b8969370448a8fba88355483" ns2:_="" ns3:_="" ns4:_="" ns5:_="" ns6:_="" ns7:_="" ns8:_="" ns9:_="">
    <xsd:import namespace="a92161ee-a867-43fa-afc4-ef021add4eae"/>
    <xsd:import namespace="4f9c820c-e7e2-444d-97ee-45f2b3485c1d"/>
    <xsd:import namespace="15ffb055-6eb4-45a1-bc20-bf2ac0d420da"/>
    <xsd:import namespace="725c79e5-42ce-4aa0-ac78-b6418001f0d2"/>
    <xsd:import namespace="c91a514c-9034-4fa3-897a-8352025b26ed"/>
    <xsd:import namespace="d0b61010-d6f3-4072-b934-7bbb13e97771"/>
    <xsd:import namespace="184c05c4-c568-455d-94a4-7e009b164348"/>
    <xsd:import namespace="77fc9259-9bdd-4436-bdca-cbe80b037127"/>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4:KeyWords" minOccurs="0"/>
                <xsd:element ref="ns3:Narrative" minOccurs="0"/>
                <xsd:element ref="ns4:SecurityClassification" minOccurs="0"/>
                <xsd:element ref="ns3:Case"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6:Year" minOccurs="0"/>
                <xsd:element ref="ns7:SetLabel" minOccurs="0"/>
                <xsd:element ref="ns7:OverrideLabel" minOccurs="0"/>
                <xsd:element ref="ns8:HasNHI" minOccurs="0"/>
                <xsd:element ref="ns8:zLegacy" minOccurs="0"/>
                <xsd:element ref="ns8:zLegacyID" minOccurs="0"/>
                <xsd:element ref="ns8:zLegacyJSON" minOccurs="0"/>
                <xsd:element ref="ns8:CopiedFrom" minOccurs="0"/>
                <xsd:element ref="ns8:Endorsements" minOccurs="0"/>
                <xsd:element ref="ns9:MediaServiceMetadata" minOccurs="0"/>
                <xsd:element ref="ns9:MediaServiceFastMetadata" minOccurs="0"/>
                <xsd:element ref="ns9:MediaServiceAutoKeyPoints" minOccurs="0"/>
                <xsd:element ref="ns9:MediaServiceKeyPoints" minOccurs="0"/>
                <xsd:element ref="ns9:Status" minOccurs="0"/>
                <xsd:element ref="ns9:Subactivity" minOccurs="0"/>
                <xsd:element ref="ns9:CertificateID" minOccurs="0"/>
                <xsd:element ref="ns2:SharedWithUsers" minOccurs="0"/>
                <xsd:element ref="ns2:SharedWithDetails" minOccurs="0"/>
                <xsd:element ref="ns9:lcf76f155ced4ddcb4097134ff3c332f" minOccurs="0"/>
                <xsd:element ref="ns2:TaxCatchAll" minOccurs="0"/>
                <xsd:element ref="ns9:MediaServiceGenerationTime" minOccurs="0"/>
                <xsd:element ref="ns9:MediaServiceEventHashCode" minOccurs="0"/>
                <xsd:element ref="ns9:MediaServiceDateTaken" minOccurs="0"/>
                <xsd:element ref="ns9: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161ee-a867-43fa-afc4-ef021add4ea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5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8" nillable="true" ma:displayName="Shared With Details" ma:internalName="SharedWithDetails" ma:readOnly="true">
      <xsd:simpleType>
        <xsd:restriction base="dms:Note">
          <xsd:maxLength value="255"/>
        </xsd:restriction>
      </xsd:simpleType>
    </xsd:element>
    <xsd:element name="TaxCatchAll" ma:index="61" nillable="true" ma:displayName="Taxonomy Catch All Column" ma:hidden="true" ma:list="{7dfc6bf8-9f80-42f8-a102-9bc70b7c9190}" ma:internalName="TaxCatchAll" ma:showField="CatchAllData" ma:web="a92161ee-a867-43fa-afc4-ef021add4e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hidden="true"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3" nillable="true" ma:displayName="Narrative" ma:hidden="true" ma:internalName="Narrative" ma:readOnly="false">
      <xsd:simpleType>
        <xsd:restriction base="dms:Note"/>
      </xsd:simpleType>
    </xsd:element>
    <xsd:element name="Case" ma:index="15" nillable="true" ma:displayName="Case" ma:default="NA" ma:hidden="true" ma:internalName="Case" ma:readOnly="false">
      <xsd:simpleType>
        <xsd:restriction base="dms:Text">
          <xsd:maxLength value="255"/>
        </xsd:restriction>
      </xsd:simpleType>
    </xsd:element>
    <xsd:element name="RelatedPeople" ma:index="16"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7" nillable="true" ma:displayName="Category 1" ma:default="NA" ma:hidden="true" ma:internalName="CategoryName" ma:readOnly="false">
      <xsd:simpleType>
        <xsd:restriction base="dms:Text">
          <xsd:maxLength value="255"/>
        </xsd:restriction>
      </xsd:simpleType>
    </xsd:element>
    <xsd:element name="CategoryValue" ma:index="18" nillable="true" ma:displayName="Category 2" ma:default="NA" ma:hidden="true" ma:internalName="CategoryValue" ma:readOnly="false">
      <xsd:simpleType>
        <xsd:restriction base="dms:Text">
          <xsd:maxLength value="255"/>
        </xsd:restriction>
      </xsd:simpleType>
    </xsd:element>
    <xsd:element name="BusinessValue" ma:index="19" nillable="true" ma:displayName="Business Value" ma:hidden="true" ma:internalName="BusinessValue" ma:readOnly="false">
      <xsd:simpleType>
        <xsd:restriction base="dms:Text">
          <xsd:maxLength value="255"/>
        </xsd:restriction>
      </xsd:simpleType>
    </xsd:element>
    <xsd:element name="FunctionGroup" ma:index="20" nillable="true" ma:displayName="Function Group" ma:default="Implement and Enforce Legislation" ma:hidden="true" ma:internalName="FunctionGroup" ma:readOnly="false">
      <xsd:simpleType>
        <xsd:restriction base="dms:Text">
          <xsd:maxLength value="255"/>
        </xsd:restriction>
      </xsd:simpleType>
    </xsd:element>
    <xsd:element name="Function" ma:index="21" nillable="true" ma:displayName="Function" ma:default="Provider Regulation" ma:hidden="true" ma:internalName="Function" ma:readOnly="false">
      <xsd:simpleType>
        <xsd:restriction base="dms:Text">
          <xsd:maxLength value="255"/>
        </xsd:restriction>
      </xsd:simpleType>
    </xsd:element>
    <xsd:element name="PRAType" ma:index="22" nillable="true" ma:displayName="PRA Type" ma:default="Doc" ma:hidden="true" ma:indexed="true" ma:internalName="PRAType" ma:readOnly="false">
      <xsd:simpleType>
        <xsd:restriction base="dms:Text">
          <xsd:maxLength value="255"/>
        </xsd:restriction>
      </xsd:simpleType>
    </xsd:element>
    <xsd:element name="PRADate1" ma:index="23" nillable="true" ma:displayName="PRA Date 1" ma:format="DateOnly" ma:hidden="true" ma:internalName="PRADate1" ma:readOnly="false">
      <xsd:simpleType>
        <xsd:restriction base="dms:DateTime"/>
      </xsd:simpleType>
    </xsd:element>
    <xsd:element name="PRADate2" ma:index="24" nillable="true" ma:displayName="PRA Date 2" ma:format="DateOnly" ma:hidden="true" ma:internalName="PRADate2" ma:readOnly="false">
      <xsd:simpleType>
        <xsd:restriction base="dms:DateTime"/>
      </xsd:simpleType>
    </xsd:element>
    <xsd:element name="PRADate3" ma:index="25" nillable="true" ma:displayName="PRA Date 3" ma:format="DateOnly" ma:hidden="true" ma:internalName="PRADate3" ma:readOnly="false">
      <xsd:simpleType>
        <xsd:restriction base="dms:DateTime"/>
      </xsd:simpleType>
    </xsd:element>
    <xsd:element name="PRADateDisposal" ma:index="26" nillable="true" ma:displayName="PRA Date Disposal" ma:format="DateOnly" ma:hidden="true" ma:internalName="PRADateDisposal" ma:readOnly="false">
      <xsd:simpleType>
        <xsd:restriction base="dms:DateTime"/>
      </xsd:simpleType>
    </xsd:element>
    <xsd:element name="PRADateTrigger" ma:index="27" nillable="true" ma:displayName="PRA Date Trigger" ma:format="DateOnly" ma:hidden="true" ma:internalName="PRADateTrigger" ma:readOnly="false">
      <xsd:simpleType>
        <xsd:restriction base="dms:DateTime"/>
      </xsd:simpleType>
    </xsd:element>
    <xsd:element name="PRAText1" ma:index="28" nillable="true" ma:displayName="PRA Text 1" ma:hidden="true" ma:internalName="PRAText1" ma:readOnly="false">
      <xsd:simpleType>
        <xsd:restriction base="dms:Text">
          <xsd:maxLength value="255"/>
        </xsd:restriction>
      </xsd:simpleType>
    </xsd:element>
    <xsd:element name="PRAText2" ma:index="29" nillable="true" ma:displayName="PRA Text 2" ma:hidden="true" ma:internalName="PRAText2" ma:readOnly="false">
      <xsd:simpleType>
        <xsd:restriction base="dms:Text">
          <xsd:maxLength value="255"/>
        </xsd:restriction>
      </xsd:simpleType>
    </xsd:element>
    <xsd:element name="PRAText3" ma:index="30" nillable="true" ma:displayName="PRA Text 3" ma:hidden="true" ma:internalName="PRAText3" ma:readOnly="false">
      <xsd:simpleType>
        <xsd:restriction base="dms:Text">
          <xsd:maxLength value="255"/>
        </xsd:restriction>
      </xsd:simpleType>
    </xsd:element>
    <xsd:element name="PRAText4" ma:index="31" nillable="true" ma:displayName="PRA Text 4" ma:hidden="true" ma:internalName="PRAText4" ma:readOnly="false">
      <xsd:simpleType>
        <xsd:restriction base="dms:Text">
          <xsd:maxLength value="255"/>
        </xsd:restriction>
      </xsd:simpleType>
    </xsd:element>
    <xsd:element name="PRAText5" ma:index="32" nillable="true" ma:displayName="PRA Text 5" ma:hidden="true" ma:internalName="PRAText5" ma:readOnly="false">
      <xsd:simpleType>
        <xsd:restriction base="dms:Text">
          <xsd:maxLength value="255"/>
        </xsd:restriction>
      </xsd:simpleType>
    </xsd:element>
    <xsd:element name="AggregationStatus" ma:index="33"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Project" ma:index="34" nillable="true" ma:displayName="Project" ma:default="NA" ma:hidden="true" ma:internalName="Project" ma:readOnly="false">
      <xsd:simpleType>
        <xsd:restriction base="dms:Text">
          <xsd:maxLength value="255"/>
        </xsd:restriction>
      </xsd:simpleType>
    </xsd:element>
    <xsd:element name="Activity" ma:index="35" nillable="true" ma:displayName="Activity" ma:default="Certification of Health Care Services"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2" nillable="true" ma:displayName="Key Words" ma:hidden="true" ma:internalName="KeyWords" ma:readOnly="false">
      <xsd:simpleType>
        <xsd:restriction base="dms:Note"/>
      </xsd:simpleType>
    </xsd:element>
    <xsd:element name="SecurityClassification" ma:index="14" nillable="true" ma:displayName="Security Classification" ma:default="UNCLASSIFIED" ma:format="Dropdown" ma:internalName="SecurityClassification" ma:readOnly="false">
      <xsd:simpleType>
        <xsd:restriction base="dms:Choice">
          <xsd:enumeration value="UNCLASSIFIED"/>
          <xsd:enumeration value="IN-CONFIDENCE"/>
          <xsd:enumeration value="SENSITIVE"/>
          <xsd:enumeration value="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6"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7" nillable="true" ma:displayName="Channel" ma:default="NA" ma:hidden="true" ma:internalName="Channel" ma:readOnly="false">
      <xsd:simpleType>
        <xsd:restriction base="dms:Text">
          <xsd:maxLength value="255"/>
        </xsd:restriction>
      </xsd:simpleType>
    </xsd:element>
    <xsd:element name="Team" ma:index="38" nillable="true" ma:displayName="Team" ma:default="Certification of Health Care Services" ma:hidden="true" ma:internalName="Team" ma:readOnly="false">
      <xsd:simpleType>
        <xsd:restriction base="dms:Text">
          <xsd:maxLength value="255"/>
        </xsd:restriction>
      </xsd:simpleType>
    </xsd:element>
    <xsd:element name="Level2" ma:index="39" nillable="true" ma:displayName="Level 2" ma:default="NA" ma:hidden="true" ma:internalName="Level2" ma:readOnly="false">
      <xsd:simpleType>
        <xsd:restriction base="dms:Text">
          <xsd:maxLength value="255"/>
        </xsd:restriction>
      </xsd:simpleType>
    </xsd:element>
    <xsd:element name="Level3" ma:index="40" nillable="true" ma:displayName="Level 3" ma:default="NA" ma:hidden="true" ma:internalName="Level3" ma:readOnly="false">
      <xsd:simpleType>
        <xsd:restriction base="dms:Text">
          <xsd:maxLength value="255"/>
        </xsd:restriction>
      </xsd:simpleType>
    </xsd:element>
    <xsd:element name="Year" ma:index="41"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b61010-d6f3-4072-b934-7bbb13e97771" elementFormDefault="qualified">
    <xsd:import namespace="http://schemas.microsoft.com/office/2006/documentManagement/types"/>
    <xsd:import namespace="http://schemas.microsoft.com/office/infopath/2007/PartnerControls"/>
    <xsd:element name="SetLabel" ma:index="42" nillable="true" ma:displayName="Set Label" ma:default="RETAIN" ma:hidden="true" ma:indexed="true" ma:internalName="SetLabel">
      <xsd:simpleType>
        <xsd:restriction base="dms:Text">
          <xsd:maxLength value="255"/>
        </xsd:restriction>
      </xsd:simpleType>
    </xsd:element>
    <xsd:element name="OverrideLabel" ma:index="43" nillable="true" ma:displayName="Override Label" ma:hidden="true" ma:indexed="true" ma:internalName="Override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4c05c4-c568-455d-94a4-7e009b164348" elementFormDefault="qualified">
    <xsd:import namespace="http://schemas.microsoft.com/office/2006/documentManagement/types"/>
    <xsd:import namespace="http://schemas.microsoft.com/office/infopath/2007/PartnerControls"/>
    <xsd:element name="HasNHI" ma:index="44" nillable="true" ma:displayName="Has NHI" ma:default="0" ma:internalName="HasNHI" ma:readOnly="false">
      <xsd:simpleType>
        <xsd:restriction base="dms:Boolean"/>
      </xsd:simpleType>
    </xsd:element>
    <xsd:element name="zLegacy" ma:index="45" nillable="true" ma:displayName="zLegacy" ma:hidden="true" ma:internalName="zLegacy" ma:readOnly="false">
      <xsd:simpleType>
        <xsd:restriction base="dms:Note"/>
      </xsd:simpleType>
    </xsd:element>
    <xsd:element name="zLegacyID" ma:index="46" nillable="true" ma:displayName="zLegacyID" ma:hidden="true" ma:indexed="true" ma:internalName="zLegacyID" ma:readOnly="false">
      <xsd:simpleType>
        <xsd:restriction base="dms:Text">
          <xsd:maxLength value="255"/>
        </xsd:restriction>
      </xsd:simpleType>
    </xsd:element>
    <xsd:element name="zLegacyJSON" ma:index="47" nillable="true" ma:displayName="zLegacyJSON" ma:hidden="true" ma:internalName="zLegacyJSON" ma:readOnly="false">
      <xsd:simpleType>
        <xsd:restriction base="dms:Note"/>
      </xsd:simpleType>
    </xsd:element>
    <xsd:element name="CopiedFrom" ma:index="48" nillable="true" ma:displayName="Copied From" ma:hidden="true" ma:internalName="CopiedFrom" ma:readOnly="false">
      <xsd:simpleType>
        <xsd:restriction base="dms:Text">
          <xsd:maxLength value="255"/>
        </xsd:restriction>
      </xsd:simpleType>
    </xsd:element>
    <xsd:element name="Endorsements" ma:index="49" nillable="true" ma:displayName="Endorsements" ma:default="N/A" ma:format="Dropdown" ma:internalName="Endorsements" ma:readOnly="false">
      <xsd:simpleType>
        <xsd:restriction base="dms:Choice">
          <xsd:enumeration value="N/A"/>
          <xsd:enumeration value="APPOINTMENTS"/>
          <xsd:enumeration value="BUDGET"/>
          <xsd:enumeration value="CABINET"/>
          <xsd:enumeration value="COMMERCIAL"/>
          <xsd:enumeration value="[DEPARTMENT] USE ONLY"/>
          <xsd:enumeration value="EMBARGOED FOR RELEASE"/>
          <xsd:enumeration value="EVALUATIVE"/>
          <xsd:enumeration value="HONOURS"/>
          <xsd:enumeration value="LEGAL PRIVILEGE"/>
          <xsd:enumeration value="MEDICAL"/>
          <xsd:enumeration value="NEW ZEALAND EYES ONLY (NZEO)"/>
          <xsd:enumeration value="STAFF"/>
          <xsd:enumeration value="POLICY"/>
          <xsd:enumeration value="TO BE REVIEWED ON"/>
          <xsd:enumeration value="RELEASEABLE TO (REL)"/>
        </xsd:restriction>
      </xsd:simpleType>
    </xsd:element>
  </xsd:schema>
  <xsd:schema xmlns:xsd="http://www.w3.org/2001/XMLSchema" xmlns:xs="http://www.w3.org/2001/XMLSchema" xmlns:dms="http://schemas.microsoft.com/office/2006/documentManagement/types" xmlns:pc="http://schemas.microsoft.com/office/infopath/2007/PartnerControls" targetNamespace="77fc9259-9bdd-4436-bdca-cbe80b037127" elementFormDefault="qualified">
    <xsd:import namespace="http://schemas.microsoft.com/office/2006/documentManagement/types"/>
    <xsd:import namespace="http://schemas.microsoft.com/office/infopath/2007/PartnerControls"/>
    <xsd:element name="MediaServiceMetadata" ma:index="50" nillable="true" ma:displayName="MediaServiceMetadata" ma:hidden="true" ma:internalName="MediaServiceMetadata" ma:readOnly="true">
      <xsd:simpleType>
        <xsd:restriction base="dms:Note"/>
      </xsd:simpleType>
    </xsd:element>
    <xsd:element name="MediaServiceFastMetadata" ma:index="51" nillable="true" ma:displayName="MediaServiceFastMetadata" ma:hidden="true" ma:internalName="MediaServiceFastMetadata" ma:readOnly="true">
      <xsd:simpleType>
        <xsd:restriction base="dms:Note"/>
      </xsd:simpleType>
    </xsd:element>
    <xsd:element name="MediaServiceAutoKeyPoints" ma:index="52" nillable="true" ma:displayName="MediaServiceAutoKeyPoints" ma:hidden="true" ma:internalName="MediaServiceAutoKeyPoints" ma:readOnly="true">
      <xsd:simpleType>
        <xsd:restriction base="dms:Note"/>
      </xsd:simpleType>
    </xsd:element>
    <xsd:element name="MediaServiceKeyPoints" ma:index="53" nillable="true" ma:displayName="KeyPoints" ma:internalName="MediaServiceKeyPoints" ma:readOnly="true">
      <xsd:simpleType>
        <xsd:restriction base="dms:Note">
          <xsd:maxLength value="255"/>
        </xsd:restriction>
      </xsd:simpleType>
    </xsd:element>
    <xsd:element name="Status" ma:index="54" nillable="true" ma:displayName="Status" ma:default="NA" ma:internalName="Status">
      <xsd:simpleType>
        <xsd:restriction base="dms:Text">
          <xsd:maxLength value="255"/>
        </xsd:restriction>
      </xsd:simpleType>
    </xsd:element>
    <xsd:element name="Subactivity" ma:index="55" nillable="true" ma:displayName="Subactivity" ma:default="NA" ma:internalName="Subactivity">
      <xsd:simpleType>
        <xsd:restriction base="dms:Text">
          <xsd:maxLength value="255"/>
        </xsd:restriction>
      </xsd:simpleType>
    </xsd:element>
    <xsd:element name="CertificateID" ma:index="56" nillable="true" ma:displayName="Certificate ID" ma:internalName="CertificateID">
      <xsd:simpleType>
        <xsd:restriction base="dms:Text">
          <xsd:maxLength value="255"/>
        </xsd:restriction>
      </xsd:simpleType>
    </xsd:element>
    <xsd:element name="lcf76f155ced4ddcb4097134ff3c332f" ma:index="60" nillable="true" ma:taxonomy="true" ma:internalName="lcf76f155ced4ddcb4097134ff3c332f" ma:taxonomyFieldName="MediaServiceImageTags" ma:displayName="Image Tags" ma:readOnly="false" ma:fieldId="{5cf76f15-5ced-4ddc-b409-7134ff3c332f}" ma:taxonomyMulti="true" ma:sspId="0413e039-5297-4392-bfce-c6182202c714" ma:termSetId="09814cd3-568e-fe90-9814-8d621ff8fb84" ma:anchorId="fba54fb3-c3e1-fe81-a776-ca4b69148c4d" ma:open="true" ma:isKeyword="false">
      <xsd:complexType>
        <xsd:sequence>
          <xsd:element ref="pc:Terms" minOccurs="0" maxOccurs="1"/>
        </xsd:sequence>
      </xsd:complexType>
    </xsd:element>
    <xsd:element name="MediaServiceGenerationTime" ma:index="62" nillable="true" ma:displayName="MediaServiceGenerationTime" ma:hidden="true" ma:internalName="MediaServiceGenerationTime" ma:readOnly="true">
      <xsd:simpleType>
        <xsd:restriction base="dms:Text"/>
      </xsd:simpleType>
    </xsd:element>
    <xsd:element name="MediaServiceEventHashCode" ma:index="63" nillable="true" ma:displayName="MediaServiceEventHashCode" ma:hidden="true" ma:internalName="MediaServiceEventHashCode" ma:readOnly="true">
      <xsd:simpleType>
        <xsd:restriction base="dms:Text"/>
      </xsd:simpleType>
    </xsd:element>
    <xsd:element name="MediaServiceDateTaken" ma:index="64" nillable="true" ma:displayName="MediaServiceDateTaken" ma:hidden="true" ma:indexed="true" ma:internalName="MediaServiceDateTaken" ma:readOnly="true">
      <xsd:simpleType>
        <xsd:restriction base="dms:Text"/>
      </xsd:simpleType>
    </xsd:element>
    <xsd:element name="MediaLengthInSeconds" ma:index="6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78F9B1-5CA8-4FEB-95DA-A39DB04FB13B}">
  <ds:schemaRefs>
    <ds:schemaRef ds:uri="http://schemas.microsoft.com/office/2006/metadata/properties"/>
    <ds:schemaRef ds:uri="http://schemas.microsoft.com/office/infopath/2007/PartnerControls"/>
    <ds:schemaRef ds:uri="4f9c820c-e7e2-444d-97ee-45f2b3485c1d"/>
    <ds:schemaRef ds:uri="77fc9259-9bdd-4436-bdca-cbe80b037127"/>
    <ds:schemaRef ds:uri="a92161ee-a867-43fa-afc4-ef021add4eae"/>
    <ds:schemaRef ds:uri="184c05c4-c568-455d-94a4-7e009b164348"/>
    <ds:schemaRef ds:uri="c91a514c-9034-4fa3-897a-8352025b26ed"/>
    <ds:schemaRef ds:uri="15ffb055-6eb4-45a1-bc20-bf2ac0d420da"/>
    <ds:schemaRef ds:uri="d0b61010-d6f3-4072-b934-7bbb13e97771"/>
    <ds:schemaRef ds:uri="725c79e5-42ce-4aa0-ac78-b6418001f0d2"/>
  </ds:schemaRefs>
</ds:datastoreItem>
</file>

<file path=customXml/itemProps2.xml><?xml version="1.0" encoding="utf-8"?>
<ds:datastoreItem xmlns:ds="http://schemas.openxmlformats.org/officeDocument/2006/customXml" ds:itemID="{C0EA60EA-02BF-4936-A54F-5AF6A944F298}">
  <ds:schemaRefs>
    <ds:schemaRef ds:uri="http://schemas.microsoft.com/sharepoint/v3/contenttype/forms"/>
  </ds:schemaRefs>
</ds:datastoreItem>
</file>

<file path=customXml/itemProps3.xml><?xml version="1.0" encoding="utf-8"?>
<ds:datastoreItem xmlns:ds="http://schemas.openxmlformats.org/officeDocument/2006/customXml" ds:itemID="{A1E77F28-1983-4704-8C4F-2B3C85265F22}">
  <ds:schemaRefs>
    <ds:schemaRef ds:uri="http://schemas.microsoft.com/sharepoint/events"/>
  </ds:schemaRefs>
</ds:datastoreItem>
</file>

<file path=customXml/itemProps4.xml><?xml version="1.0" encoding="utf-8"?>
<ds:datastoreItem xmlns:ds="http://schemas.openxmlformats.org/officeDocument/2006/customXml" ds:itemID="{EA796838-F63F-4814-ADE3-1985C5955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161ee-a867-43fa-afc4-ef021add4eae"/>
    <ds:schemaRef ds:uri="4f9c820c-e7e2-444d-97ee-45f2b3485c1d"/>
    <ds:schemaRef ds:uri="15ffb055-6eb4-45a1-bc20-bf2ac0d420da"/>
    <ds:schemaRef ds:uri="725c79e5-42ce-4aa0-ac78-b6418001f0d2"/>
    <ds:schemaRef ds:uri="c91a514c-9034-4fa3-897a-8352025b26ed"/>
    <ds:schemaRef ds:uri="d0b61010-d6f3-4072-b934-7bbb13e97771"/>
    <ds:schemaRef ds:uri="184c05c4-c568-455d-94a4-7e009b164348"/>
    <ds:schemaRef ds:uri="77fc9259-9bdd-4436-bdca-cbe80b037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hp8064-powerpoint-template-june22</Template>
  <TotalTime>1142</TotalTime>
  <Words>2176</Words>
  <Application>Microsoft Office PowerPoint</Application>
  <PresentationFormat>Widescreen</PresentationFormat>
  <Paragraphs>206</Paragraphs>
  <Slides>23</Slides>
  <Notes>20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Nau mai, haere mai - Welcome </vt:lpstr>
      <vt:lpstr>Ngā Paerewa  </vt:lpstr>
      <vt:lpstr>Ngā Paerewa Health and Disability Services Standard NZS 8134:2021 </vt:lpstr>
      <vt:lpstr>Ngā Paerewa Health and Disability Services Standard NZS 8134:2021 </vt:lpstr>
      <vt:lpstr>Ngā Paerewa Health and Disability Services Standard NZS 8134:2021 </vt:lpstr>
      <vt:lpstr>Ngā Paerewa Health and Disability Services Standard NZS 8134:2021 </vt:lpstr>
      <vt:lpstr>Governance</vt:lpstr>
      <vt:lpstr>Infection Prevention and Antimicrobial Stewardship </vt:lpstr>
      <vt:lpstr>Te Tiriti requirements </vt:lpstr>
      <vt:lpstr>Subsection 5.1 </vt:lpstr>
      <vt:lpstr>Subsection 5.1 in Practice</vt:lpstr>
      <vt:lpstr>Subsection 5.2 in Practice </vt:lpstr>
      <vt:lpstr>Subsection 5.2 in Practice</vt:lpstr>
      <vt:lpstr>Subsection 5.2 in Practice</vt:lpstr>
      <vt:lpstr>Subsection 5.2 in Practice</vt:lpstr>
      <vt:lpstr>Subsection 5.3 in Practice</vt:lpstr>
      <vt:lpstr>Subsection 5.3 in Practice</vt:lpstr>
      <vt:lpstr>Subsection 5.4 in Practice</vt:lpstr>
      <vt:lpstr>Subsection 5.4 in Practice</vt:lpstr>
      <vt:lpstr>Subsection 5.5 in Practice   ‘We deliver services in a clean hygienic environment that facilitates the prevention of infection and transmission of antimicrobial organisms’  5.5.1 – 5.5.5 are about the healthcare environment </vt:lpstr>
      <vt:lpstr>Subsection 5.5 in Practice  </vt:lpstr>
      <vt:lpstr>Challenges for the sector</vt:lpstr>
      <vt:lpstr>PowerPoint Presentation</vt:lpstr>
    </vt:vector>
  </TitlesOfParts>
  <Company>Ministry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using option 1</dc:title>
  <dc:creator>Claire Underwood</dc:creator>
  <cp:lastModifiedBy>M14455</cp:lastModifiedBy>
  <cp:revision>106</cp:revision>
  <dcterms:created xsi:type="dcterms:W3CDTF">2022-10-02T19:23:48Z</dcterms:created>
  <dcterms:modified xsi:type="dcterms:W3CDTF">2022-12-06T01:40:16Z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0x0101007BA1164CF1528342A046E742A1DEEBFB</vt:lpwstr>
  </property>
  <property fmtid="{D5CDD505-2E9C-101B-9397-08002B2CF9AE}" pid="3" name="_dlc_DocIdItemGuid">
    <vt:lpwstr>b16d96cf-b060-4f22-a68a-046e1d2caa7a</vt:lpwstr>
  </property>
  <property fmtid="{D5CDD505-2E9C-101B-9397-08002B2CF9AE}" pid="4" name="MediaServiceImageTags">
    <vt:lpwstr/>
  </property>
</Properties>
</file>