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36"/>
  </p:notesMasterIdLst>
  <p:sldIdLst>
    <p:sldId id="260" r:id="rId6"/>
    <p:sldId id="1021" r:id="rId7"/>
    <p:sldId id="1050" r:id="rId8"/>
    <p:sldId id="1000" r:id="rId9"/>
    <p:sldId id="348" r:id="rId10"/>
    <p:sldId id="1030" r:id="rId11"/>
    <p:sldId id="1014" r:id="rId12"/>
    <p:sldId id="1032" r:id="rId13"/>
    <p:sldId id="1033" r:id="rId14"/>
    <p:sldId id="1034" r:id="rId15"/>
    <p:sldId id="1036" r:id="rId16"/>
    <p:sldId id="1037" r:id="rId17"/>
    <p:sldId id="1038" r:id="rId18"/>
    <p:sldId id="1039" r:id="rId19"/>
    <p:sldId id="1040" r:id="rId20"/>
    <p:sldId id="1041" r:id="rId21"/>
    <p:sldId id="1045" r:id="rId22"/>
    <p:sldId id="1042" r:id="rId23"/>
    <p:sldId id="1043" r:id="rId24"/>
    <p:sldId id="1044" r:id="rId25"/>
    <p:sldId id="1025" r:id="rId26"/>
    <p:sldId id="1046" r:id="rId27"/>
    <p:sldId id="1047" r:id="rId28"/>
    <p:sldId id="1048" r:id="rId29"/>
    <p:sldId id="1049" r:id="rId30"/>
    <p:sldId id="1028" r:id="rId31"/>
    <p:sldId id="355" r:id="rId32"/>
    <p:sldId id="1010" r:id="rId33"/>
    <p:sldId id="271" r:id="rId34"/>
    <p:sldId id="102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15C95A-6A96-4645-8095-9B3DC5064EF5}">
          <p14:sldIdLst>
            <p14:sldId id="260"/>
            <p14:sldId id="1021"/>
            <p14:sldId id="1050"/>
            <p14:sldId id="1000"/>
            <p14:sldId id="348"/>
            <p14:sldId id="1030"/>
            <p14:sldId id="1014"/>
            <p14:sldId id="1032"/>
            <p14:sldId id="1033"/>
            <p14:sldId id="1034"/>
            <p14:sldId id="1036"/>
            <p14:sldId id="1037"/>
            <p14:sldId id="1038"/>
            <p14:sldId id="1039"/>
            <p14:sldId id="1040"/>
            <p14:sldId id="1041"/>
            <p14:sldId id="1045"/>
            <p14:sldId id="1042"/>
            <p14:sldId id="1043"/>
            <p14:sldId id="1044"/>
            <p14:sldId id="1025"/>
            <p14:sldId id="1046"/>
            <p14:sldId id="1047"/>
            <p14:sldId id="1048"/>
            <p14:sldId id="1049"/>
            <p14:sldId id="1028"/>
            <p14:sldId id="355"/>
            <p14:sldId id="1010"/>
          </p14:sldIdLst>
        </p14:section>
        <p14:section name="Untitled Section" id="{C93D8497-9620-4DC7-B13B-096B1F54747E}">
          <p14:sldIdLst>
            <p14:sldId id="271"/>
            <p14:sldId id="102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yle Costello" initials="GC" lastIdx="7" clrIdx="0">
    <p:extLst>
      <p:ext uri="{19B8F6BF-5375-455C-9EA6-DF929625EA0E}">
        <p15:presenceInfo xmlns:p15="http://schemas.microsoft.com/office/powerpoint/2012/main" userId="S::Gayle.Costello@health.govt.nz::1856c4cd-687d-428b-8a45-65dde38abaf8" providerId="AD"/>
      </p:ext>
    </p:extLst>
  </p:cmAuthor>
  <p:cmAuthor id="2" name="Christine Marsters" initials="CM" lastIdx="26" clrIdx="1">
    <p:extLst>
      <p:ext uri="{19B8F6BF-5375-455C-9EA6-DF929625EA0E}">
        <p15:presenceInfo xmlns:p15="http://schemas.microsoft.com/office/powerpoint/2012/main" userId="S::Christine.Marsters@health.govt.nz::d1f9d608-46ab-44b9-94f0-56b683d5b7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587"/>
    <a:srgbClr val="384973"/>
    <a:srgbClr val="C6CFE4"/>
    <a:srgbClr val="5C74B0"/>
    <a:srgbClr val="213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89659" autoAdjust="0"/>
  </p:normalViewPr>
  <p:slideViewPr>
    <p:cSldViewPr snapToGrid="0">
      <p:cViewPr varScale="1">
        <p:scale>
          <a:sx n="102" d="100"/>
          <a:sy n="102" d="100"/>
        </p:scale>
        <p:origin x="9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A9818-7F94-493E-A876-A6BD5F500C28}" type="datetimeFigureOut">
              <a:rPr lang="en-NZ" smtClean="0"/>
              <a:t>11/08/2021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816F6-97BA-44B2-8A94-08F9B4305433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3485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4573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64032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12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90917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81349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74351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1186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16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35676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17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34528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18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99348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19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31582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20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8971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Karakia – who? This looks like </a:t>
            </a:r>
            <a:r>
              <a:rPr lang="en-NZ" dirty="0" err="1"/>
              <a:t>MoH</a:t>
            </a:r>
            <a:r>
              <a:rPr lang="en-NZ" dirty="0"/>
              <a:t> internal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79634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21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53872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22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48496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23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72890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24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19936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25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58753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26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34553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300031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28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446185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Karakia – who? This looks like </a:t>
            </a:r>
            <a:r>
              <a:rPr lang="en-NZ" dirty="0" err="1"/>
              <a:t>MoH</a:t>
            </a:r>
            <a:r>
              <a:rPr lang="en-NZ" dirty="0"/>
              <a:t> internal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30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3137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NZ" sz="1600" dirty="0"/>
              <a:t>a short grace period (6-12 months) for partially mapped criteria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sz="1600" dirty="0"/>
              <a:t>a longer grace period for new/unmapped criteria (12-18months)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NZ" sz="1600" dirty="0"/>
              <a:t>Mapped criteria will continue to be audited. Awarding of attainment should be in alignment with current audit practice.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517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D86B2-094C-48C5-A51C-05E50E5FA40A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946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What do we want to cover in the section headlines?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70479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 and Community Support Sector Standard NZS 8185:2021 criteria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85438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61382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55261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816F6-97BA-44B2-8A94-08F9B4305433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579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1FC2-CF97-4A0A-8A94-8D65CBDC9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D61B9-0C9C-47B6-82BD-AFD59A4D8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84807-9146-440F-8C05-F5B81E38D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D9E6-CC39-4DCD-B48D-E74B85D7BA76}" type="datetimeFigureOut">
              <a:rPr lang="en-NZ" smtClean="0"/>
              <a:t>11/08/2021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39C8-8080-456C-A85D-07CDC8FB9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4023F-B4B2-4BEF-998B-44E770DA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7067-C466-4819-9830-B0B4E6A707B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0200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498C-708B-41AF-B937-1C1F3636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779D4E-4DF0-400E-BBC7-23ECCE67A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38ABE-0EF2-491C-B089-DA6B79763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D9E6-CC39-4DCD-B48D-E74B85D7BA76}" type="datetimeFigureOut">
              <a:rPr lang="en-NZ" smtClean="0"/>
              <a:t>11/08/2021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07F74-BA41-4E0C-82ED-BD310F43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2F222-839C-40B3-A0A3-330D8324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7067-C466-4819-9830-B0B4E6A707B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1790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E15C99-AFCD-4F66-B2EE-EEA00668C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B69F5-8A17-44A8-9038-F30DD8FCF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B05E4-5D93-4398-AAE9-3F61E12B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D9E6-CC39-4DCD-B48D-E74B85D7BA76}" type="datetimeFigureOut">
              <a:rPr lang="en-NZ" smtClean="0"/>
              <a:t>11/08/2021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181E0-76BD-4B3B-86B1-0876A409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FE602-F939-40E7-9EA7-1DF73CFE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7067-C466-4819-9830-B0B4E6A707B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09152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39341"/>
            <a:ext cx="11328000" cy="6210000"/>
          </a:xfrm>
          <a:prstGeom prst="round1Rect">
            <a:avLst>
              <a:gd name="adj" fmla="val 7042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6"/>
            <a:ext cx="12198097" cy="685457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0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21346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2000" y="1825625"/>
            <a:ext cx="105156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455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3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758" y="1096353"/>
            <a:ext cx="9949300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757" y="3465116"/>
            <a:ext cx="9949300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1153757" y="5102148"/>
            <a:ext cx="9949299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747" y="895755"/>
            <a:ext cx="2141309" cy="6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2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>
          <a:xfrm>
            <a:off x="432000" y="1"/>
            <a:ext cx="11760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758" y="1096353"/>
            <a:ext cx="9949300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757" y="3465116"/>
            <a:ext cx="9949300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1153757" y="5102148"/>
            <a:ext cx="9949299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747" y="895755"/>
            <a:ext cx="2141309" cy="6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>
          <a:xfrm>
            <a:off x="432000" y="1"/>
            <a:ext cx="11760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758" y="1096353"/>
            <a:ext cx="9949300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757" y="3465116"/>
            <a:ext cx="9949300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1153757" y="5102148"/>
            <a:ext cx="9949299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747" y="895755"/>
            <a:ext cx="2141311" cy="6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61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39341"/>
            <a:ext cx="11328000" cy="6210000"/>
          </a:xfrm>
          <a:prstGeom prst="round1Rect">
            <a:avLst>
              <a:gd name="adj" fmla="val 7042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4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39341"/>
            <a:ext cx="11328000" cy="6210000"/>
          </a:xfrm>
          <a:prstGeom prst="round1Rect">
            <a:avLst>
              <a:gd name="adj" fmla="val 7042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21346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5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39341"/>
            <a:ext cx="11328000" cy="6210000"/>
          </a:xfrm>
          <a:prstGeom prst="round1Rect">
            <a:avLst>
              <a:gd name="adj" fmla="val 7042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00853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99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39341"/>
            <a:ext cx="11328000" cy="6210000"/>
          </a:xfrm>
          <a:prstGeom prst="round1Rect">
            <a:avLst>
              <a:gd name="adj" fmla="val 7042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2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5D27C-3E86-4558-ADCE-90F4E4C64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EB1FB-C6BD-4CD7-B223-19FDE31BB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37C5-8002-4424-8939-1407BBCD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D9E6-CC39-4DCD-B48D-E74B85D7BA76}" type="datetimeFigureOut">
              <a:rPr lang="en-NZ" smtClean="0"/>
              <a:t>11/08/2021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6D011-0830-4B7B-B984-ED9E993E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73CCE-ACD8-41F0-8DE5-6E5D9A854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7067-C466-4819-9830-B0B4E6A707B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0171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39341"/>
            <a:ext cx="11328000" cy="6210000"/>
          </a:xfrm>
          <a:prstGeom prst="round1Rect">
            <a:avLst>
              <a:gd name="adj" fmla="val 7042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21346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0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39341"/>
            <a:ext cx="11328000" cy="6210000"/>
          </a:xfrm>
          <a:prstGeom prst="round1Rect">
            <a:avLst>
              <a:gd name="adj" fmla="val 7042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00853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77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38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58" y="490270"/>
            <a:ext cx="1001441" cy="3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26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7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82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6" name="Oval 5"/>
          <p:cNvSpPr/>
          <p:nvPr userDrawn="1"/>
        </p:nvSpPr>
        <p:spPr>
          <a:xfrm>
            <a:off x="-339805" y="1439186"/>
            <a:ext cx="6435805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48488" y="1825625"/>
            <a:ext cx="4805313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8097" y="1872613"/>
            <a:ext cx="528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39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6" name="Oval 5"/>
          <p:cNvSpPr/>
          <p:nvPr userDrawn="1"/>
        </p:nvSpPr>
        <p:spPr>
          <a:xfrm>
            <a:off x="-339805" y="1439186"/>
            <a:ext cx="6435805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48488" y="1825625"/>
            <a:ext cx="4805313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58" y="490270"/>
            <a:ext cx="1001441" cy="302712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238097" y="1872613"/>
            <a:ext cx="528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10230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6" name="Oval 5"/>
          <p:cNvSpPr/>
          <p:nvPr userDrawn="1"/>
        </p:nvSpPr>
        <p:spPr>
          <a:xfrm>
            <a:off x="-339805" y="1439186"/>
            <a:ext cx="6435805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48488" y="1825625"/>
            <a:ext cx="4805313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238097" y="1872613"/>
            <a:ext cx="528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60832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2968283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76517" y="1681089"/>
            <a:ext cx="12192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4623002" y="1458154"/>
            <a:ext cx="756899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5349241" y="5794375"/>
            <a:ext cx="553211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4876800" y="1681164"/>
            <a:ext cx="68832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87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2968283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76517" y="1681089"/>
            <a:ext cx="12192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4623002" y="1458154"/>
            <a:ext cx="756899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5349241" y="5794375"/>
            <a:ext cx="553211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4876800" y="1681164"/>
            <a:ext cx="68832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58" y="490270"/>
            <a:ext cx="1001441" cy="3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8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88BD-FD16-4EEC-B738-80697264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C0CE3-E66F-447C-AC9B-E7B8FED15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9F5F4-F0C3-4D27-8FB8-D6D856E12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D9E6-CC39-4DCD-B48D-E74B85D7BA76}" type="datetimeFigureOut">
              <a:rPr lang="en-NZ" smtClean="0"/>
              <a:t>11/08/2021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A5138-14F7-4743-9EAA-06708E40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5B332-8CCC-4B2B-88D6-221AAA9E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7067-C466-4819-9830-B0B4E6A707B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12238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432000" y="346157"/>
            <a:ext cx="11328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2968283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2576517" y="1681089"/>
            <a:ext cx="12192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4623002" y="1458154"/>
            <a:ext cx="756899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5349241" y="5794375"/>
            <a:ext cx="553211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2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60" y="490270"/>
            <a:ext cx="1001097" cy="302362"/>
          </a:xfrm>
          <a:prstGeom prst="rect">
            <a:avLst/>
          </a:prstGeom>
        </p:spPr>
      </p:pic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8492964" y="6079689"/>
            <a:ext cx="27432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4876800" y="1681164"/>
            <a:ext cx="68832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121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051C-0753-46FA-A4A6-C345228E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B5CCE-B847-4067-9A4B-4DF917154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753FD-C544-4587-8A7C-28656BAFD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5CCE2-F5AE-4754-B661-FBDB23E1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D9E6-CC39-4DCD-B48D-E74B85D7BA76}" type="datetimeFigureOut">
              <a:rPr lang="en-NZ" smtClean="0"/>
              <a:t>11/08/2021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B478D-0BD6-45B0-B9B6-068C985D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7DCBD-C735-44C6-9588-D1690BF6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7067-C466-4819-9830-B0B4E6A707B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6834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B95C4-0954-4877-95FD-F72DAD58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1ACA9-4FBC-4B51-A7E3-5A2E4452C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CAA7D-C618-4F79-A870-0F2ACF5BA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70FE9-8E4D-4837-9A04-0C74DF8A5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AFD78-EB33-4F1E-97E1-8DEA7D43D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D0B45D-CCB0-4408-B4A3-1FDA5FEE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D9E6-CC39-4DCD-B48D-E74B85D7BA76}" type="datetimeFigureOut">
              <a:rPr lang="en-NZ" smtClean="0"/>
              <a:t>11/08/2021</a:t>
            </a:fld>
            <a:endParaRPr lang="en-NZ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FF2209-F367-4EA7-8278-1F19B7B0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98ACC-0787-4346-A95D-97D58634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7067-C466-4819-9830-B0B4E6A707B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3385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43700-BBD1-47C5-AF5A-EC151BEC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5AD6E-5FC9-4749-A6FB-341D27E4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D9E6-CC39-4DCD-B48D-E74B85D7BA76}" type="datetimeFigureOut">
              <a:rPr lang="en-NZ" smtClean="0"/>
              <a:t>11/08/2021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B9C2CF-2323-48D8-B7CE-8CB85F20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F6FC48-A3FF-4CEA-A473-50DC8DBD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7067-C466-4819-9830-B0B4E6A707B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391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5B26A-469B-4115-AD64-50DC3244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D9E6-CC39-4DCD-B48D-E74B85D7BA76}" type="datetimeFigureOut">
              <a:rPr lang="en-NZ" smtClean="0"/>
              <a:t>11/08/2021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30F53A-88DB-4F96-98A3-29EA3A64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2F38B-5CC7-4646-B0FC-7BB91C49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7067-C466-4819-9830-B0B4E6A707B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3454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6908-2CC2-42FB-9B97-4054DE55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F93B-9B65-437D-ACBC-764163032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45E09-8E78-44DC-AE62-868134496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B61E0-FBC0-41FE-B201-15742B03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D9E6-CC39-4DCD-B48D-E74B85D7BA76}" type="datetimeFigureOut">
              <a:rPr lang="en-NZ" smtClean="0"/>
              <a:t>11/08/2021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5AADD-48A1-4D76-AFC2-0A742F44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BB568-75B4-403B-A352-8C66FFE1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7067-C466-4819-9830-B0B4E6A707B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6895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3C6A-F4C3-4DC8-95C2-D525C6F3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3CC92-A600-459B-AD71-1E6869710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2820D-B4E8-4F60-B8C5-501BC009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12BB7-2AE6-4F6A-8AAA-522A76D0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D9E6-CC39-4DCD-B48D-E74B85D7BA76}" type="datetimeFigureOut">
              <a:rPr lang="en-NZ" smtClean="0"/>
              <a:t>11/08/2021</a:t>
            </a:fld>
            <a:endParaRPr lang="en-NZ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6289D-03AB-4792-A5B3-DD92F484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D8D05-E7BA-4D5E-AE57-B1A083E8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D7067-C466-4819-9830-B0B4E6A707B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0461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58F8B1-D80E-4CA8-A225-880D0880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280CC-63FF-4152-B3C4-AAE8418F5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7FD27-E2F9-4338-98B3-56425848B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2D9E6-CC39-4DCD-B48D-E74B85D7BA76}" type="datetimeFigureOut">
              <a:rPr lang="en-NZ" smtClean="0"/>
              <a:t>11/08/2021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42EBB-66D4-4572-8F8D-D600A1A1A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046F1-A036-449F-A70C-9D04794EE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D7067-C466-4819-9830-B0B4E6A707BE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1806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03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A99D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nz.org.nz/assets/standards/6c2ece58e8/He-Ara-Hauora-Maori-A-Pathway-to-Maori-Health-Equity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dhb.org.nz/our-services/a-to-z-of-our-services/Maori-health/tikangaMaoriaguideforhealthcareworkersbooklet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waikatodhb.health.nz/assets/Docs/Learning-and-Research/Cultural-support/c98b921944/Tikanga-Best-Practice-Guidelines-2014-Waikato-DHB.pdf" TargetMode="External"/><Relationship Id="rId4" Type="http://schemas.openxmlformats.org/officeDocument/2006/relationships/hyperlink" Target="https://baynav.bopdhb.govt.nz/media/1566/regional-Maori-health-services-tikanga-best-practice-document.pd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govt.nz/publication/equity-health-care-maori-framewor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wdhb.org.nz/assets/Uploads/Documents/9cfc35bcfd/whanganui-dhb-pro-equity-report-december-2018.pdf" TargetMode="External"/><Relationship Id="rId4" Type="http://schemas.openxmlformats.org/officeDocument/2006/relationships/hyperlink" Target="https://www.hqsc.govt.nz/publications-and-resources/publication/391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88943" y="1381579"/>
            <a:ext cx="7474010" cy="2011306"/>
          </a:xfrm>
        </p:spPr>
        <p:txBody>
          <a:bodyPr/>
          <a:lstStyle/>
          <a:p>
            <a:r>
              <a:rPr lang="en-NZ" u="sng" dirty="0"/>
              <a:t>Ngā Paerewa Health and disability services standard 2021 </a:t>
            </a:r>
            <a:endParaRPr lang="en-NZ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21350" y="3465116"/>
            <a:ext cx="9949300" cy="1222849"/>
          </a:xfrm>
        </p:spPr>
        <p:txBody>
          <a:bodyPr/>
          <a:lstStyle/>
          <a:p>
            <a:endParaRPr lang="en-NZ" b="1" dirty="0"/>
          </a:p>
          <a:p>
            <a:r>
              <a:rPr lang="en-NZ" b="1" dirty="0"/>
              <a:t>Section 1: Ō TĀTOU MOTIKA / OUR RIGHTS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132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53" y="89452"/>
            <a:ext cx="10992255" cy="1074060"/>
          </a:xfrm>
        </p:spPr>
        <p:txBody>
          <a:bodyPr>
            <a:noAutofit/>
          </a:bodyPr>
          <a:lstStyle/>
          <a:p>
            <a:r>
              <a:rPr lang="en-NZ" sz="2000" dirty="0">
                <a:ea typeface="Calibri" panose="020F0502020204030204" pitchFamily="34" charset="0"/>
              </a:rPr>
              <a:t>1.2 </a:t>
            </a:r>
            <a:r>
              <a:rPr lang="en-NZ" sz="2000" dirty="0"/>
              <a:t>Ola </a:t>
            </a:r>
            <a:r>
              <a:rPr lang="en-NZ" sz="2000" dirty="0" err="1"/>
              <a:t>manuia</a:t>
            </a:r>
            <a:r>
              <a:rPr lang="en-NZ" sz="2000" dirty="0"/>
              <a:t> o </a:t>
            </a:r>
            <a:r>
              <a:rPr lang="en-NZ" sz="2000" dirty="0" err="1"/>
              <a:t>ngā</a:t>
            </a:r>
            <a:r>
              <a:rPr lang="en-NZ" sz="2000" dirty="0"/>
              <a:t> iwi o Te Moana-</a:t>
            </a:r>
            <a:r>
              <a:rPr lang="en-NZ" sz="2000" dirty="0" err="1"/>
              <a:t>nui</a:t>
            </a:r>
            <a:r>
              <a:rPr lang="en-NZ" sz="2000" dirty="0"/>
              <a:t>-a-</a:t>
            </a:r>
            <a:r>
              <a:rPr lang="en-NZ" sz="2000" dirty="0" err="1"/>
              <a:t>Kiwa</a:t>
            </a:r>
            <a:r>
              <a:rPr lang="en-NZ" sz="2000" dirty="0"/>
              <a:t> </a:t>
            </a:r>
            <a:r>
              <a:rPr lang="en-NZ" sz="2000" dirty="0" err="1"/>
              <a:t>kei</a:t>
            </a:r>
            <a:r>
              <a:rPr lang="en-NZ" sz="2000" dirty="0"/>
              <a:t> Aotearoa / Ola </a:t>
            </a:r>
            <a:r>
              <a:rPr lang="en-NZ" sz="2000" dirty="0" err="1"/>
              <a:t>manuia</a:t>
            </a:r>
            <a:r>
              <a:rPr lang="en-NZ" sz="2000" dirty="0"/>
              <a:t> of Pacific peoples in Aotearoa </a:t>
            </a:r>
            <a:br>
              <a:rPr lang="en-NZ" sz="2000" dirty="0"/>
            </a:br>
            <a:br>
              <a:rPr lang="en-NZ" sz="1200" i="1" dirty="0"/>
            </a:br>
            <a:r>
              <a:rPr lang="en-NZ" sz="1200" i="1" dirty="0">
                <a:solidFill>
                  <a:schemeClr val="tx1"/>
                </a:solidFill>
                <a:cs typeface="Times New Roman" panose="02020603050405020304" pitchFamily="18" charset="0"/>
              </a:rPr>
              <a:t>HDSS 2008 Alignment: 1.5 Recognition of Pacific Values &amp; Beliefs; HCSS 2012 1.5 Recognition of Pacific Values &amp; Beliefs; Fertility 8181 2017 1.5 Recognition of Individual Values &amp; Beliefs</a:t>
            </a:r>
            <a:endParaRPr lang="en-NZ" sz="1200" i="1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F8F8CD-9221-4690-AA26-3D2E3B2C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801913"/>
              </p:ext>
            </p:extLst>
          </p:nvPr>
        </p:nvGraphicFramePr>
        <p:xfrm>
          <a:off x="465166" y="1292721"/>
          <a:ext cx="11261668" cy="4684596"/>
        </p:xfrm>
        <a:graphic>
          <a:graphicData uri="http://schemas.openxmlformats.org/drawingml/2006/table">
            <a:tbl>
              <a:tblPr firstRow="1" firstCol="1" bandRow="1"/>
              <a:tblGrid>
                <a:gridCol w="785825">
                  <a:extLst>
                    <a:ext uri="{9D8B030D-6E8A-4147-A177-3AD203B41FA5}">
                      <a16:colId xmlns:a16="http://schemas.microsoft.com/office/drawing/2014/main" val="3581027933"/>
                    </a:ext>
                  </a:extLst>
                </a:gridCol>
                <a:gridCol w="3785272">
                  <a:extLst>
                    <a:ext uri="{9D8B030D-6E8A-4147-A177-3AD203B41FA5}">
                      <a16:colId xmlns:a16="http://schemas.microsoft.com/office/drawing/2014/main" val="2497520352"/>
                    </a:ext>
                  </a:extLst>
                </a:gridCol>
                <a:gridCol w="1454951">
                  <a:extLst>
                    <a:ext uri="{9D8B030D-6E8A-4147-A177-3AD203B41FA5}">
                      <a16:colId xmlns:a16="http://schemas.microsoft.com/office/drawing/2014/main" val="3041374685"/>
                    </a:ext>
                  </a:extLst>
                </a:gridCol>
                <a:gridCol w="1454951">
                  <a:extLst>
                    <a:ext uri="{9D8B030D-6E8A-4147-A177-3AD203B41FA5}">
                      <a16:colId xmlns:a16="http://schemas.microsoft.com/office/drawing/2014/main" val="4021729192"/>
                    </a:ext>
                  </a:extLst>
                </a:gridCol>
                <a:gridCol w="1186556">
                  <a:extLst>
                    <a:ext uri="{9D8B030D-6E8A-4147-A177-3AD203B41FA5}">
                      <a16:colId xmlns:a16="http://schemas.microsoft.com/office/drawing/2014/main" val="4040259809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1210622288"/>
                    </a:ext>
                  </a:extLst>
                </a:gridCol>
                <a:gridCol w="1441174">
                  <a:extLst>
                    <a:ext uri="{9D8B030D-6E8A-4147-A177-3AD203B41FA5}">
                      <a16:colId xmlns:a16="http://schemas.microsoft.com/office/drawing/2014/main" val="1703305857"/>
                    </a:ext>
                  </a:extLst>
                </a:gridCol>
              </a:tblGrid>
              <a:tr h="32300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 Description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HDSS 2008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HCSS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Fertility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Abortion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Applicability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9229"/>
                  </a:ext>
                </a:extLst>
              </a:tr>
              <a:tr h="73816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ensure cultural safety for Pacific peoples and that their worldviews, cultural, and spiritual beliefs are embraced</a:t>
                      </a:r>
                      <a:endParaRPr lang="en-NZ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1.1.5.1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1.3.2; 1.5.1; 1.5.2; 1.5.3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NZ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service types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5118"/>
                  </a:ext>
                </a:extLst>
              </a:tr>
              <a:tr h="6420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2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focus on achieving equity and efficient provision of health and disability services for Pacific peoples</a:t>
                      </a:r>
                      <a:endParaRPr lang="en-NZ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1.1.5.1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65597"/>
                  </a:ext>
                </a:extLst>
              </a:tr>
              <a:tr h="75626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2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design a Pacific plan in partnership with Pacific communities underpinned by Pacific voices and Pacific models of care</a:t>
                      </a:r>
                      <a:endParaRPr lang="en-NZ" sz="12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386905"/>
                  </a:ext>
                </a:extLst>
              </a:tr>
              <a:tr h="100519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actively recruit, train, and retain a holistic Pacific health and wellbeing workforce that is responsive to the Pacific population’s health and disability needs. This will include Pacific peoples in leadership and training roles</a:t>
                      </a:r>
                      <a:endParaRPr lang="en-NZ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1.1.5.1; 1.1.5.2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250081"/>
                  </a:ext>
                </a:extLst>
              </a:tr>
              <a:tr h="121995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work in partnership with Pacific communities and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organisations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, within and beyond the health and disability sector, to enable better planning, support, interventions, research, and evaluation of the health and wellbeing of Pacific peoples to improve outcomes</a:t>
                      </a:r>
                      <a:endParaRPr lang="en-NZ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1.1.5.1; 1.1.5.2; 1.1.12.2; </a:t>
                      </a:r>
                      <a:r>
                        <a:rPr lang="en-NZ" sz="12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1.3.6.2</a:t>
                      </a: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1.5.1; 1.5.2; 1.5.3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912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0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83" y="-61536"/>
            <a:ext cx="10992255" cy="1074060"/>
          </a:xfrm>
        </p:spPr>
        <p:txBody>
          <a:bodyPr>
            <a:normAutofit/>
          </a:bodyPr>
          <a:lstStyle/>
          <a:p>
            <a:r>
              <a:rPr lang="en-NZ" sz="2000" dirty="0"/>
              <a:t>1.2 Ola </a:t>
            </a:r>
            <a:r>
              <a:rPr lang="en-NZ" sz="2000" dirty="0" err="1"/>
              <a:t>manuia</a:t>
            </a:r>
            <a:r>
              <a:rPr lang="en-NZ" sz="2000" dirty="0"/>
              <a:t> of Pacific peoples in Aotearoa </a:t>
            </a:r>
            <a:r>
              <a:rPr lang="en-NZ" sz="2000" dirty="0" err="1">
                <a:ea typeface="Calibri" panose="020F0502020204030204" pitchFamily="34" charset="0"/>
              </a:rPr>
              <a:t>cont</a:t>
            </a:r>
            <a:r>
              <a:rPr lang="en-NZ" sz="2000" dirty="0">
                <a:ea typeface="Calibri" panose="020F0502020204030204" pitchFamily="34" charset="0"/>
              </a:rPr>
              <a:t>…</a:t>
            </a:r>
            <a:endParaRPr lang="en-NZ" sz="2000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F8F8CD-9221-4690-AA26-3D2E3B2C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716829"/>
              </p:ext>
            </p:extLst>
          </p:nvPr>
        </p:nvGraphicFramePr>
        <p:xfrm>
          <a:off x="486383" y="972767"/>
          <a:ext cx="11254903" cy="5392578"/>
        </p:xfrm>
        <a:graphic>
          <a:graphicData uri="http://schemas.openxmlformats.org/drawingml/2006/table">
            <a:tbl>
              <a:tblPr firstRow="1" firstCol="1" bandRow="1"/>
              <a:tblGrid>
                <a:gridCol w="2055850">
                  <a:extLst>
                    <a:ext uri="{9D8B030D-6E8A-4147-A177-3AD203B41FA5}">
                      <a16:colId xmlns:a16="http://schemas.microsoft.com/office/drawing/2014/main" val="3581027933"/>
                    </a:ext>
                  </a:extLst>
                </a:gridCol>
                <a:gridCol w="7837714">
                  <a:extLst>
                    <a:ext uri="{9D8B030D-6E8A-4147-A177-3AD203B41FA5}">
                      <a16:colId xmlns:a16="http://schemas.microsoft.com/office/drawing/2014/main" val="3041374685"/>
                    </a:ext>
                  </a:extLst>
                </a:gridCol>
                <a:gridCol w="1361339">
                  <a:extLst>
                    <a:ext uri="{9D8B030D-6E8A-4147-A177-3AD203B41FA5}">
                      <a16:colId xmlns:a16="http://schemas.microsoft.com/office/drawing/2014/main" val="1703305857"/>
                    </a:ext>
                  </a:extLst>
                </a:gridCol>
              </a:tblGrid>
              <a:tr h="27193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 Description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Sector Guidance for all providers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Applicability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9229"/>
                  </a:ext>
                </a:extLst>
              </a:tr>
              <a:tr h="48747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1.2.3 </a:t>
                      </a:r>
                      <a:r>
                        <a:rPr lang="en-NZ" sz="16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(New)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design a Pacific plan in partnership with Pacific communities underpinned by Pacific voices and Pacific models of care</a:t>
                      </a:r>
                      <a:endParaRPr lang="en-NZ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en-NZ" sz="16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Tools and resources: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(refer to the Ministry’s website)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Development of a Pacific plan: includes strategies relevant to Pacific peoples such as: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achieving equity of access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providing Pacific-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centred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services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fostering Pacific community integration/collaboration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recognising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the value of Pacific health models, 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removing barriers to Pacific peoples/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whānau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with disabilities 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increasing participation of Pacific peoples in decision making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increasing Pacific capacity/capability through active recruitment/retainment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improving quality of service for Pacific peoples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Providing health promotion information/education and effective services for Pacific peoples by operating in ways that are culturally safe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Embed relevant national/regional Pacific health plans within their own strategic health plans with the main aim of improving the health outcomes of Pacific peoples.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Working collaboratively with Pacific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organisations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, across sectors, to improve service integration, planning, and support for Pacific peoples.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People using the services/whanau/communities are put at the heart of their services.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service types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5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542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66" y="216817"/>
            <a:ext cx="10992255" cy="1074060"/>
          </a:xfrm>
        </p:spPr>
        <p:txBody>
          <a:bodyPr/>
          <a:lstStyle/>
          <a:p>
            <a:r>
              <a:rPr lang="en-NZ" sz="2000" dirty="0">
                <a:ea typeface="Calibri" panose="020F0502020204030204" pitchFamily="34" charset="0"/>
              </a:rPr>
              <a:t>1.3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motika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wā</a:t>
            </a:r>
            <a:r>
              <a:rPr lang="en-US" sz="2000" dirty="0"/>
              <a:t> e </a:t>
            </a:r>
            <a:r>
              <a:rPr lang="en-US" sz="2000" dirty="0" err="1"/>
              <a:t>tukuna</a:t>
            </a:r>
            <a:r>
              <a:rPr lang="en-US" sz="2000" dirty="0"/>
              <a:t> ana </a:t>
            </a:r>
            <a:r>
              <a:rPr lang="en-US" sz="2000" dirty="0" err="1"/>
              <a:t>ngā</a:t>
            </a:r>
            <a:r>
              <a:rPr lang="en-US" sz="2000" dirty="0"/>
              <a:t> </a:t>
            </a:r>
            <a:r>
              <a:rPr lang="en-US" sz="2000" dirty="0" err="1"/>
              <a:t>ratonga</a:t>
            </a:r>
            <a:r>
              <a:rPr lang="en-US" sz="2000" dirty="0"/>
              <a:t>/ My rights during service delivery </a:t>
            </a:r>
            <a:br>
              <a:rPr lang="en-US" sz="2000" dirty="0"/>
            </a:br>
            <a:br>
              <a:rPr lang="en-US" sz="1200" i="1" dirty="0"/>
            </a:br>
            <a:r>
              <a:rPr lang="en-NZ" sz="1200" i="1" dirty="0">
                <a:solidFill>
                  <a:schemeClr val="tx1"/>
                </a:solidFill>
              </a:rPr>
              <a:t>HDSS 2008 Alignment: </a:t>
            </a:r>
            <a:r>
              <a:rPr lang="en-NZ" sz="1200" i="1" dirty="0">
                <a:solidFill>
                  <a:schemeClr val="tx1"/>
                </a:solidFill>
                <a:cs typeface="Times New Roman" panose="02020603050405020304" pitchFamily="18" charset="0"/>
              </a:rPr>
              <a:t>1.1 Consumer Rights During Service Delivery</a:t>
            </a:r>
            <a:r>
              <a:rPr lang="en-NZ" sz="1200" i="1" dirty="0">
                <a:solidFill>
                  <a:schemeClr val="tx1"/>
                </a:solidFill>
              </a:rPr>
              <a:t>; HCSS 8158 2012 1.1</a:t>
            </a:r>
            <a:r>
              <a:rPr lang="en-NZ" sz="1200" i="1" dirty="0">
                <a:solidFill>
                  <a:schemeClr val="tx1"/>
                </a:solidFill>
                <a:cs typeface="Times New Roman" panose="02020603050405020304" pitchFamily="18" charset="0"/>
              </a:rPr>
              <a:t> Consumer Rights Under Legislation; </a:t>
            </a:r>
            <a:r>
              <a:rPr lang="en-NZ" sz="1200" i="1" dirty="0">
                <a:solidFill>
                  <a:schemeClr val="tx1"/>
                </a:solidFill>
              </a:rPr>
              <a:t>Fertility 8181 2007 1.1 </a:t>
            </a:r>
            <a:r>
              <a:rPr lang="en-NZ" sz="1200" i="1" dirty="0">
                <a:solidFill>
                  <a:schemeClr val="tx1"/>
                </a:solidFill>
                <a:cs typeface="Times New Roman" panose="02020603050405020304" pitchFamily="18" charset="0"/>
              </a:rPr>
              <a:t>Consumer Rights During Service Delivery</a:t>
            </a:r>
            <a:endParaRPr lang="en-NZ" sz="1200" i="1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F8F8CD-9221-4690-AA26-3D2E3B2C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575156"/>
              </p:ext>
            </p:extLst>
          </p:nvPr>
        </p:nvGraphicFramePr>
        <p:xfrm>
          <a:off x="546653" y="1457073"/>
          <a:ext cx="10863468" cy="4367885"/>
        </p:xfrm>
        <a:graphic>
          <a:graphicData uri="http://schemas.openxmlformats.org/drawingml/2006/table">
            <a:tbl>
              <a:tblPr firstRow="1" firstCol="1" bandRow="1"/>
              <a:tblGrid>
                <a:gridCol w="799416">
                  <a:extLst>
                    <a:ext uri="{9D8B030D-6E8A-4147-A177-3AD203B41FA5}">
                      <a16:colId xmlns:a16="http://schemas.microsoft.com/office/drawing/2014/main" val="3581027933"/>
                    </a:ext>
                  </a:extLst>
                </a:gridCol>
                <a:gridCol w="3325322">
                  <a:extLst>
                    <a:ext uri="{9D8B030D-6E8A-4147-A177-3AD203B41FA5}">
                      <a16:colId xmlns:a16="http://schemas.microsoft.com/office/drawing/2014/main" val="2497520352"/>
                    </a:ext>
                  </a:extLst>
                </a:gridCol>
                <a:gridCol w="1759226">
                  <a:extLst>
                    <a:ext uri="{9D8B030D-6E8A-4147-A177-3AD203B41FA5}">
                      <a16:colId xmlns:a16="http://schemas.microsoft.com/office/drawing/2014/main" val="3041374685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val="862339877"/>
                    </a:ext>
                  </a:extLst>
                </a:gridCol>
                <a:gridCol w="1381539">
                  <a:extLst>
                    <a:ext uri="{9D8B030D-6E8A-4147-A177-3AD203B41FA5}">
                      <a16:colId xmlns:a16="http://schemas.microsoft.com/office/drawing/2014/main" val="3349443371"/>
                    </a:ext>
                  </a:extLst>
                </a:gridCol>
                <a:gridCol w="1229921">
                  <a:extLst>
                    <a:ext uri="{9D8B030D-6E8A-4147-A177-3AD203B41FA5}">
                      <a16:colId xmlns:a16="http://schemas.microsoft.com/office/drawing/2014/main" val="519119430"/>
                    </a:ext>
                  </a:extLst>
                </a:gridCol>
                <a:gridCol w="1234983">
                  <a:extLst>
                    <a:ext uri="{9D8B030D-6E8A-4147-A177-3AD203B41FA5}">
                      <a16:colId xmlns:a16="http://schemas.microsoft.com/office/drawing/2014/main" val="1703305857"/>
                    </a:ext>
                  </a:extLst>
                </a:gridCol>
              </a:tblGrid>
              <a:tr h="30937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 Description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HDSS 2008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HCSS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Fertility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Abortion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Applicability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9229"/>
                  </a:ext>
                </a:extLst>
              </a:tr>
              <a:tr h="90725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know and understand my rights and ensure that I am informed of my rights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1.1.1.1; </a:t>
                      </a:r>
                      <a:r>
                        <a:rPr lang="en-NZ" sz="12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1.1.2.2 </a:t>
                      </a:r>
                      <a:endParaRPr lang="en-NZ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1.1.1; 1.1.2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1.1.1; 1.1.2; 1.1.4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NZ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service types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5118"/>
                  </a:ext>
                </a:extLst>
              </a:tr>
              <a:tr h="62031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2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services shall be provided in a manner that complies with my rights.</a:t>
                      </a:r>
                      <a:endParaRPr lang="en-NZ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1.1.3; 3.1.4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65597"/>
                  </a:ext>
                </a:extLst>
              </a:tr>
              <a:tr h="60212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providers shall provide opportunities for discussion and clarification about my rights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1.1.1.1; 1.1.2.3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1.1.3; 1.1.4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1.1.5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386905"/>
                  </a:ext>
                </a:extLst>
              </a:tr>
              <a:tr h="75009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facilitate support for me in accordance with my wishes, including independent advocacy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1.1.2.4; 1.1.11.1; </a:t>
                      </a:r>
                      <a:r>
                        <a:rPr lang="en-NZ" sz="12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1.1.11.2; 1.1.11.3</a:t>
                      </a:r>
                      <a:endParaRPr lang="en-NZ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1.1.4; 1.1.5; 1.3.2; 1.4.2; 1.5.4; 2.5.3; 4.1.2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250081"/>
                  </a:ext>
                </a:extLst>
              </a:tr>
              <a:tr h="117872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recognise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Māori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manamotuhake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(independence)</a:t>
                      </a:r>
                      <a:endParaRPr lang="en-NZ" sz="12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Partially new/aligns with </a:t>
                      </a:r>
                      <a:r>
                        <a:rPr lang="en-NZ" sz="1200" b="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1.1.2.1;</a:t>
                      </a: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NZ" sz="1200" b="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1.1.2.2; 1.1.4.1</a:t>
                      </a: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1.1.4.2; 1.1.4.3; </a:t>
                      </a:r>
                      <a:r>
                        <a:rPr lang="en-NZ" sz="1200" b="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1.1.4.4; </a:t>
                      </a: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1.1.4.5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1.1.2; 1.4.3; 1.4.4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912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28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14" y="9939"/>
            <a:ext cx="10992255" cy="1074060"/>
          </a:xfrm>
        </p:spPr>
        <p:txBody>
          <a:bodyPr>
            <a:normAutofit/>
          </a:bodyPr>
          <a:lstStyle/>
          <a:p>
            <a:r>
              <a:rPr lang="en-US" sz="2000" dirty="0"/>
              <a:t>1.3 My rights during service delivery </a:t>
            </a:r>
            <a:r>
              <a:rPr lang="en-NZ" sz="2000" dirty="0" err="1">
                <a:ea typeface="Calibri" panose="020F0502020204030204" pitchFamily="34" charset="0"/>
              </a:rPr>
              <a:t>cont</a:t>
            </a:r>
            <a:r>
              <a:rPr lang="en-NZ" sz="2000" dirty="0">
                <a:ea typeface="Calibri" panose="020F0502020204030204" pitchFamily="34" charset="0"/>
              </a:rPr>
              <a:t>…</a:t>
            </a:r>
            <a:endParaRPr lang="en-NZ" sz="2000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F8F8CD-9221-4690-AA26-3D2E3B2C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131856"/>
              </p:ext>
            </p:extLst>
          </p:nvPr>
        </p:nvGraphicFramePr>
        <p:xfrm>
          <a:off x="450714" y="813916"/>
          <a:ext cx="11254903" cy="5445913"/>
        </p:xfrm>
        <a:graphic>
          <a:graphicData uri="http://schemas.openxmlformats.org/drawingml/2006/table">
            <a:tbl>
              <a:tblPr firstRow="1" firstCol="1" bandRow="1"/>
              <a:tblGrid>
                <a:gridCol w="3036064">
                  <a:extLst>
                    <a:ext uri="{9D8B030D-6E8A-4147-A177-3AD203B41FA5}">
                      <a16:colId xmlns:a16="http://schemas.microsoft.com/office/drawing/2014/main" val="3581027933"/>
                    </a:ext>
                  </a:extLst>
                </a:gridCol>
                <a:gridCol w="6812782">
                  <a:extLst>
                    <a:ext uri="{9D8B030D-6E8A-4147-A177-3AD203B41FA5}">
                      <a16:colId xmlns:a16="http://schemas.microsoft.com/office/drawing/2014/main" val="3041374685"/>
                    </a:ext>
                  </a:extLst>
                </a:gridCol>
                <a:gridCol w="1406057">
                  <a:extLst>
                    <a:ext uri="{9D8B030D-6E8A-4147-A177-3AD203B41FA5}">
                      <a16:colId xmlns:a16="http://schemas.microsoft.com/office/drawing/2014/main" val="1703305857"/>
                    </a:ext>
                  </a:extLst>
                </a:gridCol>
              </a:tblGrid>
              <a:tr h="325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 Description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Sector Guidance for all providers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Applicability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9229"/>
                  </a:ext>
                </a:extLst>
              </a:tr>
              <a:tr h="4950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1.3.5 </a:t>
                      </a:r>
                      <a:r>
                        <a:rPr lang="en-NZ" sz="16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(Partially new)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recognise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Māori mana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motuhake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/independence</a:t>
                      </a:r>
                      <a:endParaRPr lang="en-NZ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endParaRPr lang="en-NZ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display the Code of Health and Disability Services Consumers’ Rights so that it is: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visible and 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is also available in accessible formats (eg,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reo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Māori)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have processes that support building resilience and that encourage and support: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whānau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self-management and 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self-advocacy.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identify and remove processes that prevent: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whānau-centred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service provision and 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whānau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ora.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demonstrate an understanding of Māori indigenous rights and current issues in relation to Māori health and health equity. 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respond to: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tāngata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whaikaha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(people with disability) needs and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enable their participation in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Māori as a right.</a:t>
                      </a:r>
                    </a:p>
                    <a:p>
                      <a:pPr marL="0" algn="l" defTabSz="914400" rtl="0" eaLnBrk="1" latinLnBrk="0" hangingPunct="1"/>
                      <a:endParaRPr lang="en-NZ" sz="16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service types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5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774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14" y="89625"/>
            <a:ext cx="10992255" cy="1074060"/>
          </a:xfrm>
        </p:spPr>
        <p:txBody>
          <a:bodyPr>
            <a:normAutofit/>
          </a:bodyPr>
          <a:lstStyle/>
          <a:p>
            <a:r>
              <a:rPr lang="en-US" sz="2000" dirty="0"/>
              <a:t>1.3 My rights during service delivery </a:t>
            </a:r>
            <a:r>
              <a:rPr lang="en-NZ" sz="2000" dirty="0" err="1">
                <a:ea typeface="Calibri" panose="020F0502020204030204" pitchFamily="34" charset="0"/>
              </a:rPr>
              <a:t>cont</a:t>
            </a:r>
            <a:r>
              <a:rPr lang="en-NZ" sz="2000" dirty="0">
                <a:ea typeface="Calibri" panose="020F0502020204030204" pitchFamily="34" charset="0"/>
              </a:rPr>
              <a:t>…</a:t>
            </a:r>
            <a:endParaRPr lang="en-NZ" sz="2000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F8F8CD-9221-4690-AA26-3D2E3B2C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362444"/>
              </p:ext>
            </p:extLst>
          </p:nvPr>
        </p:nvGraphicFramePr>
        <p:xfrm>
          <a:off x="486383" y="1163685"/>
          <a:ext cx="11254903" cy="4724649"/>
        </p:xfrm>
        <a:graphic>
          <a:graphicData uri="http://schemas.openxmlformats.org/drawingml/2006/table">
            <a:tbl>
              <a:tblPr firstRow="1" firstCol="1" bandRow="1"/>
              <a:tblGrid>
                <a:gridCol w="2638654">
                  <a:extLst>
                    <a:ext uri="{9D8B030D-6E8A-4147-A177-3AD203B41FA5}">
                      <a16:colId xmlns:a16="http://schemas.microsoft.com/office/drawing/2014/main" val="3581027933"/>
                    </a:ext>
                  </a:extLst>
                </a:gridCol>
                <a:gridCol w="6631912">
                  <a:extLst>
                    <a:ext uri="{9D8B030D-6E8A-4147-A177-3AD203B41FA5}">
                      <a16:colId xmlns:a16="http://schemas.microsoft.com/office/drawing/2014/main" val="3041374685"/>
                    </a:ext>
                  </a:extLst>
                </a:gridCol>
                <a:gridCol w="1984337">
                  <a:extLst>
                    <a:ext uri="{9D8B030D-6E8A-4147-A177-3AD203B41FA5}">
                      <a16:colId xmlns:a16="http://schemas.microsoft.com/office/drawing/2014/main" val="1703305857"/>
                    </a:ext>
                  </a:extLst>
                </a:gridCol>
              </a:tblGrid>
              <a:tr h="26325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 Description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Sector Guidance for all providers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Applicability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9229"/>
                  </a:ext>
                </a:extLst>
              </a:tr>
              <a:tr h="44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1.3.5 </a:t>
                      </a:r>
                      <a:r>
                        <a:rPr lang="en-NZ" sz="16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(Partially new)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recognise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Māori mana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motuhake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/independence</a:t>
                      </a:r>
                      <a:endParaRPr lang="en-NZ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en-NZ" sz="16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Tools and resources: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(refer to the Ministry’s website)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He Ara Hauora Māori: A pathway to Māori health equity (Medical Council of NZ): </a:t>
                      </a:r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http://www.mcnz.org.nz/assets/standards/6c2ece58e8/He-Ara-Hauora-Maori-A-Pathway-to-Maori-Health-Equity.pdf</a:t>
                      </a:r>
                      <a:endParaRPr lang="en-NZ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Māori indigenous rights and current issues in relation to Māori health and health equity. </a:t>
                      </a:r>
                      <a:endParaRPr lang="en-NZ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NZ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service types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5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649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538773"/>
            <a:ext cx="10997871" cy="435332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a typeface="Calibri" panose="020F0502020204030204" pitchFamily="34" charset="0"/>
              </a:rPr>
              <a:t>1.4 E </a:t>
            </a:r>
            <a:r>
              <a:rPr lang="en-US" sz="2200" dirty="0" err="1">
                <a:ea typeface="Calibri" panose="020F0502020204030204" pitchFamily="34" charset="0"/>
              </a:rPr>
              <a:t>whakautetia</a:t>
            </a:r>
            <a:r>
              <a:rPr lang="en-US" sz="2200" dirty="0">
                <a:ea typeface="Calibri" panose="020F0502020204030204" pitchFamily="34" charset="0"/>
              </a:rPr>
              <a:t> ana ahau / I am treated with respect </a:t>
            </a:r>
            <a:br>
              <a:rPr lang="en-US" sz="2200" dirty="0">
                <a:ea typeface="Calibri" panose="020F0502020204030204" pitchFamily="34" charset="0"/>
              </a:rPr>
            </a:br>
            <a:br>
              <a:rPr lang="en-US" sz="1300" dirty="0">
                <a:ea typeface="Calibri" panose="020F0502020204030204" pitchFamily="34" charset="0"/>
              </a:rPr>
            </a:br>
            <a:r>
              <a:rPr lang="en-NZ" sz="1300" i="1" dirty="0">
                <a:solidFill>
                  <a:schemeClr val="tx1"/>
                </a:solidFill>
                <a:cs typeface="Times New Roman" panose="02020603050405020304" pitchFamily="18" charset="0"/>
              </a:rPr>
              <a:t>HDSS 2008 Alignment: </a:t>
            </a:r>
            <a:r>
              <a:rPr lang="en-US" sz="1300" i="1" dirty="0">
                <a:solidFill>
                  <a:schemeClr val="tx1"/>
                </a:solidFill>
                <a:cs typeface="Times New Roman" panose="02020603050405020304" pitchFamily="18" charset="0"/>
              </a:rPr>
              <a:t>1.3 Independence, Personal Privacy, Dignity &amp; Respect; 1.6 Recognition &amp; Respect of the Individual’s Culture, Values &amp; Beliefs</a:t>
            </a:r>
            <a:r>
              <a:rPr lang="en-NZ" sz="1300" i="1" dirty="0">
                <a:solidFill>
                  <a:schemeClr val="tx1"/>
                </a:solidFill>
                <a:cs typeface="Times New Roman" panose="02020603050405020304" pitchFamily="18" charset="0"/>
              </a:rPr>
              <a:t>; HCSS 8158 2012 1.3 Individual Values &amp; Beliefs Respected; 1.4 </a:t>
            </a:r>
            <a:r>
              <a:rPr lang="en-NZ" sz="1300" i="1" dirty="0">
                <a:solidFill>
                  <a:schemeClr val="tx1"/>
                </a:solidFill>
              </a:rPr>
              <a:t>Recognition of Māori Values &amp; Beliefs; </a:t>
            </a:r>
            <a:r>
              <a:rPr lang="en-NZ" sz="1300" i="1" dirty="0">
                <a:solidFill>
                  <a:schemeClr val="tx1"/>
                </a:solidFill>
                <a:cs typeface="Times New Roman" panose="02020603050405020304" pitchFamily="18" charset="0"/>
              </a:rPr>
              <a:t>Fertility 8181 2007 1.3 Recognition of Individual’s Values &amp; Beliefs.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F8F8CD-9221-4690-AA26-3D2E3B2C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937742"/>
              </p:ext>
            </p:extLst>
          </p:nvPr>
        </p:nvGraphicFramePr>
        <p:xfrm>
          <a:off x="486383" y="1268340"/>
          <a:ext cx="11219233" cy="4833221"/>
        </p:xfrm>
        <a:graphic>
          <a:graphicData uri="http://schemas.openxmlformats.org/drawingml/2006/table">
            <a:tbl>
              <a:tblPr firstRow="1" firstCol="1" bandRow="1"/>
              <a:tblGrid>
                <a:gridCol w="777087">
                  <a:extLst>
                    <a:ext uri="{9D8B030D-6E8A-4147-A177-3AD203B41FA5}">
                      <a16:colId xmlns:a16="http://schemas.microsoft.com/office/drawing/2014/main" val="3581027933"/>
                    </a:ext>
                  </a:extLst>
                </a:gridCol>
                <a:gridCol w="3813269">
                  <a:extLst>
                    <a:ext uri="{9D8B030D-6E8A-4147-A177-3AD203B41FA5}">
                      <a16:colId xmlns:a16="http://schemas.microsoft.com/office/drawing/2014/main" val="2497520352"/>
                    </a:ext>
                  </a:extLst>
                </a:gridCol>
                <a:gridCol w="1436042">
                  <a:extLst>
                    <a:ext uri="{9D8B030D-6E8A-4147-A177-3AD203B41FA5}">
                      <a16:colId xmlns:a16="http://schemas.microsoft.com/office/drawing/2014/main" val="3041374685"/>
                    </a:ext>
                  </a:extLst>
                </a:gridCol>
                <a:gridCol w="1436042">
                  <a:extLst>
                    <a:ext uri="{9D8B030D-6E8A-4147-A177-3AD203B41FA5}">
                      <a16:colId xmlns:a16="http://schemas.microsoft.com/office/drawing/2014/main" val="1736279352"/>
                    </a:ext>
                  </a:extLst>
                </a:gridCol>
                <a:gridCol w="1085847">
                  <a:extLst>
                    <a:ext uri="{9D8B030D-6E8A-4147-A177-3AD203B41FA5}">
                      <a16:colId xmlns:a16="http://schemas.microsoft.com/office/drawing/2014/main" val="4154782831"/>
                    </a:ext>
                  </a:extLst>
                </a:gridCol>
                <a:gridCol w="1432436">
                  <a:extLst>
                    <a:ext uri="{9D8B030D-6E8A-4147-A177-3AD203B41FA5}">
                      <a16:colId xmlns:a16="http://schemas.microsoft.com/office/drawing/2014/main" val="4085416784"/>
                    </a:ext>
                  </a:extLst>
                </a:gridCol>
                <a:gridCol w="1238510">
                  <a:extLst>
                    <a:ext uri="{9D8B030D-6E8A-4147-A177-3AD203B41FA5}">
                      <a16:colId xmlns:a16="http://schemas.microsoft.com/office/drawing/2014/main" val="1703305857"/>
                    </a:ext>
                  </a:extLst>
                </a:gridCol>
              </a:tblGrid>
              <a:tr h="20992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 Description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HDSS 2008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HCSS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Fertility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Abortion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Applicability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9229"/>
                  </a:ext>
                </a:extLst>
              </a:tr>
              <a:tr h="89801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I shall be asked, and shall have opportunities to share, what is important to me</a:t>
                      </a:r>
                      <a:endParaRPr lang="en-NZ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1.1.3.6;</a:t>
                      </a:r>
                      <a:r>
                        <a:rPr lang="en-NZ" sz="12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1.1.6.1;</a:t>
                      </a: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1.1.6.2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1.4.4; 1.4.5; 1.5.2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6.3.8; 8.3.7; 6.3.4; 6.3.8; 6.3.9; 6.3.10; 6.1.11; 6.10.12; 6.10.13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NZ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service types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5118"/>
                  </a:ext>
                </a:extLst>
              </a:tr>
              <a:tr h="8682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2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be responsive to my identity, which could include my values and beliefs, culture, religion, disabilities, gender, sexual orientation, relationship status, and other social identities or characteristics</a:t>
                      </a:r>
                      <a:endParaRPr lang="en-NZ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1.1.3.6;</a:t>
                      </a:r>
                      <a:r>
                        <a:rPr lang="en-NZ" sz="12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1.1.6.1;</a:t>
                      </a: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1.1.6.2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1.3.1; 1.3.2; 1.4.3; 1.4.4; 1.4.5; 1.5.2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1.3.3; 1.3.4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6.3.4; 6.3.8; 6.3.9; 6.3.10; 6.1.11; 6.10.12; 6.10.13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883959"/>
                  </a:ext>
                </a:extLst>
              </a:tr>
              <a:tr h="5548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services shall be provided in a manner that respects my dignity, privacy, confidentiality, and preferred level of interdependence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1.1.3.6;</a:t>
                      </a:r>
                      <a:r>
                        <a:rPr lang="en-NZ" sz="12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1.1.6.1;</a:t>
                      </a: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1.1.6.2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1.4.3; 4.11; 4.12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8.3.18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65597"/>
                  </a:ext>
                </a:extLst>
              </a:tr>
              <a:tr h="89801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Te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reo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Māori and tikanga Māori shall be actively promoted throughout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organisations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and incorporated through all their activities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1.4.1; 1.4.3; 1.4.4; 1.4.5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6.3.1; 6.3.2; 6.3.7; 6.3.8; 6.3.9; 6.3.10; 6.1.11; 6.10.12; 6.10.13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386905"/>
                  </a:ext>
                </a:extLst>
              </a:tr>
              <a:tr h="5548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1.4.5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Services shall ensure health care and support workers receive Te Tiriti o Waitangi training and that this is reflected in day-to-day service delivery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1.4.1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250081"/>
                  </a:ext>
                </a:extLst>
              </a:tr>
              <a:tr h="7998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1.4.6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shall respond to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tāngata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whaikaha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needs and enable their participation in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Māori</a:t>
                      </a:r>
                      <a:endParaRPr lang="en-NZ" sz="12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912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491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14" y="111738"/>
            <a:ext cx="10992255" cy="714738"/>
          </a:xfrm>
        </p:spPr>
        <p:txBody>
          <a:bodyPr>
            <a:normAutofit/>
          </a:bodyPr>
          <a:lstStyle/>
          <a:p>
            <a:r>
              <a:rPr lang="en-US" sz="2000" dirty="0"/>
              <a:t>1.4 </a:t>
            </a:r>
            <a:r>
              <a:rPr lang="en-US" sz="2000" dirty="0">
                <a:ea typeface="Calibri" panose="020F0502020204030204" pitchFamily="34" charset="0"/>
              </a:rPr>
              <a:t>I am treated with respect</a:t>
            </a:r>
            <a:r>
              <a:rPr lang="en-US" sz="2000" dirty="0"/>
              <a:t> </a:t>
            </a:r>
            <a:r>
              <a:rPr lang="en-NZ" sz="2000" dirty="0" err="1">
                <a:ea typeface="Calibri" panose="020F0502020204030204" pitchFamily="34" charset="0"/>
              </a:rPr>
              <a:t>cont</a:t>
            </a:r>
            <a:r>
              <a:rPr lang="en-NZ" sz="2000" dirty="0">
                <a:ea typeface="Calibri" panose="020F0502020204030204" pitchFamily="34" charset="0"/>
              </a:rPr>
              <a:t>…</a:t>
            </a:r>
            <a:endParaRPr lang="en-NZ" sz="2000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F8F8CD-9221-4690-AA26-3D2E3B2C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895156"/>
              </p:ext>
            </p:extLst>
          </p:nvPr>
        </p:nvGraphicFramePr>
        <p:xfrm>
          <a:off x="450714" y="826476"/>
          <a:ext cx="11254903" cy="5205047"/>
        </p:xfrm>
        <a:graphic>
          <a:graphicData uri="http://schemas.openxmlformats.org/drawingml/2006/table">
            <a:tbl>
              <a:tblPr firstRow="1" firstCol="1" bandRow="1"/>
              <a:tblGrid>
                <a:gridCol w="3036064">
                  <a:extLst>
                    <a:ext uri="{9D8B030D-6E8A-4147-A177-3AD203B41FA5}">
                      <a16:colId xmlns:a16="http://schemas.microsoft.com/office/drawing/2014/main" val="3581027933"/>
                    </a:ext>
                  </a:extLst>
                </a:gridCol>
                <a:gridCol w="6812782">
                  <a:extLst>
                    <a:ext uri="{9D8B030D-6E8A-4147-A177-3AD203B41FA5}">
                      <a16:colId xmlns:a16="http://schemas.microsoft.com/office/drawing/2014/main" val="3041374685"/>
                    </a:ext>
                  </a:extLst>
                </a:gridCol>
                <a:gridCol w="1406057">
                  <a:extLst>
                    <a:ext uri="{9D8B030D-6E8A-4147-A177-3AD203B41FA5}">
                      <a16:colId xmlns:a16="http://schemas.microsoft.com/office/drawing/2014/main" val="1703305857"/>
                    </a:ext>
                  </a:extLst>
                </a:gridCol>
              </a:tblGrid>
              <a:tr h="297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 Description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Sector Guidance for all providers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Applicability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9229"/>
                  </a:ext>
                </a:extLst>
              </a:tr>
              <a:tr h="4907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1.4.4 </a:t>
                      </a:r>
                      <a:r>
                        <a:rPr lang="en-NZ" sz="16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(New)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Te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reo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Māori and tikanga Māori shall be actively promoted throughout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organisations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and incorporated through all their activities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Health care and support workers model respect for and appreciate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reo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Māori and tikanga Māori and demonstrate the relevance and importance of both.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Organisations’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strategies include provision for: 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reo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Māori classes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correct pronunciation of Māori names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bilingual signage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access to learning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reo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Māori and tikanga.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Health care and support workers are provided with time to complete training and access to suitable platforms.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service types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5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719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14" y="111738"/>
            <a:ext cx="10992255" cy="564123"/>
          </a:xfrm>
        </p:spPr>
        <p:txBody>
          <a:bodyPr>
            <a:normAutofit/>
          </a:bodyPr>
          <a:lstStyle/>
          <a:p>
            <a:r>
              <a:rPr lang="en-US" sz="2000" dirty="0"/>
              <a:t>1.4 </a:t>
            </a:r>
            <a:r>
              <a:rPr lang="en-US" sz="2000" dirty="0">
                <a:ea typeface="Calibri" panose="020F0502020204030204" pitchFamily="34" charset="0"/>
              </a:rPr>
              <a:t>I am treated with respect</a:t>
            </a:r>
            <a:r>
              <a:rPr lang="en-US" sz="2000" dirty="0"/>
              <a:t> </a:t>
            </a:r>
            <a:r>
              <a:rPr lang="en-NZ" sz="2000" dirty="0" err="1">
                <a:ea typeface="Calibri" panose="020F0502020204030204" pitchFamily="34" charset="0"/>
              </a:rPr>
              <a:t>cont</a:t>
            </a:r>
            <a:r>
              <a:rPr lang="en-NZ" sz="2000" dirty="0">
                <a:ea typeface="Calibri" panose="020F0502020204030204" pitchFamily="34" charset="0"/>
              </a:rPr>
              <a:t>…</a:t>
            </a:r>
            <a:endParaRPr lang="en-NZ" sz="2000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F8F8CD-9221-4690-AA26-3D2E3B2C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693630"/>
              </p:ext>
            </p:extLst>
          </p:nvPr>
        </p:nvGraphicFramePr>
        <p:xfrm>
          <a:off x="450714" y="813916"/>
          <a:ext cx="11254903" cy="5154805"/>
        </p:xfrm>
        <a:graphic>
          <a:graphicData uri="http://schemas.openxmlformats.org/drawingml/2006/table">
            <a:tbl>
              <a:tblPr firstRow="1" firstCol="1" bandRow="1"/>
              <a:tblGrid>
                <a:gridCol w="3036064">
                  <a:extLst>
                    <a:ext uri="{9D8B030D-6E8A-4147-A177-3AD203B41FA5}">
                      <a16:colId xmlns:a16="http://schemas.microsoft.com/office/drawing/2014/main" val="3581027933"/>
                    </a:ext>
                  </a:extLst>
                </a:gridCol>
                <a:gridCol w="6812782">
                  <a:extLst>
                    <a:ext uri="{9D8B030D-6E8A-4147-A177-3AD203B41FA5}">
                      <a16:colId xmlns:a16="http://schemas.microsoft.com/office/drawing/2014/main" val="3041374685"/>
                    </a:ext>
                  </a:extLst>
                </a:gridCol>
                <a:gridCol w="1406057">
                  <a:extLst>
                    <a:ext uri="{9D8B030D-6E8A-4147-A177-3AD203B41FA5}">
                      <a16:colId xmlns:a16="http://schemas.microsoft.com/office/drawing/2014/main" val="1703305857"/>
                    </a:ext>
                  </a:extLst>
                </a:gridCol>
              </a:tblGrid>
              <a:tr h="5179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 Description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Sector Guidance for all providers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Applicability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9229"/>
                  </a:ext>
                </a:extLst>
              </a:tr>
              <a:tr h="21479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1.4.5 </a:t>
                      </a:r>
                      <a:r>
                        <a:rPr lang="en-NZ" sz="16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(New) </a:t>
                      </a:r>
                    </a:p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Services shall ensure health care and support workers receive Te Tiriti o Waitangi training and that this is reflected in day-to-day service delivery</a:t>
                      </a:r>
                    </a:p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health care and support workers complete Te Tiriti o Waitangi training.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Te Tiriti o Waitangi training is reflected in day-to-day service delivery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service types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5118"/>
                  </a:ext>
                </a:extLst>
              </a:tr>
              <a:tr h="24888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1.4.6 </a:t>
                      </a:r>
                      <a:r>
                        <a:rPr lang="en-NZ" sz="16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(New) </a:t>
                      </a:r>
                    </a:p>
                    <a:p>
                      <a:pPr marL="0" algn="l" defTabSz="914400" rtl="0" eaLnBrk="1" latinLnBrk="0" hangingPunct="1"/>
                      <a:endParaRPr lang="en-NZ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shall respond to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tāngata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whaikaha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needs and enable their participation in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Māori</a:t>
                      </a:r>
                      <a:endParaRPr lang="en-NZ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demonstrate an awareness of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tāngata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whaikaha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(people with disability) needs and enable them to access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ao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Māori. </a:t>
                      </a:r>
                      <a:endParaRPr lang="en-NZ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82746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465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16" y="381919"/>
            <a:ext cx="11329766" cy="693308"/>
          </a:xfrm>
        </p:spPr>
        <p:txBody>
          <a:bodyPr>
            <a:normAutofit fontScale="90000"/>
          </a:bodyPr>
          <a:lstStyle/>
          <a:p>
            <a:r>
              <a:rPr lang="en-NZ" sz="2200" dirty="0">
                <a:ea typeface="Calibri" panose="020F0502020204030204" pitchFamily="34" charset="0"/>
              </a:rPr>
              <a:t>1.5 E </a:t>
            </a:r>
            <a:r>
              <a:rPr lang="en-NZ" sz="2200" dirty="0" err="1">
                <a:ea typeface="Calibri" panose="020F0502020204030204" pitchFamily="34" charset="0"/>
              </a:rPr>
              <a:t>whakahaumarutia</a:t>
            </a:r>
            <a:r>
              <a:rPr lang="en-NZ" sz="2200" dirty="0">
                <a:ea typeface="Calibri" panose="020F0502020204030204" pitchFamily="34" charset="0"/>
              </a:rPr>
              <a:t> ana ahau </a:t>
            </a:r>
            <a:r>
              <a:rPr lang="en-NZ" sz="2200" dirty="0" err="1">
                <a:ea typeface="Calibri" panose="020F0502020204030204" pitchFamily="34" charset="0"/>
              </a:rPr>
              <a:t>i</a:t>
            </a:r>
            <a:r>
              <a:rPr lang="en-NZ" sz="2200" dirty="0">
                <a:ea typeface="Calibri" panose="020F0502020204030204" pitchFamily="34" charset="0"/>
              </a:rPr>
              <a:t> </a:t>
            </a:r>
            <a:r>
              <a:rPr lang="en-NZ" sz="2200" dirty="0" err="1">
                <a:ea typeface="Calibri" panose="020F0502020204030204" pitchFamily="34" charset="0"/>
              </a:rPr>
              <a:t>ngā</a:t>
            </a:r>
            <a:r>
              <a:rPr lang="en-NZ" sz="2200" dirty="0">
                <a:ea typeface="Calibri" panose="020F0502020204030204" pitchFamily="34" charset="0"/>
              </a:rPr>
              <a:t> mahi </a:t>
            </a:r>
            <a:r>
              <a:rPr lang="en-NZ" sz="2200" dirty="0" err="1">
                <a:ea typeface="Calibri" panose="020F0502020204030204" pitchFamily="34" charset="0"/>
              </a:rPr>
              <a:t>tūkino</a:t>
            </a:r>
            <a:r>
              <a:rPr lang="en-NZ" sz="2200" dirty="0">
                <a:ea typeface="Calibri" panose="020F0502020204030204" pitchFamily="34" charset="0"/>
              </a:rPr>
              <a:t> / I am protected from abuse</a:t>
            </a:r>
            <a:br>
              <a:rPr lang="en-NZ" sz="1800" dirty="0">
                <a:ea typeface="Calibri" panose="020F0502020204030204" pitchFamily="34" charset="0"/>
              </a:rPr>
            </a:br>
            <a:br>
              <a:rPr lang="en-NZ" sz="1300" i="1" dirty="0">
                <a:ea typeface="Calibri" panose="020F0502020204030204" pitchFamily="34" charset="0"/>
              </a:rPr>
            </a:br>
            <a:r>
              <a:rPr lang="en-NZ" sz="1300" i="1" dirty="0">
                <a:solidFill>
                  <a:schemeClr val="tx1"/>
                </a:solidFill>
                <a:cs typeface="Times New Roman" panose="02020603050405020304" pitchFamily="18" charset="0"/>
              </a:rPr>
              <a:t>HDSS 2008 Alignment: 1.3 Independence, Personal Privacy, Dignity &amp; Respect; 1.7 Discrimination; HCSS 8158 2012 1.7 Freedom from Abuse &amp; Neglect; Fertility 8181 2007 1.1 Consumer Rights During Service Delivery</a:t>
            </a:r>
            <a:endParaRPr lang="en-NZ" sz="1300" i="1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F8F8CD-9221-4690-AA26-3D2E3B2C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387366"/>
              </p:ext>
            </p:extLst>
          </p:nvPr>
        </p:nvGraphicFramePr>
        <p:xfrm>
          <a:off x="486382" y="1178922"/>
          <a:ext cx="11219233" cy="4889394"/>
        </p:xfrm>
        <a:graphic>
          <a:graphicData uri="http://schemas.openxmlformats.org/drawingml/2006/table">
            <a:tbl>
              <a:tblPr firstRow="1" firstCol="1" bandRow="1"/>
              <a:tblGrid>
                <a:gridCol w="832355">
                  <a:extLst>
                    <a:ext uri="{9D8B030D-6E8A-4147-A177-3AD203B41FA5}">
                      <a16:colId xmlns:a16="http://schemas.microsoft.com/office/drawing/2014/main" val="3581027933"/>
                    </a:ext>
                  </a:extLst>
                </a:gridCol>
                <a:gridCol w="3758001">
                  <a:extLst>
                    <a:ext uri="{9D8B030D-6E8A-4147-A177-3AD203B41FA5}">
                      <a16:colId xmlns:a16="http://schemas.microsoft.com/office/drawing/2014/main" val="2497520352"/>
                    </a:ext>
                  </a:extLst>
                </a:gridCol>
                <a:gridCol w="1436042">
                  <a:extLst>
                    <a:ext uri="{9D8B030D-6E8A-4147-A177-3AD203B41FA5}">
                      <a16:colId xmlns:a16="http://schemas.microsoft.com/office/drawing/2014/main" val="3041374685"/>
                    </a:ext>
                  </a:extLst>
                </a:gridCol>
                <a:gridCol w="1436042">
                  <a:extLst>
                    <a:ext uri="{9D8B030D-6E8A-4147-A177-3AD203B41FA5}">
                      <a16:colId xmlns:a16="http://schemas.microsoft.com/office/drawing/2014/main" val="3114332758"/>
                    </a:ext>
                  </a:extLst>
                </a:gridCol>
                <a:gridCol w="1291402">
                  <a:extLst>
                    <a:ext uri="{9D8B030D-6E8A-4147-A177-3AD203B41FA5}">
                      <a16:colId xmlns:a16="http://schemas.microsoft.com/office/drawing/2014/main" val="2658523347"/>
                    </a:ext>
                  </a:extLst>
                </a:gridCol>
                <a:gridCol w="1167246">
                  <a:extLst>
                    <a:ext uri="{9D8B030D-6E8A-4147-A177-3AD203B41FA5}">
                      <a16:colId xmlns:a16="http://schemas.microsoft.com/office/drawing/2014/main" val="3000094120"/>
                    </a:ext>
                  </a:extLst>
                </a:gridCol>
                <a:gridCol w="1298145">
                  <a:extLst>
                    <a:ext uri="{9D8B030D-6E8A-4147-A177-3AD203B41FA5}">
                      <a16:colId xmlns:a16="http://schemas.microsoft.com/office/drawing/2014/main" val="1703305857"/>
                    </a:ext>
                  </a:extLst>
                </a:gridCol>
              </a:tblGrid>
              <a:tr h="33678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 Description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HDSS 2008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HCSS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Fertility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Abortion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Applicability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9229"/>
                  </a:ext>
                </a:extLst>
              </a:tr>
              <a:tr h="75471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I shall receive services free of discrimination; coercion; harassment; physical, sexual,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or other exploitation; abuse; or neglect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1.1.3.7; </a:t>
                      </a:r>
                      <a:r>
                        <a:rPr lang="en-NZ" sz="12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1.1.7.1;</a:t>
                      </a: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1.1.7.2; 1.1.7.3; 1.1.7.4; 1.1.7.5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1.7.1; 1.7.3; 1.7.4; 1.7.5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NZ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service types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5118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2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have effective safeguards to protect me from abuse and re-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victimisation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1.1.3.7; </a:t>
                      </a:r>
                      <a:r>
                        <a:rPr lang="en-NZ" sz="12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1.1.7.1;</a:t>
                      </a: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1.1.7.2</a:t>
                      </a:r>
                      <a:r>
                        <a:rPr lang="en-NZ" sz="12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1.1.7.5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1.7.1; 1.7.3; 1.7.4; 1.7.5; 1.8.2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8.2.6; 8.3.3; 8.3.10; 8.3.14; 8.3.15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65597"/>
                  </a:ext>
                </a:extLst>
              </a:tr>
              <a:tr h="79546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property shall be respected, and my finances protected within the scope of the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being provided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1.1.3.1; </a:t>
                      </a:r>
                      <a:r>
                        <a:rPr lang="en-NZ" sz="1200" b="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1.1.7.1;   </a:t>
                      </a: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1.1.7.3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1.7.1; 1.8.1; 1.8.2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6.3.11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386905"/>
                  </a:ext>
                </a:extLst>
              </a:tr>
              <a:tr h="8165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Health care and support workers shall maintain professional boundaries with me and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refrain from acts or behaviours that could negatively impact on my wellbeing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1.1.7.1; </a:t>
                      </a: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1.1.7.3; 1.1.7.4; 1.1.7.5; 1.7.2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250081"/>
                  </a:ext>
                </a:extLst>
              </a:tr>
              <a:tr h="77904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1.5.5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promote an environment in which it is safe to ask the question ‘how is institutional and systemic racism acting here?</a:t>
                      </a:r>
                      <a:endParaRPr lang="en-NZ" sz="12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912925"/>
                  </a:ext>
                </a:extLst>
              </a:tr>
              <a:tr h="6415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1.5.6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prioritise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a strengths-based and holistic model ensuring wellbeing outcomes for Māori.</a:t>
                      </a:r>
                      <a:endParaRPr lang="en-NZ" sz="12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Partially new/aligns with 1.1.4.2; 1.1.4.3; 1.1.4.7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077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78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14" y="111738"/>
            <a:ext cx="10992255" cy="1074060"/>
          </a:xfrm>
        </p:spPr>
        <p:txBody>
          <a:bodyPr>
            <a:normAutofit/>
          </a:bodyPr>
          <a:lstStyle/>
          <a:p>
            <a:r>
              <a:rPr lang="en-US" sz="2000" dirty="0"/>
              <a:t>1.5 </a:t>
            </a:r>
            <a:r>
              <a:rPr lang="en-NZ" sz="2000" dirty="0">
                <a:ea typeface="Calibri" panose="020F0502020204030204" pitchFamily="34" charset="0"/>
              </a:rPr>
              <a:t>I am protected from abuse</a:t>
            </a:r>
            <a:r>
              <a:rPr lang="en-US" sz="2000" dirty="0"/>
              <a:t> </a:t>
            </a:r>
            <a:r>
              <a:rPr lang="en-NZ" sz="2000" dirty="0" err="1">
                <a:ea typeface="Calibri" panose="020F0502020204030204" pitchFamily="34" charset="0"/>
              </a:rPr>
              <a:t>cont</a:t>
            </a:r>
            <a:r>
              <a:rPr lang="en-NZ" sz="2000" dirty="0">
                <a:ea typeface="Calibri" panose="020F0502020204030204" pitchFamily="34" charset="0"/>
              </a:rPr>
              <a:t>…</a:t>
            </a:r>
            <a:endParaRPr lang="en-NZ" sz="2000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F8F8CD-9221-4690-AA26-3D2E3B2C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18716"/>
              </p:ext>
            </p:extLst>
          </p:nvPr>
        </p:nvGraphicFramePr>
        <p:xfrm>
          <a:off x="450714" y="934497"/>
          <a:ext cx="11290572" cy="5114611"/>
        </p:xfrm>
        <a:graphic>
          <a:graphicData uri="http://schemas.openxmlformats.org/drawingml/2006/table">
            <a:tbl>
              <a:tblPr firstRow="1" firstCol="1" bandRow="1"/>
              <a:tblGrid>
                <a:gridCol w="3045686">
                  <a:extLst>
                    <a:ext uri="{9D8B030D-6E8A-4147-A177-3AD203B41FA5}">
                      <a16:colId xmlns:a16="http://schemas.microsoft.com/office/drawing/2014/main" val="3581027933"/>
                    </a:ext>
                  </a:extLst>
                </a:gridCol>
                <a:gridCol w="6834373">
                  <a:extLst>
                    <a:ext uri="{9D8B030D-6E8A-4147-A177-3AD203B41FA5}">
                      <a16:colId xmlns:a16="http://schemas.microsoft.com/office/drawing/2014/main" val="3041374685"/>
                    </a:ext>
                  </a:extLst>
                </a:gridCol>
                <a:gridCol w="1410513">
                  <a:extLst>
                    <a:ext uri="{9D8B030D-6E8A-4147-A177-3AD203B41FA5}">
                      <a16:colId xmlns:a16="http://schemas.microsoft.com/office/drawing/2014/main" val="1703305857"/>
                    </a:ext>
                  </a:extLst>
                </a:gridCol>
              </a:tblGrid>
              <a:tr h="482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 Description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Sector Guidance for all providers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Applicability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9229"/>
                  </a:ext>
                </a:extLst>
              </a:tr>
              <a:tr h="46319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1.5.5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(New)</a:t>
                      </a:r>
                    </a:p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promote an environment in which it is safe to ask the question ‘how is institutional and systemic racism acting here?</a:t>
                      </a:r>
                    </a:p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en-NZ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endParaRPr lang="en-NZ" sz="1600" b="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have in place: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policies, and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programmes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that are focused on abolishing institutional racism. </a:t>
                      </a:r>
                    </a:p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encourage health care and support workers to keep up to date with the latest literature on institutional racism to inform the way they design and deliver services.</a:t>
                      </a:r>
                    </a:p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providers: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identify racism,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demonstrate their willingness to address racism, and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evidence how they are doing something about it.</a:t>
                      </a:r>
                    </a:p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en-NZ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service types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5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72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B8F8-B8A2-48C1-A01C-A82C2B8B7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097" y="867752"/>
            <a:ext cx="9949300" cy="2168165"/>
          </a:xfrm>
        </p:spPr>
        <p:txBody>
          <a:bodyPr anchor="t"/>
          <a:lstStyle/>
          <a:p>
            <a:br>
              <a:rPr lang="en-NZ" b="0" dirty="0"/>
            </a:br>
            <a:r>
              <a:rPr lang="en-NZ" b="0" dirty="0"/>
              <a:t> </a:t>
            </a:r>
            <a:r>
              <a:rPr lang="en-NZ" dirty="0" err="1"/>
              <a:t>Manatū</a:t>
            </a:r>
            <a:r>
              <a:rPr lang="en-NZ" dirty="0"/>
              <a:t> Hauora Karakia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6BCDC-B0F5-420C-ADC6-5BF82D129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41837" y="1779822"/>
            <a:ext cx="9949299" cy="4210426"/>
          </a:xfrm>
        </p:spPr>
        <p:txBody>
          <a:bodyPr>
            <a:normAutofit fontScale="92500" lnSpcReduction="10000"/>
          </a:bodyPr>
          <a:lstStyle/>
          <a:p>
            <a:r>
              <a:rPr lang="en-NZ" dirty="0" err="1"/>
              <a:t>Whāia</a:t>
            </a:r>
            <a:r>
              <a:rPr lang="en-NZ" dirty="0"/>
              <a:t>, </a:t>
            </a:r>
            <a:r>
              <a:rPr lang="en-NZ" dirty="0" err="1"/>
              <a:t>whāia</a:t>
            </a:r>
            <a:r>
              <a:rPr lang="en-NZ" dirty="0"/>
              <a:t>, </a:t>
            </a:r>
            <a:r>
              <a:rPr lang="en-NZ" dirty="0" err="1"/>
              <a:t>whāia</a:t>
            </a:r>
            <a:r>
              <a:rPr lang="en-NZ" dirty="0"/>
              <a:t>, </a:t>
            </a:r>
          </a:p>
          <a:p>
            <a:r>
              <a:rPr lang="pt-BR" dirty="0"/>
              <a:t>Ngā uaratanga o te Manatū Hauora. </a:t>
            </a:r>
          </a:p>
          <a:p>
            <a:r>
              <a:rPr lang="en-NZ" dirty="0"/>
              <a:t>Ko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manaakitanga</a:t>
            </a:r>
            <a:r>
              <a:rPr lang="en-NZ" dirty="0"/>
              <a:t> </a:t>
            </a:r>
          </a:p>
          <a:p>
            <a:r>
              <a:rPr lang="en-NZ" dirty="0"/>
              <a:t>Ko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kaitiakitanga</a:t>
            </a:r>
            <a:r>
              <a:rPr lang="en-NZ" dirty="0"/>
              <a:t> </a:t>
            </a:r>
          </a:p>
          <a:p>
            <a:r>
              <a:rPr lang="en-NZ" dirty="0"/>
              <a:t>Ko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whakapono</a:t>
            </a:r>
            <a:r>
              <a:rPr lang="en-NZ" dirty="0"/>
              <a:t> </a:t>
            </a:r>
          </a:p>
          <a:p>
            <a:r>
              <a:rPr lang="en-NZ" dirty="0"/>
              <a:t>Ko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kōkiri</a:t>
            </a:r>
            <a:r>
              <a:rPr lang="en-NZ" dirty="0"/>
              <a:t> </a:t>
            </a:r>
            <a:r>
              <a:rPr lang="en-NZ" dirty="0" err="1"/>
              <a:t>ngātahi</a:t>
            </a:r>
            <a:r>
              <a:rPr lang="en-NZ" dirty="0"/>
              <a:t> </a:t>
            </a:r>
          </a:p>
          <a:p>
            <a:r>
              <a:rPr lang="en-NZ" dirty="0"/>
              <a:t>Kia </a:t>
            </a:r>
            <a:r>
              <a:rPr lang="en-NZ" dirty="0" err="1"/>
              <a:t>tae</a:t>
            </a:r>
            <a:r>
              <a:rPr lang="en-NZ" dirty="0"/>
              <a:t> </a:t>
            </a:r>
            <a:r>
              <a:rPr lang="en-NZ" dirty="0" err="1"/>
              <a:t>atu</a:t>
            </a:r>
            <a:r>
              <a:rPr lang="en-NZ" dirty="0"/>
              <a:t> </a:t>
            </a:r>
            <a:r>
              <a:rPr lang="en-NZ" dirty="0" err="1"/>
              <a:t>tātou</a:t>
            </a:r>
            <a:r>
              <a:rPr lang="en-NZ" dirty="0"/>
              <a:t> </a:t>
            </a:r>
            <a:r>
              <a:rPr lang="en-NZ" dirty="0" err="1"/>
              <a:t>ki</a:t>
            </a:r>
            <a:r>
              <a:rPr lang="en-NZ" dirty="0"/>
              <a:t> </a:t>
            </a:r>
            <a:r>
              <a:rPr lang="en-NZ" dirty="0" err="1"/>
              <a:t>pae</a:t>
            </a:r>
            <a:r>
              <a:rPr lang="en-NZ" dirty="0"/>
              <a:t> tata, </a:t>
            </a:r>
            <a:r>
              <a:rPr lang="en-NZ" dirty="0" err="1"/>
              <a:t>ki</a:t>
            </a:r>
            <a:r>
              <a:rPr lang="en-NZ" dirty="0"/>
              <a:t> </a:t>
            </a:r>
            <a:r>
              <a:rPr lang="en-NZ" dirty="0" err="1"/>
              <a:t>pae</a:t>
            </a:r>
            <a:r>
              <a:rPr lang="en-NZ" dirty="0"/>
              <a:t> </a:t>
            </a:r>
            <a:r>
              <a:rPr lang="en-NZ" dirty="0" err="1"/>
              <a:t>tawhiti</a:t>
            </a:r>
            <a:r>
              <a:rPr lang="en-NZ" dirty="0"/>
              <a:t>, </a:t>
            </a:r>
            <a:r>
              <a:rPr lang="en-NZ" dirty="0" err="1"/>
              <a:t>ki</a:t>
            </a:r>
            <a:r>
              <a:rPr lang="en-NZ" dirty="0"/>
              <a:t> </a:t>
            </a:r>
            <a:r>
              <a:rPr lang="en-NZ" dirty="0" err="1"/>
              <a:t>Pae</a:t>
            </a:r>
            <a:r>
              <a:rPr lang="en-NZ" dirty="0"/>
              <a:t> Ora. </a:t>
            </a:r>
          </a:p>
          <a:p>
            <a:r>
              <a:rPr lang="en-NZ" dirty="0"/>
              <a:t>Kia </a:t>
            </a:r>
            <a:r>
              <a:rPr lang="en-NZ" dirty="0" err="1"/>
              <a:t>tūturu</a:t>
            </a:r>
            <a:r>
              <a:rPr lang="en-NZ" dirty="0"/>
              <a:t> ka </a:t>
            </a:r>
            <a:r>
              <a:rPr lang="en-NZ" dirty="0" err="1"/>
              <a:t>whakamaua</a:t>
            </a:r>
            <a:r>
              <a:rPr lang="en-NZ" dirty="0"/>
              <a:t> </a:t>
            </a:r>
            <a:r>
              <a:rPr lang="en-NZ" dirty="0" err="1"/>
              <a:t>kia</a:t>
            </a:r>
            <a:r>
              <a:rPr lang="en-NZ" dirty="0"/>
              <a:t> </a:t>
            </a:r>
            <a:r>
              <a:rPr lang="en-NZ" dirty="0" err="1"/>
              <a:t>tīna</a:t>
            </a:r>
            <a:r>
              <a:rPr lang="en-NZ" dirty="0"/>
              <a:t>, </a:t>
            </a:r>
            <a:r>
              <a:rPr lang="en-NZ" dirty="0" err="1"/>
              <a:t>tīna</a:t>
            </a:r>
            <a:r>
              <a:rPr lang="en-NZ" dirty="0"/>
              <a:t>! </a:t>
            </a:r>
          </a:p>
          <a:p>
            <a:r>
              <a:rPr lang="it-IT" dirty="0"/>
              <a:t>Haumi e, hui e! Tāiki ē! </a:t>
            </a:r>
          </a:p>
          <a:p>
            <a:endParaRPr lang="it-IT" dirty="0"/>
          </a:p>
          <a:p>
            <a:r>
              <a:rPr lang="en-US" dirty="0"/>
              <a:t>Let us jointly pursue the values of the Ministry of Health </a:t>
            </a:r>
          </a:p>
          <a:p>
            <a:r>
              <a:rPr lang="en-US" dirty="0"/>
              <a:t>We take care of each other </a:t>
            </a:r>
          </a:p>
          <a:p>
            <a:r>
              <a:rPr lang="en-US" dirty="0"/>
              <a:t>We create an environment for our people to thrive </a:t>
            </a:r>
          </a:p>
          <a:p>
            <a:r>
              <a:rPr lang="en-US" dirty="0"/>
              <a:t>We work in good faith </a:t>
            </a:r>
          </a:p>
          <a:p>
            <a:r>
              <a:rPr lang="en-US" dirty="0"/>
              <a:t>And we move forward together </a:t>
            </a:r>
          </a:p>
          <a:p>
            <a:r>
              <a:rPr lang="en-US" dirty="0"/>
              <a:t>If we do this, we will lay hold of distant horizons and those near to us, and we will create a thriving future for all people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65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14" y="89625"/>
            <a:ext cx="10992255" cy="1074060"/>
          </a:xfrm>
        </p:spPr>
        <p:txBody>
          <a:bodyPr>
            <a:normAutofit/>
          </a:bodyPr>
          <a:lstStyle/>
          <a:p>
            <a:r>
              <a:rPr lang="en-US" sz="2000" dirty="0"/>
              <a:t>1.5 </a:t>
            </a:r>
            <a:r>
              <a:rPr lang="en-NZ" sz="2000" dirty="0">
                <a:ea typeface="Calibri" panose="020F0502020204030204" pitchFamily="34" charset="0"/>
              </a:rPr>
              <a:t>I am protected from abuse </a:t>
            </a:r>
            <a:r>
              <a:rPr lang="en-NZ" sz="2000" dirty="0" err="1">
                <a:ea typeface="Calibri" panose="020F0502020204030204" pitchFamily="34" charset="0"/>
              </a:rPr>
              <a:t>cont</a:t>
            </a:r>
            <a:r>
              <a:rPr lang="en-NZ" sz="2000" dirty="0">
                <a:ea typeface="Calibri" panose="020F0502020204030204" pitchFamily="34" charset="0"/>
              </a:rPr>
              <a:t>…</a:t>
            </a:r>
            <a:endParaRPr lang="en-NZ" sz="2000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F8F8CD-9221-4690-AA26-3D2E3B2C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996016"/>
              </p:ext>
            </p:extLst>
          </p:nvPr>
        </p:nvGraphicFramePr>
        <p:xfrm>
          <a:off x="486383" y="1163685"/>
          <a:ext cx="11254903" cy="4896219"/>
        </p:xfrm>
        <a:graphic>
          <a:graphicData uri="http://schemas.openxmlformats.org/drawingml/2006/table">
            <a:tbl>
              <a:tblPr firstRow="1" firstCol="1" bandRow="1"/>
              <a:tblGrid>
                <a:gridCol w="2638654">
                  <a:extLst>
                    <a:ext uri="{9D8B030D-6E8A-4147-A177-3AD203B41FA5}">
                      <a16:colId xmlns:a16="http://schemas.microsoft.com/office/drawing/2014/main" val="3581027933"/>
                    </a:ext>
                  </a:extLst>
                </a:gridCol>
                <a:gridCol w="6631912">
                  <a:extLst>
                    <a:ext uri="{9D8B030D-6E8A-4147-A177-3AD203B41FA5}">
                      <a16:colId xmlns:a16="http://schemas.microsoft.com/office/drawing/2014/main" val="3041374685"/>
                    </a:ext>
                  </a:extLst>
                </a:gridCol>
                <a:gridCol w="1984337">
                  <a:extLst>
                    <a:ext uri="{9D8B030D-6E8A-4147-A177-3AD203B41FA5}">
                      <a16:colId xmlns:a16="http://schemas.microsoft.com/office/drawing/2014/main" val="1703305857"/>
                    </a:ext>
                  </a:extLst>
                </a:gridCol>
              </a:tblGrid>
              <a:tr h="26325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 Description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Sector Guidance for all providers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Applicability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9229"/>
                  </a:ext>
                </a:extLst>
              </a:tr>
              <a:tr h="4461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1.5.6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NZ" sz="16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(Partially new)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prioritise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a strengths-based and holistic model ensuring wellbeing outcomes for Māori.</a:t>
                      </a:r>
                      <a:endParaRPr lang="en-NZ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en-NZ" sz="16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set the expectation for responsive health care within health teams.</a:t>
                      </a:r>
                    </a:p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deliver equitable care and support services.</a:t>
                      </a:r>
                    </a:p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Health care and support workers receive training to look at: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their own practice and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professional commitment and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responsibility in ensuring equitable health outcomes for Māori.</a:t>
                      </a:r>
                    </a:p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use strengths-based language when discussing the care or health of people using their service. </a:t>
                      </a:r>
                    </a:p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look for opportunities to support Māori to engage with services and receive the care and support they need.</a:t>
                      </a:r>
                    </a:p>
                    <a:p>
                      <a:pPr marL="0" algn="l" defTabSz="914400" rtl="0" eaLnBrk="1" latinLnBrk="0" hangingPunct="1"/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actively reduce and eliminate deficit-based language and practice. For example, they use alternatives to ‘Did not attend’.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NZ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service types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5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94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36" y="284497"/>
            <a:ext cx="11332724" cy="877970"/>
          </a:xfrm>
        </p:spPr>
        <p:txBody>
          <a:bodyPr>
            <a:normAutofit/>
          </a:bodyPr>
          <a:lstStyle/>
          <a:p>
            <a:r>
              <a:rPr lang="en-NZ" sz="2000" dirty="0">
                <a:ea typeface="Calibri" panose="020F0502020204030204" pitchFamily="34" charset="0"/>
              </a:rPr>
              <a:t>1.6 </a:t>
            </a:r>
            <a:r>
              <a:rPr lang="en-US" sz="2000" dirty="0"/>
              <a:t>Ka </a:t>
            </a:r>
            <a:r>
              <a:rPr lang="en-US" sz="2000" dirty="0" err="1"/>
              <a:t>kitea</a:t>
            </a:r>
            <a:r>
              <a:rPr lang="en-US" sz="2000" dirty="0"/>
              <a:t> </a:t>
            </a:r>
            <a:r>
              <a:rPr lang="en-US" sz="2000" dirty="0" err="1"/>
              <a:t>ngā</a:t>
            </a:r>
            <a:r>
              <a:rPr lang="en-US" sz="2000" dirty="0"/>
              <a:t> </a:t>
            </a:r>
            <a:r>
              <a:rPr lang="en-US" sz="2000" dirty="0" err="1"/>
              <a:t>whakawhitiwhitinga</a:t>
            </a:r>
            <a:r>
              <a:rPr lang="en-US" sz="2000" dirty="0"/>
              <a:t> </a:t>
            </a:r>
            <a:r>
              <a:rPr lang="en-US" sz="2000" dirty="0" err="1"/>
              <a:t>whai</a:t>
            </a:r>
            <a:r>
              <a:rPr lang="en-US" sz="2000" dirty="0"/>
              <a:t> </a:t>
            </a:r>
            <a:r>
              <a:rPr lang="en-US" sz="2000" dirty="0" err="1"/>
              <a:t>hua</a:t>
            </a:r>
            <a:r>
              <a:rPr lang="en-US" sz="2000" dirty="0"/>
              <a:t> / Effective communication occurs</a:t>
            </a:r>
            <a:br>
              <a:rPr lang="en-NZ" sz="2000" dirty="0">
                <a:ea typeface="Calibri" panose="020F0502020204030204" pitchFamily="34" charset="0"/>
              </a:rPr>
            </a:br>
            <a:br>
              <a:rPr lang="en-NZ" sz="1200" i="1" dirty="0">
                <a:ea typeface="Calibri" panose="020F0502020204030204" pitchFamily="34" charset="0"/>
              </a:rPr>
            </a:br>
            <a:r>
              <a:rPr lang="en-NZ" sz="1200" i="1" dirty="0">
                <a:solidFill>
                  <a:schemeClr val="tx1"/>
                </a:solidFill>
                <a:cs typeface="Times New Roman" panose="02020603050405020304" pitchFamily="18" charset="0"/>
              </a:rPr>
              <a:t>HDSS 2008 Alignment: </a:t>
            </a:r>
            <a:r>
              <a:rPr lang="en-NZ" sz="1200" i="1" dirty="0">
                <a:solidFill>
                  <a:schemeClr val="tx1"/>
                </a:solidFill>
                <a:ea typeface="+mn-ea"/>
                <a:cs typeface="Times New Roman" panose="02020603050405020304" pitchFamily="18" charset="0"/>
              </a:rPr>
              <a:t>1.9 Communication; HCSS 8158 2012 1.6 Communication in a Manner that the Consumer can Understand; Fertility 8181 2007 1.6 Consumer Information 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F8F8CD-9221-4690-AA26-3D2E3B2C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594234"/>
              </p:ext>
            </p:extLst>
          </p:nvPr>
        </p:nvGraphicFramePr>
        <p:xfrm>
          <a:off x="480707" y="1151348"/>
          <a:ext cx="11230583" cy="4983170"/>
        </p:xfrm>
        <a:graphic>
          <a:graphicData uri="http://schemas.openxmlformats.org/drawingml/2006/table">
            <a:tbl>
              <a:tblPr firstRow="1" firstCol="1" bandRow="1"/>
              <a:tblGrid>
                <a:gridCol w="836585">
                  <a:extLst>
                    <a:ext uri="{9D8B030D-6E8A-4147-A177-3AD203B41FA5}">
                      <a16:colId xmlns:a16="http://schemas.microsoft.com/office/drawing/2014/main" val="3581027933"/>
                    </a:ext>
                  </a:extLst>
                </a:gridCol>
                <a:gridCol w="3420521">
                  <a:extLst>
                    <a:ext uri="{9D8B030D-6E8A-4147-A177-3AD203B41FA5}">
                      <a16:colId xmlns:a16="http://schemas.microsoft.com/office/drawing/2014/main" val="2497520352"/>
                    </a:ext>
                  </a:extLst>
                </a:gridCol>
                <a:gridCol w="1357858">
                  <a:extLst>
                    <a:ext uri="{9D8B030D-6E8A-4147-A177-3AD203B41FA5}">
                      <a16:colId xmlns:a16="http://schemas.microsoft.com/office/drawing/2014/main" val="3041374685"/>
                    </a:ext>
                  </a:extLst>
                </a:gridCol>
                <a:gridCol w="1219068">
                  <a:extLst>
                    <a:ext uri="{9D8B030D-6E8A-4147-A177-3AD203B41FA5}">
                      <a16:colId xmlns:a16="http://schemas.microsoft.com/office/drawing/2014/main" val="1287190747"/>
                    </a:ext>
                  </a:extLst>
                </a:gridCol>
                <a:gridCol w="1527479">
                  <a:extLst>
                    <a:ext uri="{9D8B030D-6E8A-4147-A177-3AD203B41FA5}">
                      <a16:colId xmlns:a16="http://schemas.microsoft.com/office/drawing/2014/main" val="1628761445"/>
                    </a:ext>
                  </a:extLst>
                </a:gridCol>
                <a:gridCol w="1623424">
                  <a:extLst>
                    <a:ext uri="{9D8B030D-6E8A-4147-A177-3AD203B41FA5}">
                      <a16:colId xmlns:a16="http://schemas.microsoft.com/office/drawing/2014/main" val="95159917"/>
                    </a:ext>
                  </a:extLst>
                </a:gridCol>
                <a:gridCol w="1245648">
                  <a:extLst>
                    <a:ext uri="{9D8B030D-6E8A-4147-A177-3AD203B41FA5}">
                      <a16:colId xmlns:a16="http://schemas.microsoft.com/office/drawing/2014/main" val="1703305857"/>
                    </a:ext>
                  </a:extLst>
                </a:gridCol>
              </a:tblGrid>
              <a:tr h="42173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 Description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HDSS 2008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HCSS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Fertility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Abortion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Applicability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9229"/>
                  </a:ext>
                </a:extLst>
              </a:tr>
              <a:tr h="76103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I shall receive information in my preferred format and in a manner that is useful for 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1.1.2.3; 1.1.9.1;</a:t>
                      </a:r>
                      <a:r>
                        <a:rPr lang="en-NZ" sz="12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1.1.10.3</a:t>
                      </a: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1.6.1; 2.5.3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1.1.2; 1.3.2; 1.3.3; 1.3.4; 1.6.1; 2.10.1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7.1; 7.2; 7.4; 7.5; 8.1.1; 8.3.13; 8.3.20; 8.3.21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NZ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service types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5118"/>
                  </a:ext>
                </a:extLst>
              </a:tr>
              <a:tr h="87902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2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communicate with other agencies involved in my care</a:t>
                      </a:r>
                      <a:endParaRPr lang="en-NZ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1.1.12.2; </a:t>
                      </a:r>
                      <a:r>
                        <a:rPr lang="en-NZ" sz="12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1.3.2.1; 1.3.3.5; 1.3.4.4;</a:t>
                      </a: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1.3.4.5; </a:t>
                      </a:r>
                      <a:r>
                        <a:rPr lang="en-NZ" sz="12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1.3.6.2; </a:t>
                      </a: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1.3.6.5;</a:t>
                      </a:r>
                      <a:r>
                        <a:rPr lang="en-NZ" sz="12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1.3.12.7;</a:t>
                      </a: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1.3.9.1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6.2.7; 6.3.6; 8.3.12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65597"/>
                  </a:ext>
                </a:extLst>
              </a:tr>
              <a:tr h="49120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</a:t>
                      </a:r>
                      <a:r>
                        <a:rPr 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practise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open communication with me</a:t>
                      </a:r>
                      <a:endParaRPr lang="en-NZ" sz="12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1.1.2.3; 1.1.9.1; 1.1.9.3; 1.2.4.4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1.6.1; 1.6.3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386905"/>
                  </a:ext>
                </a:extLst>
              </a:tr>
              <a:tr h="123383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I shall be provided with the time I need for discussions and decisions to take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placey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service provider shall facilitate support for me in accordance with my wishes, including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independent advocacy.</a:t>
                      </a:r>
                    </a:p>
                    <a:p>
                      <a:pPr marL="0" algn="l" defTabSz="914400" rtl="0" eaLnBrk="1" latinLnBrk="0" hangingPunct="1"/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1.1.2.3; </a:t>
                      </a:r>
                      <a:r>
                        <a:rPr lang="en-NZ" sz="1200" i="1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1.1.9.2</a:t>
                      </a:r>
                      <a:endParaRPr lang="en-NZ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1.6.2; 4.2.1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1.6.2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250081"/>
                  </a:ext>
                </a:extLst>
              </a:tr>
              <a:tr h="45591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1.6.5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Appropriate interpreter services shall be provided to me/independence</a:t>
                      </a:r>
                      <a:endParaRPr lang="en-NZ" sz="12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1.1.9.4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1.5.4; 1.6.4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6.2.10; 8.3.21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912925"/>
                  </a:ext>
                </a:extLst>
              </a:tr>
              <a:tr h="7050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Times New Roman" panose="02020603050405020304" pitchFamily="18" charset="0"/>
                        </a:rPr>
                        <a:t>1.6.6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make communication and information easy for all people to access; understand; and use, enact, or follow</a:t>
                      </a:r>
                      <a:endParaRPr lang="en-NZ" sz="12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1.1.9.1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1.6.4; 2.5.3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1.6.1; 1.6.2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6.2.4; 7.1; 7.2; 7.4; 7.5; 8.1.1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23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843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17" y="120902"/>
            <a:ext cx="11329766" cy="762882"/>
          </a:xfrm>
        </p:spPr>
        <p:txBody>
          <a:bodyPr>
            <a:normAutofit fontScale="90000"/>
          </a:bodyPr>
          <a:lstStyle/>
          <a:p>
            <a:r>
              <a:rPr lang="en-NZ" sz="2000" dirty="0">
                <a:ea typeface="Calibri" panose="020F0502020204030204" pitchFamily="34" charset="0"/>
              </a:rPr>
              <a:t>1.7 </a:t>
            </a:r>
            <a:r>
              <a:rPr lang="en-US" sz="2000" dirty="0" err="1"/>
              <a:t>Kua</a:t>
            </a:r>
            <a:r>
              <a:rPr lang="en-US" sz="2000" dirty="0"/>
              <a:t> </a:t>
            </a:r>
            <a:r>
              <a:rPr lang="en-US" sz="2000" dirty="0" err="1"/>
              <a:t>whai</a:t>
            </a:r>
            <a:r>
              <a:rPr lang="en-US" sz="2000" dirty="0"/>
              <a:t> </a:t>
            </a:r>
            <a:r>
              <a:rPr lang="en-US" sz="2000" dirty="0" err="1"/>
              <a:t>mōhio</a:t>
            </a:r>
            <a:r>
              <a:rPr lang="en-US" sz="2000" dirty="0"/>
              <a:t> ahau, ā, ka </a:t>
            </a:r>
            <a:r>
              <a:rPr lang="en-US" sz="2000" dirty="0" err="1"/>
              <a:t>taea</a:t>
            </a:r>
            <a:r>
              <a:rPr lang="en-US" sz="2000" dirty="0"/>
              <a:t> e au </a:t>
            </a:r>
            <a:r>
              <a:rPr lang="en-US" sz="2000" dirty="0" err="1"/>
              <a:t>te</a:t>
            </a:r>
            <a:r>
              <a:rPr lang="en-US" sz="2000" dirty="0"/>
              <a:t> mahi </a:t>
            </a:r>
            <a:r>
              <a:rPr lang="en-US" sz="2000" dirty="0" err="1"/>
              <a:t>whiring</a:t>
            </a:r>
            <a:r>
              <a:rPr lang="en-US" sz="2000" dirty="0"/>
              <a:t> a / I am informed and able to make choices </a:t>
            </a:r>
            <a:br>
              <a:rPr lang="en-US" sz="2000" dirty="0"/>
            </a:br>
            <a:br>
              <a:rPr lang="en-US" sz="2000" dirty="0"/>
            </a:br>
            <a:r>
              <a:rPr lang="en-NZ" sz="1200" i="1" dirty="0">
                <a:solidFill>
                  <a:schemeClr val="tx1"/>
                </a:solidFill>
                <a:cs typeface="Times New Roman" panose="02020603050405020304" pitchFamily="18" charset="0"/>
              </a:rPr>
              <a:t>HDSS 2008 Alignment: 1.10 Informed Consent; HCSS 8158 2012 4.2 Promoting &amp; Supporting Independence; Fertility 8181 2007 1.7 Informed Consent</a:t>
            </a:r>
            <a:endParaRPr lang="en-NZ" sz="1200" i="1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F8F8CD-9221-4690-AA26-3D2E3B2C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534956"/>
              </p:ext>
            </p:extLst>
          </p:nvPr>
        </p:nvGraphicFramePr>
        <p:xfrm>
          <a:off x="486383" y="883784"/>
          <a:ext cx="11219234" cy="5090432"/>
        </p:xfrm>
        <a:graphic>
          <a:graphicData uri="http://schemas.openxmlformats.org/drawingml/2006/table">
            <a:tbl>
              <a:tblPr firstRow="1" firstCol="1" bandRow="1"/>
              <a:tblGrid>
                <a:gridCol w="791396">
                  <a:extLst>
                    <a:ext uri="{9D8B030D-6E8A-4147-A177-3AD203B41FA5}">
                      <a16:colId xmlns:a16="http://schemas.microsoft.com/office/drawing/2014/main" val="3581027933"/>
                    </a:ext>
                  </a:extLst>
                </a:gridCol>
                <a:gridCol w="3251501">
                  <a:extLst>
                    <a:ext uri="{9D8B030D-6E8A-4147-A177-3AD203B41FA5}">
                      <a16:colId xmlns:a16="http://schemas.microsoft.com/office/drawing/2014/main" val="2497520352"/>
                    </a:ext>
                  </a:extLst>
                </a:gridCol>
                <a:gridCol w="1837334">
                  <a:extLst>
                    <a:ext uri="{9D8B030D-6E8A-4147-A177-3AD203B41FA5}">
                      <a16:colId xmlns:a16="http://schemas.microsoft.com/office/drawing/2014/main" val="3041374685"/>
                    </a:ext>
                  </a:extLst>
                </a:gridCol>
                <a:gridCol w="1023730">
                  <a:extLst>
                    <a:ext uri="{9D8B030D-6E8A-4147-A177-3AD203B41FA5}">
                      <a16:colId xmlns:a16="http://schemas.microsoft.com/office/drawing/2014/main" val="2059802625"/>
                    </a:ext>
                  </a:extLst>
                </a:gridCol>
                <a:gridCol w="1123122">
                  <a:extLst>
                    <a:ext uri="{9D8B030D-6E8A-4147-A177-3AD203B41FA5}">
                      <a16:colId xmlns:a16="http://schemas.microsoft.com/office/drawing/2014/main" val="3886572627"/>
                    </a:ext>
                  </a:extLst>
                </a:gridCol>
                <a:gridCol w="1888435">
                  <a:extLst>
                    <a:ext uri="{9D8B030D-6E8A-4147-A177-3AD203B41FA5}">
                      <a16:colId xmlns:a16="http://schemas.microsoft.com/office/drawing/2014/main" val="1117155589"/>
                    </a:ext>
                  </a:extLst>
                </a:gridCol>
                <a:gridCol w="1303716">
                  <a:extLst>
                    <a:ext uri="{9D8B030D-6E8A-4147-A177-3AD203B41FA5}">
                      <a16:colId xmlns:a16="http://schemas.microsoft.com/office/drawing/2014/main" val="1703305857"/>
                    </a:ext>
                  </a:extLst>
                </a:gridCol>
              </a:tblGrid>
              <a:tr h="35601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 Description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HDSS 2008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HCSS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Fertility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Abortion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Applicability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9229"/>
                  </a:ext>
                </a:extLst>
              </a:tr>
              <a:tr h="42088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I shall have the right to make an informed choice and give informed consent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1.1.2.3; </a:t>
                      </a:r>
                      <a:r>
                        <a:rPr lang="en-NZ" sz="10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1.1.10.1;</a:t>
                      </a: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1.1.10.2;</a:t>
                      </a:r>
                      <a:r>
                        <a:rPr lang="en-NZ" sz="10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1.1.10.5; 1.1.10.6</a:t>
                      </a:r>
                      <a:endParaRPr lang="en-NZ" sz="1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1.1.6; 4.2.1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6.2.5; 7.1; 7.2; 7.3; 7.4; 8.1.1; 8.2.3; 8.2.4; 8.3.21; 8.3.3; 8.3.5; 8.3.7; 8.3.8; 8.4.10; 9.4.1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NZ" sz="10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service types with the exception of: 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NZ" sz="10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1.7.7: birthing units (N/A)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NZ" sz="10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1.7.8: ARC; HCSS; Res-Dis; Res-Dis MH &amp; AOD (N/A)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5118"/>
                  </a:ext>
                </a:extLst>
              </a:tr>
              <a:tr h="45477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2" algn="l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I shall be empowered to actively participate in decision making</a:t>
                      </a:r>
                      <a:endParaRPr lang="en-NZ" sz="10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1.1.2.3; 1.1.10.2; </a:t>
                      </a:r>
                      <a:r>
                        <a:rPr lang="en-NZ" sz="10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1.1.10.3</a:t>
                      </a: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1.1.10.4; </a:t>
                      </a:r>
                      <a:r>
                        <a:rPr lang="en-NZ" sz="10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1.1.10.5; </a:t>
                      </a: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1.1.10.8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4.2.1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7.4; 8.2.3; 8.2.4; 8.3.7; 8.3.8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65597"/>
                  </a:ext>
                </a:extLst>
              </a:tr>
              <a:tr h="4118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I shall have a right to supported decision making</a:t>
                      </a:r>
                      <a:endParaRPr lang="en-NZ" sz="10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1.1.2.3; 1.1.10.2; </a:t>
                      </a:r>
                      <a:r>
                        <a:rPr lang="en-NZ" sz="10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1.1.10.3; 1.1.10.5; 1.1.10.6 </a:t>
                      </a:r>
                      <a:endParaRPr lang="en-NZ" sz="1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7.4; 8.2.1; 8.2.2; 8.2.3; 8.2.4; 8.3.7; 8.3.8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386905"/>
                  </a:ext>
                </a:extLst>
              </a:tr>
              <a:tr h="61782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</a:t>
                      </a:r>
                      <a:r>
                        <a:rPr lang="en-US" sz="10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whānau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shall be included in decision making with my consent and shall be enabled to do so through access to quality information, advice, and resources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1.1.4.1; 1.1.4.5; 1.1.2.3; 1.1.10.2; </a:t>
                      </a:r>
                      <a:r>
                        <a:rPr lang="en-NZ" sz="10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1.1.10.3; 1.1.10.5; 1.1.10.6 </a:t>
                      </a:r>
                      <a:endParaRPr lang="en-NZ" sz="10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7.4; 8.2.2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250081"/>
                  </a:ext>
                </a:extLst>
              </a:tr>
              <a:tr h="6782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1.7.5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I shall give informed consent in accordance with the Code of Health and Disability Services Consumers’ Rights and operating policies</a:t>
                      </a:r>
                      <a:endParaRPr lang="en-NZ" sz="10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1.1.2.3; </a:t>
                      </a:r>
                      <a:r>
                        <a:rPr lang="en-NZ" sz="1000" b="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1.1.10.1;</a:t>
                      </a:r>
                      <a:r>
                        <a:rPr lang="en-NZ" sz="10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1.1.10.2; </a:t>
                      </a:r>
                      <a:r>
                        <a:rPr lang="en-NZ" sz="1000" b="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1.1.10.3</a:t>
                      </a:r>
                      <a:r>
                        <a:rPr lang="en-NZ" sz="10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1.1.10.4; </a:t>
                      </a:r>
                      <a:r>
                        <a:rPr lang="en-NZ" sz="1000" b="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1.1.10.5; 1.1.10.6; </a:t>
                      </a:r>
                      <a:r>
                        <a:rPr lang="en-NZ" sz="10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1.1.10.8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1.1.7; 1.7.5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1.7.1; 1.7.2; 1.101.2; 1.10.3; 1.10.4; 1.10.5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7.4; 8.3.8; 9.12.6; 9.4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912925"/>
                  </a:ext>
                </a:extLst>
              </a:tr>
              <a:tr h="617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0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1.7.6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legal representative shall only make decisions on my behalf in compliance with the law. If my legal representatives make decisions for me, I still have the right to be included</a:t>
                      </a:r>
                      <a:endParaRPr lang="en-NZ" sz="10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b="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1.1.10.1; 1.1.10.6; </a:t>
                      </a:r>
                      <a:r>
                        <a:rPr lang="en-NZ" sz="10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1.1.10.7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077372"/>
                  </a:ext>
                </a:extLst>
              </a:tr>
              <a:tr h="2059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0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1.7.7 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advance directives (written or oral) shall be followed wherever possible</a:t>
                      </a:r>
                      <a:endParaRPr lang="en-NZ" sz="10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1.1.10.7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686965"/>
                  </a:ext>
                </a:extLst>
              </a:tr>
              <a:tr h="617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0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The service providers shall have processes and policies to gain my consent and respect my wishes regarding the storage, return, or disposal of my body parts, tissues, and bodily substances</a:t>
                      </a:r>
                      <a:endParaRPr lang="en-NZ" sz="10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1.1.10.8; 1.1.10.9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6.3.14; 6.3.15; 8.3.24; 9.13.1- 9.13.3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98620"/>
                  </a:ext>
                </a:extLst>
              </a:tr>
              <a:tr h="5740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0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1.7.9</a:t>
                      </a:r>
                      <a:endParaRPr lang="en-NZ" sz="10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shall follow the appropriate best practice tikanga guidelines in relation to consent</a:t>
                      </a:r>
                      <a:endParaRPr lang="en-NZ" sz="10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Partially new/aligns with 1.1.4.1; </a:t>
                      </a:r>
                      <a:r>
                        <a:rPr lang="en-NZ" sz="1000" b="1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1.1.4.4;</a:t>
                      </a:r>
                      <a:r>
                        <a:rPr lang="en-NZ" sz="10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1.1.8.1: </a:t>
                      </a:r>
                      <a:r>
                        <a:rPr lang="en-NZ" sz="1000" b="1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1.3.6.4</a:t>
                      </a:r>
                      <a:r>
                        <a:rPr lang="en-NZ" sz="10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9.13.2; 9.13.3; 8.2.1; 8.2.2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0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216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535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14" y="0"/>
            <a:ext cx="10992255" cy="1074060"/>
          </a:xfrm>
        </p:spPr>
        <p:txBody>
          <a:bodyPr>
            <a:normAutofit/>
          </a:bodyPr>
          <a:lstStyle/>
          <a:p>
            <a:r>
              <a:rPr lang="en-US" sz="2000" dirty="0"/>
              <a:t>1.7 I am informed and able to make choices </a:t>
            </a:r>
            <a:r>
              <a:rPr lang="en-NZ" sz="2000" dirty="0" err="1">
                <a:ea typeface="Calibri" panose="020F0502020204030204" pitchFamily="34" charset="0"/>
              </a:rPr>
              <a:t>cont</a:t>
            </a:r>
            <a:r>
              <a:rPr lang="en-NZ" sz="2000" dirty="0">
                <a:ea typeface="Calibri" panose="020F0502020204030204" pitchFamily="34" charset="0"/>
              </a:rPr>
              <a:t>…</a:t>
            </a:r>
            <a:endParaRPr lang="en-NZ" sz="2000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F8F8CD-9221-4690-AA26-3D2E3B2C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755879"/>
              </p:ext>
            </p:extLst>
          </p:nvPr>
        </p:nvGraphicFramePr>
        <p:xfrm>
          <a:off x="450714" y="934497"/>
          <a:ext cx="11290572" cy="5364480"/>
        </p:xfrm>
        <a:graphic>
          <a:graphicData uri="http://schemas.openxmlformats.org/drawingml/2006/table">
            <a:tbl>
              <a:tblPr firstRow="1" firstCol="1" bandRow="1"/>
              <a:tblGrid>
                <a:gridCol w="2232196">
                  <a:extLst>
                    <a:ext uri="{9D8B030D-6E8A-4147-A177-3AD203B41FA5}">
                      <a16:colId xmlns:a16="http://schemas.microsoft.com/office/drawing/2014/main" val="3581027933"/>
                    </a:ext>
                  </a:extLst>
                </a:gridCol>
                <a:gridCol w="7647863">
                  <a:extLst>
                    <a:ext uri="{9D8B030D-6E8A-4147-A177-3AD203B41FA5}">
                      <a16:colId xmlns:a16="http://schemas.microsoft.com/office/drawing/2014/main" val="3041374685"/>
                    </a:ext>
                  </a:extLst>
                </a:gridCol>
                <a:gridCol w="1410513">
                  <a:extLst>
                    <a:ext uri="{9D8B030D-6E8A-4147-A177-3AD203B41FA5}">
                      <a16:colId xmlns:a16="http://schemas.microsoft.com/office/drawing/2014/main" val="1703305857"/>
                    </a:ext>
                  </a:extLst>
                </a:gridCol>
              </a:tblGrid>
              <a:tr h="235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 Description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Sector Guidance for all providers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Applicability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9229"/>
                  </a:ext>
                </a:extLst>
              </a:tr>
              <a:tr h="4949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1.7.9 </a:t>
                      </a:r>
                      <a:r>
                        <a:rPr lang="en-NZ" sz="16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(Partially new)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6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shall follow the appropriate best practice tikanga guidelines in relation to consent</a:t>
                      </a:r>
                      <a:endParaRPr lang="en-NZ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sz="16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follow relevant best practice tikanga guidelines. 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Health care and support workers demonstrate competency.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NZ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Tools and resource examples: 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NZ" sz="1600" u="sng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Capital &amp; Coast DHB (2009) Tikanga Māori: A guide for health care workers </a:t>
                      </a:r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(PDF, 195 KB)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https://www.ccdhb.org.nz/our-services/a-to-z-of-our-services/Maori-health/tikangaMaoriaguideforhealthcareworkersbooklet.pdf</a:t>
                      </a:r>
                      <a:endParaRPr lang="en-NZ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NZ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NZ" sz="1600" u="sng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Bay of Plenty DHB (</a:t>
                      </a:r>
                      <a:r>
                        <a:rPr lang="en-NZ" sz="1600" u="sng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NZ" sz="1600" u="sng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) Tikanga Best Practice Document </a:t>
                      </a:r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(PDF, 273 KB)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https://baynav.bopdhb.govt.nz/media/1566/regional-Maori-health-services-tikanga-best-practice-document.pdf</a:t>
                      </a:r>
                      <a:endParaRPr lang="en-NZ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NZ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Waikato DHB (2004) Tikanga Best Practice Guidelines (PDF, 8.3 MB) </a:t>
                      </a:r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https://www.waikatodhb.health.nz/assets/Docs/Learning-and-Research/Cultural-support/c98b921944/Tikanga-Best-Practice-Guidelines-2014-Waikato-DHB.pdf</a:t>
                      </a:r>
                      <a:endParaRPr lang="en-NZ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NZ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Researchers follow the Health Research Council’s informed consent guidelines in: </a:t>
                      </a:r>
                      <a:r>
                        <a:rPr lang="en-NZ" sz="16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Pūtaiora</a:t>
                      </a:r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Writing Group (2010) Te Ara Tika: Guidelines for Māori research ethics: A framework for researchers and ethics committee members</a:t>
                      </a:r>
                    </a:p>
                    <a:p>
                      <a:pPr marL="0" algn="l" defTabSz="914400" rtl="0" eaLnBrk="1" latinLnBrk="0" hangingPunct="1"/>
                      <a:endParaRPr lang="en-NZ" sz="16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service types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5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054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17" y="201212"/>
            <a:ext cx="11329766" cy="693309"/>
          </a:xfrm>
        </p:spPr>
        <p:txBody>
          <a:bodyPr>
            <a:normAutofit fontScale="90000"/>
          </a:bodyPr>
          <a:lstStyle/>
          <a:p>
            <a:r>
              <a:rPr lang="en-NZ" sz="2200" dirty="0">
                <a:ea typeface="Calibri" panose="020F0502020204030204" pitchFamily="34" charset="0"/>
              </a:rPr>
              <a:t>1.8 </a:t>
            </a:r>
            <a:r>
              <a:rPr lang="en-US" sz="2200" dirty="0" err="1"/>
              <a:t>Nōku</a:t>
            </a:r>
            <a:r>
              <a:rPr lang="en-US" sz="2200" dirty="0"/>
              <a:t> </a:t>
            </a:r>
            <a:r>
              <a:rPr lang="en-US" sz="2200" dirty="0" err="1"/>
              <a:t>te</a:t>
            </a:r>
            <a:r>
              <a:rPr lang="en-US" sz="2200" dirty="0"/>
              <a:t> mana </a:t>
            </a:r>
            <a:r>
              <a:rPr lang="en-US" sz="2200" dirty="0" err="1"/>
              <a:t>ki</a:t>
            </a:r>
            <a:r>
              <a:rPr lang="en-US" sz="2200" dirty="0"/>
              <a:t>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tuku</a:t>
            </a:r>
            <a:r>
              <a:rPr lang="en-US" sz="2200" dirty="0"/>
              <a:t> </a:t>
            </a:r>
            <a:r>
              <a:rPr lang="en-US" sz="2200" dirty="0" err="1"/>
              <a:t>amuamu</a:t>
            </a:r>
            <a:r>
              <a:rPr lang="en-US" sz="2200" dirty="0"/>
              <a:t> / I have the right to complain</a:t>
            </a:r>
            <a:br>
              <a:rPr lang="en-US" sz="2200" dirty="0"/>
            </a:br>
            <a:br>
              <a:rPr lang="en-US" sz="1300" dirty="0"/>
            </a:br>
            <a:r>
              <a:rPr lang="en-NZ" sz="1300" i="1" dirty="0">
                <a:solidFill>
                  <a:schemeClr val="tx1"/>
                </a:solidFill>
                <a:cs typeface="Times New Roman" panose="02020603050405020304" pitchFamily="18" charset="0"/>
              </a:rPr>
              <a:t>HDSS 2008 Alignment: 1.13 Complaints Management; 8158 2012 1.9 Complaints; Fertility 8181 2007 2.5 Complaints Management</a:t>
            </a:r>
            <a:endParaRPr lang="en-NZ" sz="1300" i="1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F8F8CD-9221-4690-AA26-3D2E3B2C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134419"/>
              </p:ext>
            </p:extLst>
          </p:nvPr>
        </p:nvGraphicFramePr>
        <p:xfrm>
          <a:off x="486384" y="1375678"/>
          <a:ext cx="10938902" cy="4025882"/>
        </p:xfrm>
        <a:graphic>
          <a:graphicData uri="http://schemas.openxmlformats.org/drawingml/2006/table">
            <a:tbl>
              <a:tblPr firstRow="1" firstCol="1" bandRow="1"/>
              <a:tblGrid>
                <a:gridCol w="786189">
                  <a:extLst>
                    <a:ext uri="{9D8B030D-6E8A-4147-A177-3AD203B41FA5}">
                      <a16:colId xmlns:a16="http://schemas.microsoft.com/office/drawing/2014/main" val="3581027933"/>
                    </a:ext>
                  </a:extLst>
                </a:gridCol>
                <a:gridCol w="3689470">
                  <a:extLst>
                    <a:ext uri="{9D8B030D-6E8A-4147-A177-3AD203B41FA5}">
                      <a16:colId xmlns:a16="http://schemas.microsoft.com/office/drawing/2014/main" val="2497520352"/>
                    </a:ext>
                  </a:extLst>
                </a:gridCol>
                <a:gridCol w="1400160">
                  <a:extLst>
                    <a:ext uri="{9D8B030D-6E8A-4147-A177-3AD203B41FA5}">
                      <a16:colId xmlns:a16="http://schemas.microsoft.com/office/drawing/2014/main" val="3041374685"/>
                    </a:ext>
                  </a:extLst>
                </a:gridCol>
                <a:gridCol w="1400160">
                  <a:extLst>
                    <a:ext uri="{9D8B030D-6E8A-4147-A177-3AD203B41FA5}">
                      <a16:colId xmlns:a16="http://schemas.microsoft.com/office/drawing/2014/main" val="1419311726"/>
                    </a:ext>
                  </a:extLst>
                </a:gridCol>
                <a:gridCol w="1400160">
                  <a:extLst>
                    <a:ext uri="{9D8B030D-6E8A-4147-A177-3AD203B41FA5}">
                      <a16:colId xmlns:a16="http://schemas.microsoft.com/office/drawing/2014/main" val="262131796"/>
                    </a:ext>
                  </a:extLst>
                </a:gridCol>
                <a:gridCol w="976501">
                  <a:extLst>
                    <a:ext uri="{9D8B030D-6E8A-4147-A177-3AD203B41FA5}">
                      <a16:colId xmlns:a16="http://schemas.microsoft.com/office/drawing/2014/main" val="1021074480"/>
                    </a:ext>
                  </a:extLst>
                </a:gridCol>
                <a:gridCol w="1286262">
                  <a:extLst>
                    <a:ext uri="{9D8B030D-6E8A-4147-A177-3AD203B41FA5}">
                      <a16:colId xmlns:a16="http://schemas.microsoft.com/office/drawing/2014/main" val="1703305857"/>
                    </a:ext>
                  </a:extLst>
                </a:gridCol>
              </a:tblGrid>
              <a:tr h="38860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 Description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HDSS 2008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HCSS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Fertility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Abortion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Applicability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9229"/>
                  </a:ext>
                </a:extLst>
              </a:tr>
              <a:tr h="48579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right to make a complaint shall be understood, respected, and upheld by my service provider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1.1.2.3; 1.1.13.1;</a:t>
                      </a:r>
                      <a:r>
                        <a:rPr lang="en-NZ" sz="12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1.1.13.2 </a:t>
                      </a:r>
                      <a:endParaRPr lang="en-NZ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1.1.6; 2.5.1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NZ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service types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5118"/>
                  </a:ext>
                </a:extLst>
              </a:tr>
              <a:tr h="59604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2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I shall be informed about and have easy access to a fair and responsive complaints process that is sensitive to, and respects, my values and beliefs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1.1.2.3; </a:t>
                      </a:r>
                      <a:r>
                        <a:rPr lang="en-NZ" sz="12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1.1.6.1;</a:t>
                      </a: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1.1.6.2; 1.1.13.1;</a:t>
                      </a:r>
                      <a:r>
                        <a:rPr lang="en-NZ" sz="120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1.1.13.2</a:t>
                      </a:r>
                      <a:endParaRPr lang="en-NZ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1.9.1; 1.9.2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2.5.2; 2.5.3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65597"/>
                  </a:ext>
                </a:extLst>
              </a:tr>
              <a:tr h="70210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complaint shall be addressed and resolved in accordance with the Code of Health and Disability Services Consumers’ Rights</a:t>
                      </a:r>
                      <a:endParaRPr lang="en-NZ" sz="12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1.1.13.1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1.9.3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2.5.1; 2.5.2; 2.5.4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386905"/>
                  </a:ext>
                </a:extLst>
              </a:tr>
              <a:tr h="72073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I am informed of the findings of my complaint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1.1.13.1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250081"/>
                  </a:ext>
                </a:extLst>
              </a:tr>
              <a:tr h="113259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1.8.5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The Code of Health and Disability Services Consumers’ Rights and the complaints process shall work equitably for Māori</a:t>
                      </a:r>
                      <a:endParaRPr lang="en-NZ" sz="12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912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000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14" y="0"/>
            <a:ext cx="10992255" cy="1074060"/>
          </a:xfrm>
        </p:spPr>
        <p:txBody>
          <a:bodyPr>
            <a:normAutofit/>
          </a:bodyPr>
          <a:lstStyle/>
          <a:p>
            <a:r>
              <a:rPr lang="en-US" sz="2000" dirty="0"/>
              <a:t>1.8 I have the right to complain </a:t>
            </a:r>
            <a:r>
              <a:rPr lang="en-NZ" sz="2000" dirty="0" err="1">
                <a:ea typeface="Calibri" panose="020F0502020204030204" pitchFamily="34" charset="0"/>
              </a:rPr>
              <a:t>cont</a:t>
            </a:r>
            <a:r>
              <a:rPr lang="en-NZ" sz="2000" dirty="0">
                <a:ea typeface="Calibri" panose="020F0502020204030204" pitchFamily="34" charset="0"/>
              </a:rPr>
              <a:t>…</a:t>
            </a:r>
            <a:endParaRPr lang="en-NZ" sz="2000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F8F8CD-9221-4690-AA26-3D2E3B2C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143818"/>
              </p:ext>
            </p:extLst>
          </p:nvPr>
        </p:nvGraphicFramePr>
        <p:xfrm>
          <a:off x="450714" y="934498"/>
          <a:ext cx="11290572" cy="5344689"/>
        </p:xfrm>
        <a:graphic>
          <a:graphicData uri="http://schemas.openxmlformats.org/drawingml/2006/table">
            <a:tbl>
              <a:tblPr firstRow="1" firstCol="1" bandRow="1"/>
              <a:tblGrid>
                <a:gridCol w="3045686">
                  <a:extLst>
                    <a:ext uri="{9D8B030D-6E8A-4147-A177-3AD203B41FA5}">
                      <a16:colId xmlns:a16="http://schemas.microsoft.com/office/drawing/2014/main" val="3581027933"/>
                    </a:ext>
                  </a:extLst>
                </a:gridCol>
                <a:gridCol w="6834373">
                  <a:extLst>
                    <a:ext uri="{9D8B030D-6E8A-4147-A177-3AD203B41FA5}">
                      <a16:colId xmlns:a16="http://schemas.microsoft.com/office/drawing/2014/main" val="3041374685"/>
                    </a:ext>
                  </a:extLst>
                </a:gridCol>
                <a:gridCol w="1410513">
                  <a:extLst>
                    <a:ext uri="{9D8B030D-6E8A-4147-A177-3AD203B41FA5}">
                      <a16:colId xmlns:a16="http://schemas.microsoft.com/office/drawing/2014/main" val="1703305857"/>
                    </a:ext>
                  </a:extLst>
                </a:gridCol>
              </a:tblGrid>
              <a:tr h="4678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 Description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Sector Guidance for all providers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Applicability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9229"/>
                  </a:ext>
                </a:extLst>
              </a:tr>
              <a:tr h="472710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6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1.8.5 </a:t>
                      </a:r>
                      <a:r>
                        <a:rPr lang="en-NZ" sz="16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(New)</a:t>
                      </a:r>
                      <a:endParaRPr lang="en-NZ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The Code of Health and Disability Services Consumers’ Rights and the complaints process shall work equitably for Māori</a:t>
                      </a:r>
                      <a:endParaRPr lang="en-NZ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endParaRPr lang="en-NZ" sz="1600" b="1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The Code of Health and Disability Services Consumers’ Rights is visible, and available in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reo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Māori, English, and New Zealand Sign Language in accessible formats.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use their best efforts to verify Māori and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whānau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understand their rights.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Communication and information about the complaints process are easy for all people to access, understand, and use.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The complaint resolution policy and procedures, forms, surveys, guidelines, and resources are designed to adequately capture complaints made by Māori. 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Service providers consider: 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any under-reporting of complaints from Māori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the level of access Māori have to the complaints process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The service provider asks: what works best for Māori?</a:t>
                      </a:r>
                    </a:p>
                    <a:p>
                      <a:pPr marL="0" algn="l" defTabSz="914400" rtl="0" eaLnBrk="1" latinLnBrk="0" hangingPunct="1"/>
                      <a:endParaRPr lang="en-NZ" sz="16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service types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5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912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ea typeface="Calibri" panose="020F0502020204030204" pitchFamily="34" charset="0"/>
              </a:rPr>
              <a:t>Subsection 1.9 &amp; 1.10  (Fertility Services Only)</a:t>
            </a:r>
            <a:br>
              <a:rPr lang="en-NZ" dirty="0">
                <a:ea typeface="Calibri" panose="020F0502020204030204" pitchFamily="34" charset="0"/>
              </a:rPr>
            </a:br>
            <a:br>
              <a:rPr lang="en-NZ" dirty="0">
                <a:ea typeface="Calibri" panose="020F0502020204030204" pitchFamily="34" charset="0"/>
              </a:rPr>
            </a:br>
            <a:endParaRPr lang="en-NZ" sz="1000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D14F1-81E6-4142-A9F9-6C88A666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187"/>
            <a:ext cx="10515600" cy="4058340"/>
          </a:xfrm>
        </p:spPr>
        <p:txBody>
          <a:bodyPr/>
          <a:lstStyle/>
          <a:p>
            <a:pPr marL="0" indent="0">
              <a:buNone/>
            </a:pPr>
            <a:r>
              <a:rPr lang="en-NZ" sz="2400" b="1" dirty="0">
                <a:ea typeface="Calibri" panose="020F0502020204030204" pitchFamily="34" charset="0"/>
              </a:rPr>
              <a:t>1.9 </a:t>
            </a:r>
            <a:r>
              <a:rPr lang="en-US" sz="2400" dirty="0"/>
              <a:t>Te </a:t>
            </a:r>
            <a:r>
              <a:rPr lang="en-US" sz="2400" dirty="0" err="1"/>
              <a:t>hauora</a:t>
            </a:r>
            <a:r>
              <a:rPr lang="en-US" sz="2400" dirty="0"/>
              <a:t> me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oranga</a:t>
            </a:r>
            <a:r>
              <a:rPr lang="en-US" sz="2400" dirty="0"/>
              <a:t> o </a:t>
            </a:r>
            <a:r>
              <a:rPr lang="en-US" sz="2400" dirty="0" err="1"/>
              <a:t>ngā</a:t>
            </a:r>
            <a:r>
              <a:rPr lang="en-US" sz="2400" dirty="0"/>
              <a:t> </a:t>
            </a:r>
            <a:r>
              <a:rPr lang="en-US" sz="2400" dirty="0" err="1"/>
              <a:t>tamariki</a:t>
            </a:r>
            <a:r>
              <a:rPr lang="en-US" sz="2400" dirty="0"/>
              <a:t> ka </a:t>
            </a:r>
            <a:r>
              <a:rPr lang="en-US" sz="2400" dirty="0" err="1"/>
              <a:t>whānau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r>
              <a:rPr lang="en-US" sz="2400" dirty="0"/>
              <a:t>, </a:t>
            </a:r>
            <a:r>
              <a:rPr lang="en-US" sz="2400" dirty="0" err="1"/>
              <a:t>hei</a:t>
            </a:r>
            <a:r>
              <a:rPr lang="en-US" sz="2400" dirty="0"/>
              <a:t> </a:t>
            </a:r>
            <a:r>
              <a:rPr lang="en-US" sz="2400" dirty="0" err="1"/>
              <a:t>hua</a:t>
            </a:r>
            <a:r>
              <a:rPr lang="en-US" sz="2400" dirty="0"/>
              <a:t> o </a:t>
            </a:r>
            <a:r>
              <a:rPr lang="en-US" sz="2400" dirty="0" err="1"/>
              <a:t>ngā</a:t>
            </a:r>
            <a:r>
              <a:rPr lang="en-US" sz="2400" dirty="0"/>
              <a:t> </a:t>
            </a:r>
            <a:r>
              <a:rPr lang="en-US" sz="2400" dirty="0" err="1"/>
              <a:t>ratonga</a:t>
            </a:r>
            <a:r>
              <a:rPr lang="en-US" sz="2400" dirty="0"/>
              <a:t> </a:t>
            </a:r>
            <a:r>
              <a:rPr lang="en-US" sz="2400" dirty="0" err="1"/>
              <a:t>hangarau</a:t>
            </a:r>
            <a:r>
              <a:rPr lang="en-US" sz="2400" dirty="0"/>
              <a:t> </a:t>
            </a:r>
            <a:r>
              <a:rPr lang="en-US" sz="2400" dirty="0" err="1"/>
              <a:t>whakaputa</a:t>
            </a:r>
            <a:r>
              <a:rPr lang="en-US" sz="2400" dirty="0"/>
              <a:t> </a:t>
            </a:r>
            <a:r>
              <a:rPr lang="en-US" sz="2400" dirty="0" err="1"/>
              <a:t>uri</a:t>
            </a:r>
            <a:r>
              <a:rPr lang="en-US" sz="2400" dirty="0"/>
              <a:t>, ā, me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whakaurunga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 </a:t>
            </a:r>
            <a:r>
              <a:rPr lang="en-US" sz="2400" dirty="0" err="1"/>
              <a:t>ēnei</a:t>
            </a:r>
            <a:r>
              <a:rPr lang="en-US" sz="2400" dirty="0"/>
              <a:t> e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tangata</a:t>
            </a:r>
            <a:r>
              <a:rPr lang="en-US" sz="2400" dirty="0"/>
              <a:t> / </a:t>
            </a:r>
          </a:p>
          <a:p>
            <a:pPr marL="0" indent="0">
              <a:buNone/>
            </a:pPr>
            <a:r>
              <a:rPr lang="en-US" sz="2400" dirty="0"/>
              <a:t>Health and wellbeing of children born as a result of, and people accessing, reproductive technology services </a:t>
            </a:r>
            <a:r>
              <a:rPr lang="en-NZ" sz="2400" dirty="0">
                <a:ea typeface="Calibri" panose="020F0502020204030204" pitchFamily="34" charset="0"/>
              </a:rPr>
              <a:t>2021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sz="2000" b="1" dirty="0">
                <a:ea typeface="Calibri" panose="020F0502020204030204" pitchFamily="34" charset="0"/>
              </a:rPr>
              <a:t> </a:t>
            </a:r>
            <a:r>
              <a:rPr lang="en-NZ" b="1" dirty="0">
                <a:ea typeface="Calibri" panose="020F0502020204030204" pitchFamily="34" charset="0"/>
              </a:rPr>
              <a:t>4 criteria</a:t>
            </a:r>
          </a:p>
          <a:p>
            <a:pPr marL="0" indent="0">
              <a:buNone/>
            </a:pPr>
            <a:endParaRPr lang="en-NZ" sz="24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NZ" sz="2400" b="1" dirty="0">
                <a:ea typeface="Calibri" panose="020F0502020204030204" pitchFamily="34" charset="0"/>
              </a:rPr>
              <a:t>1.10</a:t>
            </a:r>
            <a:r>
              <a:rPr lang="en-NZ" sz="2400" dirty="0">
                <a:ea typeface="Calibri" panose="020F0502020204030204" pitchFamily="34" charset="0"/>
              </a:rPr>
              <a:t> </a:t>
            </a:r>
            <a:r>
              <a:rPr lang="en-US" sz="2400" dirty="0"/>
              <a:t>Ngā </a:t>
            </a:r>
            <a:r>
              <a:rPr lang="en-US" sz="2400" dirty="0" err="1"/>
              <a:t>whakaritenga</a:t>
            </a:r>
            <a:r>
              <a:rPr lang="en-US" sz="2400" dirty="0"/>
              <a:t> o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tuku</a:t>
            </a:r>
            <a:r>
              <a:rPr lang="en-US" sz="2400" dirty="0"/>
              <a:t> </a:t>
            </a:r>
            <a:r>
              <a:rPr lang="en-US" sz="2400" dirty="0" err="1"/>
              <a:t>tātea</a:t>
            </a:r>
            <a:r>
              <a:rPr lang="en-US" sz="2400" dirty="0"/>
              <a:t>/</a:t>
            </a:r>
            <a:r>
              <a:rPr lang="en-US" sz="2400" dirty="0" err="1"/>
              <a:t>hua</a:t>
            </a:r>
            <a:r>
              <a:rPr lang="en-US" sz="2400" dirty="0"/>
              <a:t> me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kōpū</a:t>
            </a:r>
            <a:r>
              <a:rPr lang="en-US" sz="2400" dirty="0"/>
              <a:t> </a:t>
            </a:r>
            <a:r>
              <a:rPr lang="en-US" sz="2400" dirty="0" err="1"/>
              <a:t>taurima</a:t>
            </a:r>
            <a:r>
              <a:rPr lang="en-US" sz="2400" dirty="0"/>
              <a:t>/Requirements of donation and surrogacy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/>
              <a:t> </a:t>
            </a:r>
            <a:r>
              <a:rPr lang="en-US" b="1" dirty="0"/>
              <a:t>5 criteria</a:t>
            </a:r>
            <a:br>
              <a:rPr lang="en-NZ" dirty="0"/>
            </a:br>
            <a:br>
              <a:rPr lang="en-NZ" dirty="0">
                <a:ea typeface="Calibri" panose="020F0502020204030204" pitchFamily="34" charset="0"/>
              </a:rPr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47004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3410" y="208659"/>
            <a:ext cx="9875895" cy="1234255"/>
          </a:xfrm>
        </p:spPr>
        <p:txBody>
          <a:bodyPr>
            <a:normAutofit fontScale="90000"/>
          </a:bodyPr>
          <a:lstStyle/>
          <a:p>
            <a:r>
              <a:rPr lang="en-NZ" b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Indicative Implementation timeline</a:t>
            </a:r>
            <a:br>
              <a:rPr lang="en-NZ" b="0" dirty="0"/>
            </a:br>
            <a:r>
              <a:rPr lang="en-NZ" b="0" dirty="0"/>
              <a:t>NZS 8134: 2021 Ngā paerewa Health &amp; Disability Services Standard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922095" y="4440035"/>
            <a:ext cx="237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1400" dirty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28 February 2022</a:t>
            </a:r>
          </a:p>
          <a:p>
            <a:pPr algn="r"/>
            <a:r>
              <a:rPr lang="en-NZ" sz="1400" dirty="0">
                <a:solidFill>
                  <a:schemeClr val="accent2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Standard in effect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96A613-35B9-411C-ACCD-DB6B3414C866}"/>
              </a:ext>
            </a:extLst>
          </p:cNvPr>
          <p:cNvGrpSpPr/>
          <p:nvPr/>
        </p:nvGrpSpPr>
        <p:grpSpPr>
          <a:xfrm>
            <a:off x="2883594" y="2035404"/>
            <a:ext cx="7907272" cy="346643"/>
            <a:chOff x="6213594" y="3004730"/>
            <a:chExt cx="5144240" cy="27334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579BC50-EC6B-41E8-B127-A8D233B88EBA}"/>
                </a:ext>
              </a:extLst>
            </p:cNvPr>
            <p:cNvSpPr/>
            <p:nvPr/>
          </p:nvSpPr>
          <p:spPr>
            <a:xfrm>
              <a:off x="6213594" y="3058056"/>
              <a:ext cx="5144240" cy="204950"/>
            </a:xfrm>
            <a:prstGeom prst="rect">
              <a:avLst/>
            </a:prstGeom>
            <a:solidFill>
              <a:srgbClr val="38497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8" name="Rounded Rectangle 4">
              <a:extLst>
                <a:ext uri="{FF2B5EF4-FFF2-40B4-BE49-F238E27FC236}">
                  <a16:creationId xmlns:a16="http://schemas.microsoft.com/office/drawing/2014/main" id="{0C710396-3682-413D-97B0-AD93645E5915}"/>
                </a:ext>
              </a:extLst>
            </p:cNvPr>
            <p:cNvSpPr/>
            <p:nvPr/>
          </p:nvSpPr>
          <p:spPr>
            <a:xfrm>
              <a:off x="7194972" y="3004730"/>
              <a:ext cx="2000184" cy="2733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NZ" sz="1600" dirty="0">
                  <a:solidFill>
                    <a:schemeClr val="bg1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Sector engagement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04BF98D-8EDE-4B46-A621-334586EE43B6}"/>
              </a:ext>
            </a:extLst>
          </p:cNvPr>
          <p:cNvGrpSpPr/>
          <p:nvPr/>
        </p:nvGrpSpPr>
        <p:grpSpPr>
          <a:xfrm>
            <a:off x="1530059" y="1567643"/>
            <a:ext cx="1334275" cy="1489774"/>
            <a:chOff x="578777" y="2539276"/>
            <a:chExt cx="1334275" cy="148977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B12B99-37C4-4D4A-B48D-F1679FD4BC3E}"/>
                </a:ext>
              </a:extLst>
            </p:cNvPr>
            <p:cNvSpPr txBox="1"/>
            <p:nvPr/>
          </p:nvSpPr>
          <p:spPr>
            <a:xfrm>
              <a:off x="578777" y="3013387"/>
              <a:ext cx="13342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solidFill>
                    <a:srgbClr val="384973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Minister </a:t>
              </a:r>
              <a:br>
                <a:rPr lang="en-NZ" sz="1200" dirty="0">
                  <a:solidFill>
                    <a:srgbClr val="384973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</a:br>
              <a:r>
                <a:rPr lang="en-NZ" sz="1200" dirty="0">
                  <a:solidFill>
                    <a:srgbClr val="384973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of Health approves Standard </a:t>
              </a:r>
            </a:p>
            <a:p>
              <a:pPr algn="ctr"/>
              <a:r>
                <a:rPr lang="en-NZ" sz="1200" dirty="0">
                  <a:solidFill>
                    <a:srgbClr val="384973"/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for use</a:t>
              </a:r>
            </a:p>
          </p:txBody>
        </p:sp>
        <p:sp>
          <p:nvSpPr>
            <p:cNvPr id="78" name="Diamond 77">
              <a:extLst>
                <a:ext uri="{FF2B5EF4-FFF2-40B4-BE49-F238E27FC236}">
                  <a16:creationId xmlns:a16="http://schemas.microsoft.com/office/drawing/2014/main" id="{AC0F6963-6AA3-42E7-9E7A-187B23F9CB26}"/>
                </a:ext>
              </a:extLst>
            </p:cNvPr>
            <p:cNvSpPr/>
            <p:nvPr/>
          </p:nvSpPr>
          <p:spPr>
            <a:xfrm>
              <a:off x="996016" y="2539276"/>
              <a:ext cx="430902" cy="485728"/>
            </a:xfrm>
            <a:prstGeom prst="diamond">
              <a:avLst/>
            </a:prstGeom>
            <a:solidFill>
              <a:srgbClr val="38497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solidFill>
                  <a:srgbClr val="384973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276586-D5E1-4D74-81FD-A9EDD7713E64}"/>
              </a:ext>
            </a:extLst>
          </p:cNvPr>
          <p:cNvGrpSpPr/>
          <p:nvPr/>
        </p:nvGrpSpPr>
        <p:grpSpPr>
          <a:xfrm>
            <a:off x="355373" y="1299081"/>
            <a:ext cx="1155427" cy="1374275"/>
            <a:chOff x="4865127" y="2345501"/>
            <a:chExt cx="1155427" cy="1374275"/>
          </a:xfrm>
        </p:grpSpPr>
        <p:sp>
          <p:nvSpPr>
            <p:cNvPr id="47" name="Rounded Rectangle 35">
              <a:extLst>
                <a:ext uri="{FF2B5EF4-FFF2-40B4-BE49-F238E27FC236}">
                  <a16:creationId xmlns:a16="http://schemas.microsoft.com/office/drawing/2014/main" id="{27CB969D-ADD2-4752-953C-EC46B160A2EE}"/>
                </a:ext>
              </a:extLst>
            </p:cNvPr>
            <p:cNvSpPr/>
            <p:nvPr/>
          </p:nvSpPr>
          <p:spPr>
            <a:xfrm>
              <a:off x="4865127" y="2812023"/>
              <a:ext cx="1155427" cy="90775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400" dirty="0">
                  <a:solidFill>
                    <a:srgbClr val="3FAD3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Standard NZ Board approval</a:t>
              </a:r>
            </a:p>
          </p:txBody>
        </p:sp>
        <p:sp>
          <p:nvSpPr>
            <p:cNvPr id="80" name="Diamond 79">
              <a:extLst>
                <a:ext uri="{FF2B5EF4-FFF2-40B4-BE49-F238E27FC236}">
                  <a16:creationId xmlns:a16="http://schemas.microsoft.com/office/drawing/2014/main" id="{00A30311-3566-4A48-833E-30BF64D9B555}"/>
                </a:ext>
              </a:extLst>
            </p:cNvPr>
            <p:cNvSpPr/>
            <p:nvPr/>
          </p:nvSpPr>
          <p:spPr>
            <a:xfrm>
              <a:off x="5240600" y="2345501"/>
              <a:ext cx="430902" cy="485728"/>
            </a:xfrm>
            <a:prstGeom prst="diamond">
              <a:avLst/>
            </a:prstGeom>
            <a:solidFill>
              <a:srgbClr val="3FAD3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</p:grp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02CBC48F-5226-41B5-8DFB-D1FC555E8F96}"/>
              </a:ext>
            </a:extLst>
          </p:cNvPr>
          <p:cNvCxnSpPr>
            <a:stCxn id="78" idx="3"/>
            <a:endCxn id="75" idx="1"/>
          </p:cNvCxnSpPr>
          <p:nvPr/>
        </p:nvCxnSpPr>
        <p:spPr>
          <a:xfrm>
            <a:off x="2378200" y="1810507"/>
            <a:ext cx="505394" cy="422476"/>
          </a:xfrm>
          <a:prstGeom prst="bentConnector3">
            <a:avLst>
              <a:gd name="adj1" fmla="val 50000"/>
            </a:avLst>
          </a:prstGeom>
          <a:ln>
            <a:solidFill>
              <a:srgbClr val="3849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6F5810A1-8523-40FA-B028-2B3DA5B920FC}"/>
              </a:ext>
            </a:extLst>
          </p:cNvPr>
          <p:cNvCxnSpPr>
            <a:stCxn id="80" idx="3"/>
            <a:endCxn id="78" idx="1"/>
          </p:cNvCxnSpPr>
          <p:nvPr/>
        </p:nvCxnSpPr>
        <p:spPr>
          <a:xfrm>
            <a:off x="1161748" y="1541945"/>
            <a:ext cx="785550" cy="268562"/>
          </a:xfrm>
          <a:prstGeom prst="bentConnector3">
            <a:avLst/>
          </a:prstGeom>
          <a:ln>
            <a:solidFill>
              <a:srgbClr val="3849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iamond 64">
            <a:extLst>
              <a:ext uri="{FF2B5EF4-FFF2-40B4-BE49-F238E27FC236}">
                <a16:creationId xmlns:a16="http://schemas.microsoft.com/office/drawing/2014/main" id="{9B7ABF14-5185-420F-891E-BA95058A3AB3}"/>
              </a:ext>
            </a:extLst>
          </p:cNvPr>
          <p:cNvSpPr/>
          <p:nvPr/>
        </p:nvSpPr>
        <p:spPr>
          <a:xfrm>
            <a:off x="10790866" y="3965934"/>
            <a:ext cx="430902" cy="485728"/>
          </a:xfrm>
          <a:prstGeom prst="diamond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384973"/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AB30D51-BB79-413B-9906-76D45B66A928}"/>
              </a:ext>
            </a:extLst>
          </p:cNvPr>
          <p:cNvGrpSpPr/>
          <p:nvPr/>
        </p:nvGrpSpPr>
        <p:grpSpPr>
          <a:xfrm>
            <a:off x="546551" y="4979697"/>
            <a:ext cx="11098897" cy="866343"/>
            <a:chOff x="207738" y="4815183"/>
            <a:chExt cx="11973849" cy="649318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54BDBFD-B4E0-4DE6-9A3E-972143F6B1F8}"/>
                </a:ext>
              </a:extLst>
            </p:cNvPr>
            <p:cNvCxnSpPr/>
            <p:nvPr/>
          </p:nvCxnSpPr>
          <p:spPr>
            <a:xfrm>
              <a:off x="467708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52ABE2E-F53F-4EE2-8BE4-76051757B956}"/>
                </a:ext>
              </a:extLst>
            </p:cNvPr>
            <p:cNvCxnSpPr/>
            <p:nvPr/>
          </p:nvCxnSpPr>
          <p:spPr>
            <a:xfrm>
              <a:off x="1598361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FCF280A-AB53-4996-A91F-5C59BBABE0B5}"/>
                </a:ext>
              </a:extLst>
            </p:cNvPr>
            <p:cNvCxnSpPr/>
            <p:nvPr/>
          </p:nvCxnSpPr>
          <p:spPr>
            <a:xfrm>
              <a:off x="7251626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A90621F-54FB-4EC7-877A-857CB4C12AB5}"/>
                </a:ext>
              </a:extLst>
            </p:cNvPr>
            <p:cNvCxnSpPr/>
            <p:nvPr/>
          </p:nvCxnSpPr>
          <p:spPr>
            <a:xfrm>
              <a:off x="4990320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374A4F0-FF30-41DA-A0BC-E910E3FC2F83}"/>
                </a:ext>
              </a:extLst>
            </p:cNvPr>
            <p:cNvCxnSpPr/>
            <p:nvPr/>
          </p:nvCxnSpPr>
          <p:spPr>
            <a:xfrm>
              <a:off x="2729014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9BB95A4-12C8-4423-8992-6447206F5DD0}"/>
                </a:ext>
              </a:extLst>
            </p:cNvPr>
            <p:cNvCxnSpPr/>
            <p:nvPr/>
          </p:nvCxnSpPr>
          <p:spPr>
            <a:xfrm>
              <a:off x="3859667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EA0D2C5-FAD6-417E-982B-BE64647DCD73}"/>
                </a:ext>
              </a:extLst>
            </p:cNvPr>
            <p:cNvCxnSpPr/>
            <p:nvPr/>
          </p:nvCxnSpPr>
          <p:spPr>
            <a:xfrm>
              <a:off x="8382279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D7F638C-4CD6-4D36-9501-CF46663E73D9}"/>
                </a:ext>
              </a:extLst>
            </p:cNvPr>
            <p:cNvCxnSpPr/>
            <p:nvPr/>
          </p:nvCxnSpPr>
          <p:spPr>
            <a:xfrm>
              <a:off x="6120973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EC4C24F3-28D4-4994-BA34-3C197A4D99C6}"/>
                </a:ext>
              </a:extLst>
            </p:cNvPr>
            <p:cNvCxnSpPr/>
            <p:nvPr/>
          </p:nvCxnSpPr>
          <p:spPr>
            <a:xfrm>
              <a:off x="9512932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5E617A-5486-48AF-AF4A-EA036F8E961E}"/>
                </a:ext>
              </a:extLst>
            </p:cNvPr>
            <p:cNvCxnSpPr/>
            <p:nvPr/>
          </p:nvCxnSpPr>
          <p:spPr>
            <a:xfrm>
              <a:off x="11774243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6FB04D6-3E11-45A4-8E0A-F0FE3E421896}"/>
                </a:ext>
              </a:extLst>
            </p:cNvPr>
            <p:cNvCxnSpPr/>
            <p:nvPr/>
          </p:nvCxnSpPr>
          <p:spPr>
            <a:xfrm>
              <a:off x="10643585" y="4818754"/>
              <a:ext cx="0" cy="279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D6CA7B1-8CF5-4CF4-9CDE-C4A73E19F60E}"/>
                </a:ext>
              </a:extLst>
            </p:cNvPr>
            <p:cNvSpPr/>
            <p:nvPr/>
          </p:nvSpPr>
          <p:spPr>
            <a:xfrm>
              <a:off x="479483" y="4815183"/>
              <a:ext cx="11316133" cy="10302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C030565-B016-4EFB-B5C5-5F8E16E4F2D3}"/>
                </a:ext>
              </a:extLst>
            </p:cNvPr>
            <p:cNvSpPr txBox="1"/>
            <p:nvPr/>
          </p:nvSpPr>
          <p:spPr>
            <a:xfrm>
              <a:off x="207738" y="5118486"/>
              <a:ext cx="679113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May 2021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63874B2-56CF-4B5E-B719-52358F49C721}"/>
                </a:ext>
              </a:extLst>
            </p:cNvPr>
            <p:cNvSpPr txBox="1"/>
            <p:nvPr/>
          </p:nvSpPr>
          <p:spPr>
            <a:xfrm>
              <a:off x="11502498" y="5118486"/>
              <a:ext cx="679089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Mar</a:t>
              </a:r>
            </a:p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2022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7C3CD26-F266-43FC-98F8-5C2BC43A7EC4}"/>
                </a:ext>
              </a:extLst>
            </p:cNvPr>
            <p:cNvSpPr txBox="1"/>
            <p:nvPr/>
          </p:nvSpPr>
          <p:spPr>
            <a:xfrm>
              <a:off x="2466690" y="5118486"/>
              <a:ext cx="679107" cy="3460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Jul</a:t>
              </a:r>
            </a:p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2021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B2F065B-6327-4009-8786-B42D9057DB1A}"/>
                </a:ext>
              </a:extLst>
            </p:cNvPr>
            <p:cNvSpPr txBox="1"/>
            <p:nvPr/>
          </p:nvSpPr>
          <p:spPr>
            <a:xfrm>
              <a:off x="1337214" y="5118486"/>
              <a:ext cx="679108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Jun</a:t>
              </a:r>
            </a:p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2021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259903C-14CE-4E92-BA83-CA3C2C784B0D}"/>
                </a:ext>
              </a:extLst>
            </p:cNvPr>
            <p:cNvSpPr txBox="1"/>
            <p:nvPr/>
          </p:nvSpPr>
          <p:spPr>
            <a:xfrm>
              <a:off x="3596166" y="5118486"/>
              <a:ext cx="679103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Aug 2021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AA8120E-AF0F-4C61-96AB-AFA15E2496C0}"/>
                </a:ext>
              </a:extLst>
            </p:cNvPr>
            <p:cNvSpPr txBox="1"/>
            <p:nvPr/>
          </p:nvSpPr>
          <p:spPr>
            <a:xfrm>
              <a:off x="4725642" y="5118486"/>
              <a:ext cx="679103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Sep 2021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640BBA6-4B42-41FF-8B85-D36F73172190}"/>
                </a:ext>
              </a:extLst>
            </p:cNvPr>
            <p:cNvSpPr txBox="1"/>
            <p:nvPr/>
          </p:nvSpPr>
          <p:spPr>
            <a:xfrm>
              <a:off x="6984594" y="5118486"/>
              <a:ext cx="679094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Nov 2021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C181DA4-2581-4489-9E9A-427110E56872}"/>
                </a:ext>
              </a:extLst>
            </p:cNvPr>
            <p:cNvSpPr txBox="1"/>
            <p:nvPr/>
          </p:nvSpPr>
          <p:spPr>
            <a:xfrm>
              <a:off x="8114071" y="5118486"/>
              <a:ext cx="679091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Dec 2021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4B4CFA2-DB84-4A88-9FE9-3C9A759B6309}"/>
                </a:ext>
              </a:extLst>
            </p:cNvPr>
            <p:cNvSpPr txBox="1"/>
            <p:nvPr/>
          </p:nvSpPr>
          <p:spPr>
            <a:xfrm>
              <a:off x="9243546" y="5118486"/>
              <a:ext cx="679093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Jan 2022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EF16D6B-3D86-4655-BE4B-6752BD45435A}"/>
                </a:ext>
              </a:extLst>
            </p:cNvPr>
            <p:cNvSpPr txBox="1"/>
            <p:nvPr/>
          </p:nvSpPr>
          <p:spPr>
            <a:xfrm>
              <a:off x="10373022" y="5118486"/>
              <a:ext cx="679091" cy="34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Feb 2022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996C56F-F849-4FCC-A857-237BBE8C9EF5}"/>
                </a:ext>
              </a:extLst>
            </p:cNvPr>
            <p:cNvSpPr txBox="1"/>
            <p:nvPr/>
          </p:nvSpPr>
          <p:spPr>
            <a:xfrm>
              <a:off x="5855118" y="5118486"/>
              <a:ext cx="679094" cy="346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Oct 2021</a:t>
              </a:r>
            </a:p>
          </p:txBody>
        </p:sp>
      </p:grp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A988F6E0-ADB2-47F2-84DF-E1F8D52111BB}"/>
              </a:ext>
            </a:extLst>
          </p:cNvPr>
          <p:cNvCxnSpPr>
            <a:stCxn id="75" idx="3"/>
            <a:endCxn id="65" idx="0"/>
          </p:cNvCxnSpPr>
          <p:nvPr/>
        </p:nvCxnSpPr>
        <p:spPr>
          <a:xfrm>
            <a:off x="10790866" y="2232983"/>
            <a:ext cx="215451" cy="1732951"/>
          </a:xfrm>
          <a:prstGeom prst="bentConnector2">
            <a:avLst/>
          </a:prstGeom>
          <a:ln>
            <a:solidFill>
              <a:srgbClr val="38497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3ACF7CB-03E4-43D1-B9D2-1B376403725D}"/>
              </a:ext>
            </a:extLst>
          </p:cNvPr>
          <p:cNvGrpSpPr/>
          <p:nvPr/>
        </p:nvGrpSpPr>
        <p:grpSpPr>
          <a:xfrm>
            <a:off x="2883593" y="2368708"/>
            <a:ext cx="2204133" cy="461236"/>
            <a:chOff x="6437549" y="3016227"/>
            <a:chExt cx="3555539" cy="20788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EC59BAB-9E65-42D6-AA7A-ADC4C600ECD1}"/>
                </a:ext>
              </a:extLst>
            </p:cNvPr>
            <p:cNvSpPr/>
            <p:nvPr/>
          </p:nvSpPr>
          <p:spPr>
            <a:xfrm>
              <a:off x="6437549" y="3037601"/>
              <a:ext cx="3555539" cy="161234"/>
            </a:xfrm>
            <a:prstGeom prst="rect">
              <a:avLst/>
            </a:prstGeom>
            <a:solidFill>
              <a:srgbClr val="C6CFE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3" name="Rounded Rectangle 4">
              <a:extLst>
                <a:ext uri="{FF2B5EF4-FFF2-40B4-BE49-F238E27FC236}">
                  <a16:creationId xmlns:a16="http://schemas.microsoft.com/office/drawing/2014/main" id="{3E3A32A0-2605-4A8E-95EF-A3A9ECD31963}"/>
                </a:ext>
              </a:extLst>
            </p:cNvPr>
            <p:cNvSpPr/>
            <p:nvPr/>
          </p:nvSpPr>
          <p:spPr>
            <a:xfrm>
              <a:off x="6633816" y="3016227"/>
              <a:ext cx="3010523" cy="2078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NZ" sz="1600" dirty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Online workshops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A2CCF0-D8A2-4FD9-AE49-DE729F2B136E}"/>
              </a:ext>
            </a:extLst>
          </p:cNvPr>
          <p:cNvGrpSpPr/>
          <p:nvPr/>
        </p:nvGrpSpPr>
        <p:grpSpPr>
          <a:xfrm>
            <a:off x="4936463" y="3252918"/>
            <a:ext cx="3460433" cy="588644"/>
            <a:chOff x="6306411" y="3014415"/>
            <a:chExt cx="3009510" cy="23260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1F3F0C6-0AAC-4689-8B7C-BDF59D10293E}"/>
                </a:ext>
              </a:extLst>
            </p:cNvPr>
            <p:cNvSpPr/>
            <p:nvPr/>
          </p:nvSpPr>
          <p:spPr>
            <a:xfrm>
              <a:off x="6306411" y="3049312"/>
              <a:ext cx="3009510" cy="161234"/>
            </a:xfrm>
            <a:prstGeom prst="rect">
              <a:avLst/>
            </a:prstGeom>
            <a:solidFill>
              <a:srgbClr val="C6CFE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46" name="Rounded Rectangle 4">
              <a:extLst>
                <a:ext uri="{FF2B5EF4-FFF2-40B4-BE49-F238E27FC236}">
                  <a16:creationId xmlns:a16="http://schemas.microsoft.com/office/drawing/2014/main" id="{E9ABA66A-0090-4CB4-BC8F-5D2CDE4BDB31}"/>
                </a:ext>
              </a:extLst>
            </p:cNvPr>
            <p:cNvSpPr/>
            <p:nvPr/>
          </p:nvSpPr>
          <p:spPr>
            <a:xfrm>
              <a:off x="6354222" y="3014415"/>
              <a:ext cx="2723242" cy="2326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NZ" sz="1600" dirty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Targeted sessions &amp; conferences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4B3208B-9128-47A9-9ED5-9867AAD0E7C5}"/>
              </a:ext>
            </a:extLst>
          </p:cNvPr>
          <p:cNvGrpSpPr/>
          <p:nvPr/>
        </p:nvGrpSpPr>
        <p:grpSpPr>
          <a:xfrm>
            <a:off x="8451871" y="3398402"/>
            <a:ext cx="2259128" cy="1222638"/>
            <a:chOff x="6213595" y="2997644"/>
            <a:chExt cx="3158446" cy="273346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5E29A4-DC04-4FCB-8D2D-CC936E5CC099}"/>
                </a:ext>
              </a:extLst>
            </p:cNvPr>
            <p:cNvSpPr/>
            <p:nvPr/>
          </p:nvSpPr>
          <p:spPr>
            <a:xfrm>
              <a:off x="6213595" y="3058056"/>
              <a:ext cx="3158446" cy="161234"/>
            </a:xfrm>
            <a:prstGeom prst="rect">
              <a:avLst/>
            </a:prstGeom>
            <a:solidFill>
              <a:srgbClr val="C6CFE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52" name="Rounded Rectangle 4">
              <a:extLst>
                <a:ext uri="{FF2B5EF4-FFF2-40B4-BE49-F238E27FC236}">
                  <a16:creationId xmlns:a16="http://schemas.microsoft.com/office/drawing/2014/main" id="{59F69781-DCFE-497F-AE0E-853F2868503E}"/>
                </a:ext>
              </a:extLst>
            </p:cNvPr>
            <p:cNvSpPr/>
            <p:nvPr/>
          </p:nvSpPr>
          <p:spPr>
            <a:xfrm>
              <a:off x="6325341" y="2997644"/>
              <a:ext cx="3046700" cy="2733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NZ" sz="1600" dirty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Targeted workshops based on feedback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40348D2-C421-4BED-A6FC-899C74AD1C59}"/>
              </a:ext>
            </a:extLst>
          </p:cNvPr>
          <p:cNvSpPr txBox="1"/>
          <p:nvPr/>
        </p:nvSpPr>
        <p:spPr>
          <a:xfrm>
            <a:off x="2807335" y="2758367"/>
            <a:ext cx="1492019" cy="670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  <a:defRPr sz="1200">
                <a:effectLst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NZ" dirty="0"/>
              <a:t>Lunchtime sessions for each section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CEA4AB-54D8-4707-AA32-9BF95386AB98}"/>
              </a:ext>
            </a:extLst>
          </p:cNvPr>
          <p:cNvSpPr txBox="1"/>
          <p:nvPr/>
        </p:nvSpPr>
        <p:spPr>
          <a:xfrm>
            <a:off x="4874511" y="3760593"/>
            <a:ext cx="3250436" cy="868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For each service type (eg ARC, RESDIS)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DAAs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People</a:t>
            </a:r>
            <a:r>
              <a:rPr lang="en-NZ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whānau, consumer organisations</a:t>
            </a:r>
            <a:endParaRPr lang="en-NZ" sz="1200" dirty="0"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200" dirty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Māori health providers</a:t>
            </a:r>
            <a:endParaRPr lang="en-NZ" sz="12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791A5CE-7A5A-466A-B2AE-A24E95E82AC2}"/>
              </a:ext>
            </a:extLst>
          </p:cNvPr>
          <p:cNvGrpSpPr/>
          <p:nvPr/>
        </p:nvGrpSpPr>
        <p:grpSpPr>
          <a:xfrm>
            <a:off x="4073219" y="2727769"/>
            <a:ext cx="3094215" cy="670633"/>
            <a:chOff x="6306413" y="2997180"/>
            <a:chExt cx="3009510" cy="27334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99D1778-93A0-4F77-A37C-7251EFB06898}"/>
                </a:ext>
              </a:extLst>
            </p:cNvPr>
            <p:cNvSpPr/>
            <p:nvPr/>
          </p:nvSpPr>
          <p:spPr>
            <a:xfrm>
              <a:off x="6306413" y="3049312"/>
              <a:ext cx="3009510" cy="161234"/>
            </a:xfrm>
            <a:prstGeom prst="rect">
              <a:avLst/>
            </a:prstGeom>
            <a:solidFill>
              <a:srgbClr val="C6CFE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60" name="Rounded Rectangle 4">
              <a:extLst>
                <a:ext uri="{FF2B5EF4-FFF2-40B4-BE49-F238E27FC236}">
                  <a16:creationId xmlns:a16="http://schemas.microsoft.com/office/drawing/2014/main" id="{64F4C870-A589-4DE1-A9F3-E4F1AB6AC955}"/>
                </a:ext>
              </a:extLst>
            </p:cNvPr>
            <p:cNvSpPr/>
            <p:nvPr/>
          </p:nvSpPr>
          <p:spPr>
            <a:xfrm>
              <a:off x="6375077" y="2997180"/>
              <a:ext cx="2723242" cy="2733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NZ" sz="1600" dirty="0">
                  <a:solidFill>
                    <a:schemeClr val="accent1">
                      <a:lumMod val="50000"/>
                    </a:schemeClr>
                  </a:solidFill>
                  <a:latin typeface="Segoe UI Light" panose="020B0502040204020203" pitchFamily="34" charset="0"/>
                  <a:ea typeface="Segoe UI Black" panose="020B0A02040204020203" pitchFamily="34" charset="0"/>
                  <a:cs typeface="Segoe UI Light" panose="020B0502040204020203" pitchFamily="34" charset="0"/>
                </a:rPr>
                <a:t>Piloting the 2021 Standard</a:t>
              </a:r>
            </a:p>
          </p:txBody>
        </p:sp>
      </p:grpSp>
      <p:sp>
        <p:nvSpPr>
          <p:cNvPr id="66" name="Diamond 65">
            <a:extLst>
              <a:ext uri="{FF2B5EF4-FFF2-40B4-BE49-F238E27FC236}">
                <a16:creationId xmlns:a16="http://schemas.microsoft.com/office/drawing/2014/main" id="{49B44003-A723-4F37-97A1-B64223BAFD8E}"/>
              </a:ext>
            </a:extLst>
          </p:cNvPr>
          <p:cNvSpPr/>
          <p:nvPr/>
        </p:nvSpPr>
        <p:spPr>
          <a:xfrm>
            <a:off x="2383109" y="3299213"/>
            <a:ext cx="179708" cy="21811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1F373B-7036-4371-A25E-1BC081D3EF9B}"/>
              </a:ext>
            </a:extLst>
          </p:cNvPr>
          <p:cNvSpPr txBox="1"/>
          <p:nvPr/>
        </p:nvSpPr>
        <p:spPr>
          <a:xfrm>
            <a:off x="2543517" y="3262111"/>
            <a:ext cx="1866269" cy="670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  <a:defRPr sz="1200">
                <a:effectLst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marL="0" indent="0">
              <a:buNone/>
            </a:pPr>
            <a:r>
              <a:rPr lang="en-NZ" b="1" dirty="0"/>
              <a:t>30 June </a:t>
            </a:r>
          </a:p>
          <a:p>
            <a:pPr marL="0" indent="0">
              <a:buNone/>
            </a:pPr>
            <a:r>
              <a:rPr lang="en-NZ" dirty="0"/>
              <a:t>Standard and Sector guidance published</a:t>
            </a:r>
          </a:p>
        </p:txBody>
      </p:sp>
    </p:spTree>
    <p:extLst>
      <p:ext uri="{BB962C8B-B14F-4D97-AF65-F5344CB8AC3E}">
        <p14:creationId xmlns:p14="http://schemas.microsoft.com/office/powerpoint/2010/main" val="2169757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4147D-27A8-4627-927E-C33A8A987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0"/>
            <a:ext cx="10515600" cy="1074060"/>
          </a:xfrm>
        </p:spPr>
        <p:txBody>
          <a:bodyPr/>
          <a:lstStyle/>
          <a:p>
            <a:r>
              <a:rPr lang="en-NZ" dirty="0"/>
              <a:t>Upcoming lunch sessions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5E12E-6104-45B8-8816-A907DE7FD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39187"/>
            <a:ext cx="11078128" cy="4058340"/>
          </a:xfrm>
        </p:spPr>
        <p:txBody>
          <a:bodyPr>
            <a:normAutofit/>
          </a:bodyPr>
          <a:lstStyle/>
          <a:p>
            <a:pPr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NZ" sz="1800" b="1" i="1" dirty="0">
                <a:solidFill>
                  <a:srgbClr val="415587"/>
                </a:solidFill>
              </a:rPr>
              <a:t>Section 2: </a:t>
            </a:r>
            <a:r>
              <a:rPr lang="en-NZ" sz="1800" b="1" i="1" dirty="0" err="1">
                <a:solidFill>
                  <a:srgbClr val="415587"/>
                </a:solidFill>
              </a:rPr>
              <a:t>Hunga</a:t>
            </a:r>
            <a:r>
              <a:rPr lang="en-NZ" sz="1800" b="1" i="1" dirty="0">
                <a:solidFill>
                  <a:srgbClr val="415587"/>
                </a:solidFill>
              </a:rPr>
              <a:t> Mahi Me Te Hana | Workforce and Structure  </a:t>
            </a:r>
            <a:br>
              <a:rPr lang="en-NZ" sz="1800" b="1" i="1" dirty="0">
                <a:solidFill>
                  <a:srgbClr val="415587"/>
                </a:solidFill>
              </a:rPr>
            </a:br>
            <a:r>
              <a:rPr lang="en-NZ" sz="1800" b="1" i="1" dirty="0">
                <a:solidFill>
                  <a:srgbClr val="415587"/>
                </a:solidFill>
              </a:rPr>
              <a:t>Tuesday 27 July, 12:00 – 1:30pm 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NZ" sz="1800" dirty="0">
                <a:solidFill>
                  <a:srgbClr val="384973"/>
                </a:solidFill>
              </a:rPr>
              <a:t>Section 3: Ngā Huarahi Ki Te Oranga | Pathways to Wellbeing </a:t>
            </a:r>
            <a:br>
              <a:rPr lang="en-NZ" sz="1800" dirty="0">
                <a:solidFill>
                  <a:srgbClr val="384973"/>
                </a:solidFill>
              </a:rPr>
            </a:br>
            <a:r>
              <a:rPr lang="en-NZ" sz="1800" dirty="0">
                <a:solidFill>
                  <a:srgbClr val="384973"/>
                </a:solidFill>
              </a:rPr>
              <a:t>Friday 30 July, 11:30am – 1:00pm 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NZ" sz="1800" b="1" i="1" dirty="0">
                <a:solidFill>
                  <a:srgbClr val="415587"/>
                </a:solidFill>
              </a:rPr>
              <a:t>Section 4 and 5: Te </a:t>
            </a:r>
            <a:r>
              <a:rPr lang="en-NZ" sz="1800" b="1" i="1" dirty="0" err="1">
                <a:solidFill>
                  <a:srgbClr val="415587"/>
                </a:solidFill>
              </a:rPr>
              <a:t>Aro</a:t>
            </a:r>
            <a:r>
              <a:rPr lang="en-NZ" sz="1800" b="1" i="1" dirty="0">
                <a:solidFill>
                  <a:srgbClr val="415587"/>
                </a:solidFill>
              </a:rPr>
              <a:t> Ki Te </a:t>
            </a:r>
            <a:r>
              <a:rPr lang="en-NZ" sz="1800" b="1" i="1" dirty="0" err="1">
                <a:solidFill>
                  <a:srgbClr val="415587"/>
                </a:solidFill>
              </a:rPr>
              <a:t>Tangata</a:t>
            </a:r>
            <a:r>
              <a:rPr lang="en-NZ" sz="1800" b="1" i="1" dirty="0">
                <a:solidFill>
                  <a:srgbClr val="415587"/>
                </a:solidFill>
              </a:rPr>
              <a:t> Me Te </a:t>
            </a:r>
            <a:r>
              <a:rPr lang="en-NZ" sz="1800" b="1" i="1" dirty="0" err="1">
                <a:solidFill>
                  <a:srgbClr val="415587"/>
                </a:solidFill>
              </a:rPr>
              <a:t>Taiao</a:t>
            </a:r>
            <a:r>
              <a:rPr lang="en-NZ" sz="1800" b="1" i="1" dirty="0">
                <a:solidFill>
                  <a:srgbClr val="415587"/>
                </a:solidFill>
              </a:rPr>
              <a:t> </a:t>
            </a:r>
            <a:r>
              <a:rPr lang="en-NZ" sz="1800" b="1" i="1" dirty="0" err="1">
                <a:solidFill>
                  <a:srgbClr val="415587"/>
                </a:solidFill>
              </a:rPr>
              <a:t>Haumaru</a:t>
            </a:r>
            <a:r>
              <a:rPr lang="en-NZ" sz="1800" b="1" i="1" dirty="0">
                <a:solidFill>
                  <a:srgbClr val="415587"/>
                </a:solidFill>
              </a:rPr>
              <a:t> | Person-centred and Safe Environment and Te </a:t>
            </a:r>
            <a:r>
              <a:rPr lang="en-NZ" sz="1800" b="1" i="1" dirty="0" err="1">
                <a:solidFill>
                  <a:srgbClr val="415587"/>
                </a:solidFill>
              </a:rPr>
              <a:t>Kaupare</a:t>
            </a:r>
            <a:r>
              <a:rPr lang="en-NZ" sz="1800" b="1" i="1" dirty="0">
                <a:solidFill>
                  <a:srgbClr val="415587"/>
                </a:solidFill>
              </a:rPr>
              <a:t> </a:t>
            </a:r>
            <a:r>
              <a:rPr lang="en-NZ" sz="1800" b="1" i="1" dirty="0" err="1">
                <a:solidFill>
                  <a:srgbClr val="415587"/>
                </a:solidFill>
              </a:rPr>
              <a:t>Pokenga</a:t>
            </a:r>
            <a:r>
              <a:rPr lang="en-NZ" sz="1800" b="1" i="1" dirty="0">
                <a:solidFill>
                  <a:srgbClr val="415587"/>
                </a:solidFill>
              </a:rPr>
              <a:t> Me Te </a:t>
            </a:r>
            <a:r>
              <a:rPr lang="en-NZ" sz="1800" b="1" i="1" dirty="0" err="1">
                <a:solidFill>
                  <a:srgbClr val="415587"/>
                </a:solidFill>
              </a:rPr>
              <a:t>Kaitiakitanga</a:t>
            </a:r>
            <a:r>
              <a:rPr lang="en-NZ" sz="1800" b="1" i="1" dirty="0">
                <a:solidFill>
                  <a:srgbClr val="415587"/>
                </a:solidFill>
              </a:rPr>
              <a:t> </a:t>
            </a:r>
            <a:r>
              <a:rPr lang="en-NZ" sz="1800" b="1" i="1" dirty="0" err="1">
                <a:solidFill>
                  <a:srgbClr val="415587"/>
                </a:solidFill>
              </a:rPr>
              <a:t>Patu</a:t>
            </a:r>
            <a:r>
              <a:rPr lang="en-NZ" sz="1800" b="1" i="1" dirty="0">
                <a:solidFill>
                  <a:srgbClr val="415587"/>
                </a:solidFill>
              </a:rPr>
              <a:t> </a:t>
            </a:r>
            <a:r>
              <a:rPr lang="en-NZ" sz="1800" b="1" i="1" dirty="0" err="1">
                <a:solidFill>
                  <a:srgbClr val="415587"/>
                </a:solidFill>
              </a:rPr>
              <a:t>Huakita</a:t>
            </a:r>
            <a:r>
              <a:rPr lang="en-NZ" sz="1800" b="1" i="1" dirty="0">
                <a:solidFill>
                  <a:srgbClr val="415587"/>
                </a:solidFill>
              </a:rPr>
              <a:t> | Infection Prevention and Antimicrobial Stewardship                                                                                                                                 Tuesday 3 August, 12:00 – 1:00pm</a:t>
            </a:r>
          </a:p>
          <a:p>
            <a:pPr fontAlgn="base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NZ" sz="1800" dirty="0">
                <a:solidFill>
                  <a:srgbClr val="384973"/>
                </a:solidFill>
              </a:rPr>
              <a:t>Section 6: Here Taratahi | Restraint and Seclusion </a:t>
            </a:r>
            <a:br>
              <a:rPr lang="en-NZ" sz="1800" dirty="0">
                <a:solidFill>
                  <a:srgbClr val="384973"/>
                </a:solidFill>
              </a:rPr>
            </a:br>
            <a:r>
              <a:rPr lang="en-NZ" sz="1800" dirty="0">
                <a:solidFill>
                  <a:srgbClr val="384973"/>
                </a:solidFill>
              </a:rPr>
              <a:t>Thursday 5 August, 12:00 – 1:00pm 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31806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6BB07-9399-42EC-8F64-BB398D5A3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sz="6000" dirty="0"/>
          </a:p>
          <a:p>
            <a:pPr marL="0" indent="0">
              <a:buNone/>
            </a:pPr>
            <a:r>
              <a:rPr lang="en-NZ" sz="6000" dirty="0"/>
              <a:t>Questions?  </a:t>
            </a:r>
          </a:p>
        </p:txBody>
      </p:sp>
    </p:spTree>
    <p:extLst>
      <p:ext uri="{BB962C8B-B14F-4D97-AF65-F5344CB8AC3E}">
        <p14:creationId xmlns:p14="http://schemas.microsoft.com/office/powerpoint/2010/main" val="164484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915B8F-300C-409C-A0A6-2BFB67143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76" b="225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93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B8F8-B8A2-48C1-A01C-A82C2B8B7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036" y="1096352"/>
            <a:ext cx="9949300" cy="2168165"/>
          </a:xfrm>
        </p:spPr>
        <p:txBody>
          <a:bodyPr anchor="t"/>
          <a:lstStyle/>
          <a:p>
            <a:br>
              <a:rPr lang="en-NZ" b="0" dirty="0"/>
            </a:br>
            <a:r>
              <a:rPr lang="en-NZ" b="0" dirty="0"/>
              <a:t> </a:t>
            </a:r>
            <a:r>
              <a:rPr lang="en-NZ" dirty="0" err="1"/>
              <a:t>Manatū</a:t>
            </a:r>
            <a:r>
              <a:rPr lang="en-NZ" dirty="0"/>
              <a:t> Hauora Karakia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6BCDC-B0F5-420C-ADC6-5BF82D1299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088943" y="2180435"/>
            <a:ext cx="9949299" cy="4210426"/>
          </a:xfrm>
        </p:spPr>
        <p:txBody>
          <a:bodyPr>
            <a:normAutofit fontScale="92500" lnSpcReduction="10000"/>
          </a:bodyPr>
          <a:lstStyle/>
          <a:p>
            <a:r>
              <a:rPr lang="en-NZ" dirty="0" err="1"/>
              <a:t>Whāia</a:t>
            </a:r>
            <a:r>
              <a:rPr lang="en-NZ" dirty="0"/>
              <a:t>, </a:t>
            </a:r>
            <a:r>
              <a:rPr lang="en-NZ" dirty="0" err="1"/>
              <a:t>whāia</a:t>
            </a:r>
            <a:r>
              <a:rPr lang="en-NZ" dirty="0"/>
              <a:t>, </a:t>
            </a:r>
            <a:r>
              <a:rPr lang="en-NZ" dirty="0" err="1"/>
              <a:t>whāia</a:t>
            </a:r>
            <a:r>
              <a:rPr lang="en-NZ" dirty="0"/>
              <a:t>, </a:t>
            </a:r>
          </a:p>
          <a:p>
            <a:r>
              <a:rPr lang="pt-BR" dirty="0"/>
              <a:t>Ngā uaratanga o te Manatū Hauora. </a:t>
            </a:r>
          </a:p>
          <a:p>
            <a:r>
              <a:rPr lang="en-NZ" dirty="0"/>
              <a:t>Ko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manaakitanga</a:t>
            </a:r>
            <a:r>
              <a:rPr lang="en-NZ" dirty="0"/>
              <a:t> </a:t>
            </a:r>
          </a:p>
          <a:p>
            <a:r>
              <a:rPr lang="en-NZ" dirty="0"/>
              <a:t>Ko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kaitiakitanga</a:t>
            </a:r>
            <a:r>
              <a:rPr lang="en-NZ" dirty="0"/>
              <a:t> </a:t>
            </a:r>
          </a:p>
          <a:p>
            <a:r>
              <a:rPr lang="en-NZ" dirty="0"/>
              <a:t>Ko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whakapono</a:t>
            </a:r>
            <a:r>
              <a:rPr lang="en-NZ" dirty="0"/>
              <a:t> </a:t>
            </a:r>
          </a:p>
          <a:p>
            <a:r>
              <a:rPr lang="en-NZ" dirty="0"/>
              <a:t>Ko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kōkiri</a:t>
            </a:r>
            <a:r>
              <a:rPr lang="en-NZ" dirty="0"/>
              <a:t> </a:t>
            </a:r>
            <a:r>
              <a:rPr lang="en-NZ" dirty="0" err="1"/>
              <a:t>ngātahi</a:t>
            </a:r>
            <a:r>
              <a:rPr lang="en-NZ" dirty="0"/>
              <a:t> </a:t>
            </a:r>
          </a:p>
          <a:p>
            <a:r>
              <a:rPr lang="en-NZ" dirty="0"/>
              <a:t>Kia </a:t>
            </a:r>
            <a:r>
              <a:rPr lang="en-NZ" dirty="0" err="1"/>
              <a:t>tae</a:t>
            </a:r>
            <a:r>
              <a:rPr lang="en-NZ" dirty="0"/>
              <a:t> </a:t>
            </a:r>
            <a:r>
              <a:rPr lang="en-NZ" dirty="0" err="1"/>
              <a:t>atu</a:t>
            </a:r>
            <a:r>
              <a:rPr lang="en-NZ" dirty="0"/>
              <a:t> </a:t>
            </a:r>
            <a:r>
              <a:rPr lang="en-NZ" dirty="0" err="1"/>
              <a:t>tātou</a:t>
            </a:r>
            <a:r>
              <a:rPr lang="en-NZ" dirty="0"/>
              <a:t> </a:t>
            </a:r>
            <a:r>
              <a:rPr lang="en-NZ" dirty="0" err="1"/>
              <a:t>ki</a:t>
            </a:r>
            <a:r>
              <a:rPr lang="en-NZ" dirty="0"/>
              <a:t> </a:t>
            </a:r>
            <a:r>
              <a:rPr lang="en-NZ" dirty="0" err="1"/>
              <a:t>pae</a:t>
            </a:r>
            <a:r>
              <a:rPr lang="en-NZ" dirty="0"/>
              <a:t> tata, </a:t>
            </a:r>
            <a:r>
              <a:rPr lang="en-NZ" dirty="0" err="1"/>
              <a:t>ki</a:t>
            </a:r>
            <a:r>
              <a:rPr lang="en-NZ" dirty="0"/>
              <a:t> </a:t>
            </a:r>
            <a:r>
              <a:rPr lang="en-NZ" dirty="0" err="1"/>
              <a:t>pae</a:t>
            </a:r>
            <a:r>
              <a:rPr lang="en-NZ" dirty="0"/>
              <a:t> </a:t>
            </a:r>
            <a:r>
              <a:rPr lang="en-NZ" dirty="0" err="1"/>
              <a:t>tawhiti</a:t>
            </a:r>
            <a:r>
              <a:rPr lang="en-NZ" dirty="0"/>
              <a:t>, </a:t>
            </a:r>
            <a:r>
              <a:rPr lang="en-NZ" dirty="0" err="1"/>
              <a:t>ki</a:t>
            </a:r>
            <a:r>
              <a:rPr lang="en-NZ" dirty="0"/>
              <a:t> </a:t>
            </a:r>
            <a:r>
              <a:rPr lang="en-NZ" dirty="0" err="1"/>
              <a:t>Pae</a:t>
            </a:r>
            <a:r>
              <a:rPr lang="en-NZ" dirty="0"/>
              <a:t> Ora. </a:t>
            </a:r>
          </a:p>
          <a:p>
            <a:r>
              <a:rPr lang="en-NZ" dirty="0"/>
              <a:t>Kia </a:t>
            </a:r>
            <a:r>
              <a:rPr lang="en-NZ" dirty="0" err="1"/>
              <a:t>tūturu</a:t>
            </a:r>
            <a:r>
              <a:rPr lang="en-NZ" dirty="0"/>
              <a:t> ka </a:t>
            </a:r>
            <a:r>
              <a:rPr lang="en-NZ" dirty="0" err="1"/>
              <a:t>whakamaua</a:t>
            </a:r>
            <a:r>
              <a:rPr lang="en-NZ" dirty="0"/>
              <a:t> </a:t>
            </a:r>
            <a:r>
              <a:rPr lang="en-NZ" dirty="0" err="1"/>
              <a:t>kia</a:t>
            </a:r>
            <a:r>
              <a:rPr lang="en-NZ" dirty="0"/>
              <a:t> </a:t>
            </a:r>
            <a:r>
              <a:rPr lang="en-NZ" dirty="0" err="1"/>
              <a:t>tīna</a:t>
            </a:r>
            <a:r>
              <a:rPr lang="en-NZ" dirty="0"/>
              <a:t>, </a:t>
            </a:r>
            <a:r>
              <a:rPr lang="en-NZ" dirty="0" err="1"/>
              <a:t>tīna</a:t>
            </a:r>
            <a:r>
              <a:rPr lang="en-NZ" dirty="0"/>
              <a:t>! </a:t>
            </a:r>
          </a:p>
          <a:p>
            <a:r>
              <a:rPr lang="it-IT" dirty="0"/>
              <a:t>Haumi e, hui e! Tāiki ē! </a:t>
            </a:r>
          </a:p>
          <a:p>
            <a:endParaRPr lang="it-IT" dirty="0"/>
          </a:p>
          <a:p>
            <a:r>
              <a:rPr lang="en-US" dirty="0"/>
              <a:t>Let us jointly pursue the values of the Ministry of Health </a:t>
            </a:r>
          </a:p>
          <a:p>
            <a:r>
              <a:rPr lang="en-US" dirty="0"/>
              <a:t>We take care of each other </a:t>
            </a:r>
          </a:p>
          <a:p>
            <a:r>
              <a:rPr lang="en-US" dirty="0"/>
              <a:t>We create an environment for our people to thrive </a:t>
            </a:r>
          </a:p>
          <a:p>
            <a:r>
              <a:rPr lang="en-US" dirty="0"/>
              <a:t>We work in good faith </a:t>
            </a:r>
          </a:p>
          <a:p>
            <a:r>
              <a:rPr lang="en-US" dirty="0"/>
              <a:t>And we move forward together </a:t>
            </a:r>
          </a:p>
          <a:p>
            <a:r>
              <a:rPr lang="en-US" dirty="0"/>
              <a:t>If we do this, we will lay hold of distant horizons and those near to us, and we will create a thriving future for all people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6215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657E4-C394-4386-8F33-F7C3CE11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44" y="242578"/>
            <a:ext cx="10515600" cy="1074060"/>
          </a:xfrm>
        </p:spPr>
        <p:txBody>
          <a:bodyPr/>
          <a:lstStyle/>
          <a:p>
            <a:r>
              <a:rPr lang="en-NZ" dirty="0"/>
              <a:t>Implementation/Transition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F2940-3B67-4D18-ACE7-1CD986699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944" y="1316638"/>
            <a:ext cx="10515600" cy="49773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NZ" sz="1900" b="1" dirty="0"/>
              <a:t>Staged, Transparent, Non-punitive Approach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z="1800" dirty="0"/>
              <a:t>New (unmapped) and partially new (partially mapped) criteria will have grace periods before full implementation required</a:t>
            </a: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Audit Pilot to 2021 HDSS: </a:t>
            </a:r>
            <a:r>
              <a:rPr lang="en-NZ" sz="1800" dirty="0"/>
              <a:t>The pilot will include a mix of certification and surveillance audits across a variety of service types</a:t>
            </a:r>
            <a:endParaRPr lang="en-NZ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NZ" sz="1800" dirty="0"/>
              <a:t>Purpose:  To test implementation processes for the 2021 HDSS.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z="1800" dirty="0"/>
              <a:t>When: At the same time as the scheduled DAA certification/surveillance audit (Aug-Nov 2021).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z="1800" dirty="0"/>
              <a:t>Who: Providers and DAAs are able to volunteer to take part.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z="1800" dirty="0"/>
              <a:t>How: HealthCERT approved auditors will undertake the pilot audit at the same time as the . </a:t>
            </a: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Resources: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z="1800" dirty="0"/>
              <a:t>Developing an online e-learning module to support providers with the updated Te Tiriti content of the Standard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z="1800" dirty="0"/>
              <a:t>Re-establishing the HealthCERT Bulletin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z="1800" dirty="0"/>
              <a:t>DAA Handbook will be updated to align with the 2021 HDSS</a:t>
            </a:r>
          </a:p>
          <a:p>
            <a:pPr marL="0" indent="0">
              <a:buNone/>
            </a:pPr>
            <a:endParaRPr lang="en-NZ" sz="1800" b="1" dirty="0"/>
          </a:p>
          <a:p>
            <a:pPr marL="0" indent="0">
              <a:buNone/>
            </a:pPr>
            <a:r>
              <a:rPr lang="en-NZ" sz="1800" b="1" dirty="0"/>
              <a:t>Feedback from the sector to inform implementation: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sz="1800" dirty="0"/>
              <a:t>Regular implementation stakeholder surveys will be available to feed into the implementation activities and workshops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Events/Forums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Let HealthCERT know if you have an event, forum or national/regional meeting you think would be useful for HealthCERT to attend.</a:t>
            </a: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82814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B4E1-6BE2-4F90-B535-78446F6AC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4" y="254524"/>
            <a:ext cx="7227974" cy="1074060"/>
          </a:xfrm>
        </p:spPr>
        <p:txBody>
          <a:bodyPr>
            <a:normAutofit fontScale="90000"/>
          </a:bodyPr>
          <a:lstStyle/>
          <a:p>
            <a:r>
              <a:rPr lang="en-NZ" dirty="0"/>
              <a:t>Standard Implementation </a:t>
            </a:r>
            <a:br>
              <a:rPr lang="en-NZ" dirty="0"/>
            </a:br>
            <a:r>
              <a:rPr lang="en-NZ" dirty="0"/>
              <a:t>Section 1: Ō </a:t>
            </a:r>
            <a:r>
              <a:rPr lang="en-NZ" dirty="0" err="1"/>
              <a:t>Tātou</a:t>
            </a:r>
            <a:r>
              <a:rPr lang="en-NZ" dirty="0"/>
              <a:t> </a:t>
            </a:r>
            <a:r>
              <a:rPr lang="en-NZ" dirty="0" err="1"/>
              <a:t>Moutika</a:t>
            </a:r>
            <a:r>
              <a:rPr lang="en-NZ" dirty="0"/>
              <a:t> |Our Rights</a:t>
            </a:r>
            <a:r>
              <a:rPr lang="en-NZ" i="1" dirty="0"/>
              <a:t> </a:t>
            </a:r>
            <a:br>
              <a:rPr lang="en-NZ" i="1" dirty="0"/>
            </a:br>
            <a:br>
              <a:rPr lang="en-NZ" dirty="0"/>
            </a:br>
            <a:endParaRPr lang="en-NZ" b="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4D3083C-3FA9-4CC9-AC32-B1F30726F7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1483424"/>
              </p:ext>
            </p:extLst>
          </p:nvPr>
        </p:nvGraphicFramePr>
        <p:xfrm>
          <a:off x="603316" y="1479704"/>
          <a:ext cx="10746556" cy="389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4944">
                  <a:extLst>
                    <a:ext uri="{9D8B030D-6E8A-4147-A177-3AD203B41FA5}">
                      <a16:colId xmlns:a16="http://schemas.microsoft.com/office/drawing/2014/main" val="2713853370"/>
                    </a:ext>
                  </a:extLst>
                </a:gridCol>
                <a:gridCol w="4281612">
                  <a:extLst>
                    <a:ext uri="{9D8B030D-6E8A-4147-A177-3AD203B41FA5}">
                      <a16:colId xmlns:a16="http://schemas.microsoft.com/office/drawing/2014/main" val="3118752264"/>
                    </a:ext>
                  </a:extLst>
                </a:gridCol>
              </a:tblGrid>
              <a:tr h="626295">
                <a:tc>
                  <a:txBody>
                    <a:bodyPr/>
                    <a:lstStyle/>
                    <a:p>
                      <a:r>
                        <a:rPr lang="en-NZ" dirty="0"/>
                        <a:t>Section 1: Ō </a:t>
                      </a:r>
                      <a:r>
                        <a:rPr lang="en-NZ" dirty="0" err="1"/>
                        <a:t>Tātou</a:t>
                      </a:r>
                      <a:r>
                        <a:rPr lang="en-NZ" dirty="0"/>
                        <a:t> </a:t>
                      </a:r>
                      <a:r>
                        <a:rPr lang="en-NZ" dirty="0" err="1"/>
                        <a:t>Moutika</a:t>
                      </a:r>
                      <a:r>
                        <a:rPr lang="en-NZ" dirty="0"/>
                        <a:t> |Our Rights</a:t>
                      </a:r>
                      <a:r>
                        <a:rPr lang="en-NZ" i="1" dirty="0"/>
                        <a:t> </a:t>
                      </a:r>
                    </a:p>
                    <a:p>
                      <a:r>
                        <a:rPr lang="en-NZ" i="1" dirty="0"/>
                        <a:t>(formerly Consumer Rights)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2021 Edition</a:t>
                      </a:r>
                    </a:p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403032"/>
                  </a:ext>
                </a:extLst>
              </a:tr>
              <a:tr h="665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1" dirty="0"/>
                        <a:t>10 Subsections (new language)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500433"/>
                  </a:ext>
                </a:extLst>
              </a:tr>
              <a:tr h="686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dirty="0"/>
                        <a:t>Criteria</a:t>
                      </a:r>
                      <a:endParaRPr lang="en-N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0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456103"/>
                  </a:ext>
                </a:extLst>
              </a:tr>
              <a:tr h="626295">
                <a:tc>
                  <a:txBody>
                    <a:bodyPr/>
                    <a:lstStyle/>
                    <a:p>
                      <a:pPr lvl="0"/>
                      <a:r>
                        <a:rPr lang="en-NZ" sz="1800" b="1" dirty="0"/>
                        <a:t>Not applicable criteria</a:t>
                      </a:r>
                      <a:endParaRPr lang="en-NZ" dirty="0"/>
                    </a:p>
                    <a:p>
                      <a:endParaRPr lang="en-N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0" dirty="0"/>
                        <a:t>9 (Fertility only)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978952"/>
                  </a:ext>
                </a:extLst>
              </a:tr>
              <a:tr h="626295">
                <a:tc>
                  <a:txBody>
                    <a:bodyPr/>
                    <a:lstStyle/>
                    <a:p>
                      <a:r>
                        <a:rPr lang="en-NZ" b="1" i="0" dirty="0"/>
                        <a:t>Partially new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b="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513227"/>
                  </a:ext>
                </a:extLst>
              </a:tr>
              <a:tr h="626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800" b="1" dirty="0"/>
                        <a:t>Not mapped (new)</a:t>
                      </a:r>
                      <a:endParaRPr lang="en-NZ" i="1" dirty="0"/>
                    </a:p>
                    <a:p>
                      <a:endParaRPr lang="en-N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0" dirty="0"/>
                        <a:t>10</a:t>
                      </a:r>
                    </a:p>
                    <a:p>
                      <a:endParaRPr lang="en-N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9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55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2F1CD-9DC2-4C67-B498-DD7701A0A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84973"/>
                </a:solidFill>
              </a:rPr>
              <a:t>Section 1: Ō TĀTOU MOTIKA / OUR RIGHTS</a:t>
            </a:r>
            <a:endParaRPr lang="en-NZ" dirty="0">
              <a:solidFill>
                <a:srgbClr val="38497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9AC40-921D-4717-9A7E-12E776416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1043"/>
            <a:ext cx="10515600" cy="405834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Outcome 1: </a:t>
            </a:r>
            <a:r>
              <a:rPr lang="en-US" sz="2000" dirty="0"/>
              <a:t>People receive safe services of an appropriate standard that comply with consumer rights legislation. Services are provided in a manner that is respectful of people’s rights, facilitates informed choice, minimises harm, and upholds cultural and individual values and beliefs.</a:t>
            </a:r>
          </a:p>
          <a:p>
            <a:pPr marL="0" indent="0">
              <a:buNone/>
            </a:pPr>
            <a:r>
              <a:rPr lang="en-US" sz="1400" b="1" i="1" dirty="0"/>
              <a:t>Subsection</a:t>
            </a:r>
          </a:p>
          <a:p>
            <a:pPr marL="0" indent="0">
              <a:buNone/>
            </a:pPr>
            <a:r>
              <a:rPr lang="en-US" sz="1400" b="1" dirty="0"/>
              <a:t>1.1: </a:t>
            </a:r>
            <a:r>
              <a:rPr lang="en-US" sz="1400" b="1" dirty="0" err="1"/>
              <a:t>Pae</a:t>
            </a:r>
            <a:r>
              <a:rPr lang="en-US" sz="1400" b="1" dirty="0"/>
              <a:t> </a:t>
            </a:r>
            <a:r>
              <a:rPr lang="en-US" sz="1400" b="1" dirty="0" err="1"/>
              <a:t>ora</a:t>
            </a:r>
            <a:r>
              <a:rPr lang="en-US" sz="1400" b="1" dirty="0"/>
              <a:t> healthy futures (5 criteria)</a:t>
            </a:r>
          </a:p>
          <a:p>
            <a:pPr marL="0" indent="0">
              <a:buNone/>
            </a:pPr>
            <a:r>
              <a:rPr lang="en-US" sz="1400" b="1" dirty="0"/>
              <a:t>1.2: Ola </a:t>
            </a:r>
            <a:r>
              <a:rPr lang="en-US" sz="1400" b="1" dirty="0" err="1"/>
              <a:t>manuia</a:t>
            </a:r>
            <a:r>
              <a:rPr lang="en-US" sz="1400" b="1" dirty="0"/>
              <a:t> of Pacific peoples in Aotearoa (5 criteria)</a:t>
            </a:r>
          </a:p>
          <a:p>
            <a:pPr marL="0" indent="0">
              <a:buNone/>
            </a:pPr>
            <a:r>
              <a:rPr lang="en-US" sz="1400" b="1" dirty="0"/>
              <a:t>1.3: My rights during service delivery (5 criteria)</a:t>
            </a:r>
          </a:p>
          <a:p>
            <a:pPr marL="0" indent="0">
              <a:buNone/>
            </a:pPr>
            <a:r>
              <a:rPr lang="en-US" sz="1400" b="1" dirty="0"/>
              <a:t>1.4: I am treated with respect (6 criteria)</a:t>
            </a:r>
          </a:p>
          <a:p>
            <a:pPr marL="0" indent="0">
              <a:buNone/>
            </a:pPr>
            <a:r>
              <a:rPr lang="en-US" sz="1400" b="1" dirty="0"/>
              <a:t>1.5: I am protected from abuse (6 criteria)</a:t>
            </a:r>
          </a:p>
          <a:p>
            <a:pPr marL="0" indent="0">
              <a:buNone/>
            </a:pPr>
            <a:r>
              <a:rPr lang="fr-FR" sz="1400" b="1" dirty="0"/>
              <a:t>1.6: Effective communication </a:t>
            </a:r>
            <a:r>
              <a:rPr lang="fr-FR" sz="1400" b="1" dirty="0" err="1"/>
              <a:t>occurs</a:t>
            </a:r>
            <a:r>
              <a:rPr lang="fr-FR" sz="1400" b="1" dirty="0"/>
              <a:t> (6 </a:t>
            </a:r>
            <a:r>
              <a:rPr lang="fr-FR" sz="1400" b="1" dirty="0" err="1"/>
              <a:t>criteria</a:t>
            </a:r>
            <a:r>
              <a:rPr lang="fr-FR" sz="1400" b="1" dirty="0"/>
              <a:t>)</a:t>
            </a:r>
          </a:p>
          <a:p>
            <a:pPr marL="0" indent="0">
              <a:buNone/>
            </a:pPr>
            <a:r>
              <a:rPr lang="en-US" sz="1400" b="1" dirty="0"/>
              <a:t>1.7: I am informed and able to make choices (9 criteria)</a:t>
            </a:r>
          </a:p>
          <a:p>
            <a:pPr marL="0" indent="0">
              <a:buNone/>
            </a:pPr>
            <a:r>
              <a:rPr lang="en-US" sz="1400" b="1" dirty="0"/>
              <a:t>1.8: I have the right to complain (5 criteria)</a:t>
            </a:r>
          </a:p>
          <a:p>
            <a:pPr marL="0" indent="0">
              <a:buNone/>
            </a:pPr>
            <a:r>
              <a:rPr lang="en-US" sz="1400" b="1" dirty="0"/>
              <a:t>1.9: Health and wellbeing of children born as a result of, and people accessing, reproductive technology services (4 criteria)</a:t>
            </a:r>
          </a:p>
          <a:p>
            <a:pPr marL="0" indent="0">
              <a:buNone/>
            </a:pPr>
            <a:r>
              <a:rPr lang="en-US" sz="1400" b="1" dirty="0"/>
              <a:t>1.10: Requirements of donation and surrogacy (5 criteria)</a:t>
            </a:r>
            <a:endParaRPr lang="en-NZ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D2DA0C-73B5-48F6-92D3-D4479A04010E}"/>
              </a:ext>
            </a:extLst>
          </p:cNvPr>
          <p:cNvSpPr txBox="1"/>
          <p:nvPr/>
        </p:nvSpPr>
        <p:spPr>
          <a:xfrm>
            <a:off x="254524" y="440542"/>
            <a:ext cx="763572" cy="8132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150058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85" y="542760"/>
            <a:ext cx="10992255" cy="556591"/>
          </a:xfrm>
        </p:spPr>
        <p:txBody>
          <a:bodyPr>
            <a:normAutofit fontScale="90000"/>
          </a:bodyPr>
          <a:lstStyle/>
          <a:p>
            <a:r>
              <a:rPr lang="en-NZ" sz="2200" dirty="0">
                <a:ea typeface="Calibri" panose="020F0502020204030204" pitchFamily="34" charset="0"/>
              </a:rPr>
              <a:t>1.1 </a:t>
            </a:r>
            <a:r>
              <a:rPr lang="en-NZ" sz="2200" dirty="0" err="1">
                <a:ea typeface="Calibri" panose="020F0502020204030204" pitchFamily="34" charset="0"/>
              </a:rPr>
              <a:t>Pae</a:t>
            </a:r>
            <a:r>
              <a:rPr lang="en-NZ" sz="2200" dirty="0">
                <a:ea typeface="Calibri" panose="020F0502020204030204" pitchFamily="34" charset="0"/>
              </a:rPr>
              <a:t> Ora/Healthy futures </a:t>
            </a:r>
            <a:br>
              <a:rPr lang="en-NZ" sz="1800" dirty="0">
                <a:ea typeface="Calibri" panose="020F0502020204030204" pitchFamily="34" charset="0"/>
              </a:rPr>
            </a:br>
            <a:br>
              <a:rPr lang="en-NZ" sz="1300" dirty="0">
                <a:ea typeface="Calibri" panose="020F0502020204030204" pitchFamily="34" charset="0"/>
              </a:rPr>
            </a:br>
            <a:r>
              <a:rPr lang="en-NZ" sz="1300" i="1" dirty="0">
                <a:solidFill>
                  <a:schemeClr val="tx1"/>
                </a:solidFill>
              </a:rPr>
              <a:t>HDSS 2008 Alignment: 1.4 Recognition of Māori Values &amp; Beliefs; HCSS 8158 2012 1.4 Recognition of Māori Values &amp; Beliefs; Fertility 8181 2007 1.2 </a:t>
            </a:r>
            <a:r>
              <a:rPr lang="en-NZ" sz="1300" i="1" dirty="0" err="1">
                <a:solidFill>
                  <a:schemeClr val="tx1"/>
                </a:solidFill>
              </a:rPr>
              <a:t>Tangata</a:t>
            </a:r>
            <a:r>
              <a:rPr lang="en-NZ" sz="1300" i="1" dirty="0">
                <a:solidFill>
                  <a:schemeClr val="tx1"/>
                </a:solidFill>
              </a:rPr>
              <a:t> Whenua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F8F8CD-9221-4690-AA26-3D2E3B2C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005292"/>
              </p:ext>
            </p:extLst>
          </p:nvPr>
        </p:nvGraphicFramePr>
        <p:xfrm>
          <a:off x="504026" y="1265983"/>
          <a:ext cx="11183947" cy="4326033"/>
        </p:xfrm>
        <a:graphic>
          <a:graphicData uri="http://schemas.openxmlformats.org/drawingml/2006/table">
            <a:tbl>
              <a:tblPr firstRow="1" firstCol="1" bandRow="1"/>
              <a:tblGrid>
                <a:gridCol w="870501">
                  <a:extLst>
                    <a:ext uri="{9D8B030D-6E8A-4147-A177-3AD203B41FA5}">
                      <a16:colId xmlns:a16="http://schemas.microsoft.com/office/drawing/2014/main" val="3581027933"/>
                    </a:ext>
                  </a:extLst>
                </a:gridCol>
                <a:gridCol w="3666877">
                  <a:extLst>
                    <a:ext uri="{9D8B030D-6E8A-4147-A177-3AD203B41FA5}">
                      <a16:colId xmlns:a16="http://schemas.microsoft.com/office/drawing/2014/main" val="2497520352"/>
                    </a:ext>
                  </a:extLst>
                </a:gridCol>
                <a:gridCol w="1419468">
                  <a:extLst>
                    <a:ext uri="{9D8B030D-6E8A-4147-A177-3AD203B41FA5}">
                      <a16:colId xmlns:a16="http://schemas.microsoft.com/office/drawing/2014/main" val="3041374685"/>
                    </a:ext>
                  </a:extLst>
                </a:gridCol>
                <a:gridCol w="1331406">
                  <a:extLst>
                    <a:ext uri="{9D8B030D-6E8A-4147-A177-3AD203B41FA5}">
                      <a16:colId xmlns:a16="http://schemas.microsoft.com/office/drawing/2014/main" val="1601049031"/>
                    </a:ext>
                  </a:extLst>
                </a:gridCol>
                <a:gridCol w="1178239">
                  <a:extLst>
                    <a:ext uri="{9D8B030D-6E8A-4147-A177-3AD203B41FA5}">
                      <a16:colId xmlns:a16="http://schemas.microsoft.com/office/drawing/2014/main" val="3629686702"/>
                    </a:ext>
                  </a:extLst>
                </a:gridCol>
                <a:gridCol w="1508381">
                  <a:extLst>
                    <a:ext uri="{9D8B030D-6E8A-4147-A177-3AD203B41FA5}">
                      <a16:colId xmlns:a16="http://schemas.microsoft.com/office/drawing/2014/main" val="689342691"/>
                    </a:ext>
                  </a:extLst>
                </a:gridCol>
                <a:gridCol w="1209075">
                  <a:extLst>
                    <a:ext uri="{9D8B030D-6E8A-4147-A177-3AD203B41FA5}">
                      <a16:colId xmlns:a16="http://schemas.microsoft.com/office/drawing/2014/main" val="1703305857"/>
                    </a:ext>
                  </a:extLst>
                </a:gridCol>
              </a:tblGrid>
              <a:tr h="31697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 Description 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HDSS 2008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HCSS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Fertility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Abortion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4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Applicability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9229"/>
                  </a:ext>
                </a:extLst>
              </a:tr>
              <a:tr h="9295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embed and enact Te Tiriti o Waitangi within all its work,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recognising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Māori, and supporting Māori in their aspirations, whatever they are (that is,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recognising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mana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motuhake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/independence)</a:t>
                      </a:r>
                    </a:p>
                    <a:p>
                      <a:endParaRPr lang="en-NZ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1.1.4.1</a:t>
                      </a: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1.1.4.2; 1.1.4.3; </a:t>
                      </a:r>
                      <a:r>
                        <a:rPr lang="en-NZ" sz="1200" b="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1.1.4.4;</a:t>
                      </a: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1.1.4.5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1.4.1; 1.4.3; 1.4.4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1.2.2; 1.2.3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6.3.2; 6.3.9; 6.3.10; 6.1.11; 6.10.12; 6.10.13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NZ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service types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5118"/>
                  </a:ext>
                </a:extLst>
              </a:tr>
              <a:tr h="66520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2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ensure my services are operating in ways that are culturally safe</a:t>
                      </a:r>
                      <a:endParaRPr lang="en-NZ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1.1.4.1; </a:t>
                      </a: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1.1.4.3; </a:t>
                      </a:r>
                      <a:r>
                        <a:rPr lang="en-NZ" sz="1200" b="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1.1.4.4; </a:t>
                      </a: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1.1.4.5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1.3.2; 1.4.1; 1.4.3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1.2.2; 1.3.4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6.3.1; 6.3.2; 6.3.9; 6.3.10; 6.1.11; 6.10.12; 6.10.13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865597"/>
                  </a:ext>
                </a:extLst>
              </a:tr>
              <a:tr h="7486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actively recruit and retain a Māori health workforce across all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organisational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roles</a:t>
                      </a:r>
                      <a:endParaRPr lang="en-NZ" sz="12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mapped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6.3.5; 8.2.7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386905"/>
                  </a:ext>
                </a:extLst>
              </a:tr>
              <a:tr h="53380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To facilitate equity approaches, my service provider shall be Māori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centred</a:t>
                      </a:r>
                      <a:endParaRPr lang="en-NZ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1.1.4.2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1.4.1; 1.4.2; 1.4.4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6.3.2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250081"/>
                  </a:ext>
                </a:extLst>
              </a:tr>
              <a:tr h="96409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work in partnership with iwi and Māori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organisations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within and beyond the health sector to allow for better service integration, planning, and support  for Māori.</a:t>
                      </a:r>
                      <a:endParaRPr lang="en-NZ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1.1.4.2</a:t>
                      </a:r>
                      <a:r>
                        <a:rPr lang="en-NZ" sz="1200" b="0" i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1.1.4.4; 1.1.4.6; 1.3.6.2</a:t>
                      </a:r>
                      <a:r>
                        <a:rPr lang="en-NZ" sz="12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1.1.12.2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1.4.1; 1.4.4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1.2.1; 1.2.4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2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6.3.6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5912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44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14" y="46"/>
            <a:ext cx="10992255" cy="872236"/>
          </a:xfrm>
        </p:spPr>
        <p:txBody>
          <a:bodyPr>
            <a:normAutofit/>
          </a:bodyPr>
          <a:lstStyle/>
          <a:p>
            <a:r>
              <a:rPr lang="en-NZ" sz="2000" dirty="0">
                <a:ea typeface="Calibri" panose="020F0502020204030204" pitchFamily="34" charset="0"/>
              </a:rPr>
              <a:t>1.1 </a:t>
            </a:r>
            <a:r>
              <a:rPr lang="en-NZ" sz="2000" dirty="0" err="1">
                <a:ea typeface="Calibri" panose="020F0502020204030204" pitchFamily="34" charset="0"/>
              </a:rPr>
              <a:t>Pae</a:t>
            </a:r>
            <a:r>
              <a:rPr lang="en-NZ" sz="2000" dirty="0">
                <a:ea typeface="Calibri" panose="020F0502020204030204" pitchFamily="34" charset="0"/>
              </a:rPr>
              <a:t> Ora/Healthy futures </a:t>
            </a:r>
            <a:r>
              <a:rPr lang="en-NZ" sz="2000" dirty="0" err="1">
                <a:ea typeface="Calibri" panose="020F0502020204030204" pitchFamily="34" charset="0"/>
              </a:rPr>
              <a:t>cont</a:t>
            </a:r>
            <a:r>
              <a:rPr lang="en-NZ" sz="2000" dirty="0">
                <a:ea typeface="Calibri" panose="020F0502020204030204" pitchFamily="34" charset="0"/>
              </a:rPr>
              <a:t>…</a:t>
            </a:r>
            <a:endParaRPr lang="en-NZ" sz="2000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F8F8CD-9221-4690-AA26-3D2E3B2C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341093"/>
              </p:ext>
            </p:extLst>
          </p:nvPr>
        </p:nvGraphicFramePr>
        <p:xfrm>
          <a:off x="450714" y="872282"/>
          <a:ext cx="11254903" cy="4956432"/>
        </p:xfrm>
        <a:graphic>
          <a:graphicData uri="http://schemas.openxmlformats.org/drawingml/2006/table">
            <a:tbl>
              <a:tblPr firstRow="1" firstCol="1" bandRow="1"/>
              <a:tblGrid>
                <a:gridCol w="3036064">
                  <a:extLst>
                    <a:ext uri="{9D8B030D-6E8A-4147-A177-3AD203B41FA5}">
                      <a16:colId xmlns:a16="http://schemas.microsoft.com/office/drawing/2014/main" val="3581027933"/>
                    </a:ext>
                  </a:extLst>
                </a:gridCol>
                <a:gridCol w="6812782">
                  <a:extLst>
                    <a:ext uri="{9D8B030D-6E8A-4147-A177-3AD203B41FA5}">
                      <a16:colId xmlns:a16="http://schemas.microsoft.com/office/drawing/2014/main" val="3041374685"/>
                    </a:ext>
                  </a:extLst>
                </a:gridCol>
                <a:gridCol w="1406057">
                  <a:extLst>
                    <a:ext uri="{9D8B030D-6E8A-4147-A177-3AD203B41FA5}">
                      <a16:colId xmlns:a16="http://schemas.microsoft.com/office/drawing/2014/main" val="1703305857"/>
                    </a:ext>
                  </a:extLst>
                </a:gridCol>
              </a:tblGrid>
              <a:tr h="323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 Description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Sector Guidance for all providers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600" b="1" kern="1200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Applicability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9229"/>
                  </a:ext>
                </a:extLst>
              </a:tr>
              <a:tr h="383291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6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1.1.3</a:t>
                      </a:r>
                      <a:r>
                        <a:rPr lang="en-NZ" sz="1600" b="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(New)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actively recruit and retain a Māori health workforce across all </a:t>
                      </a:r>
                      <a:r>
                        <a:rPr lang="en-US" sz="1600" b="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organisational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roles</a:t>
                      </a:r>
                    </a:p>
                    <a:p>
                      <a:pPr marL="0" algn="l" defTabSz="914400" rtl="0" eaLnBrk="1" latinLnBrk="0" hangingPunct="1"/>
                      <a:endParaRPr lang="en-NZ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Planning: 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Annual plans show evidence of: </a:t>
                      </a:r>
                    </a:p>
                    <a:p>
                      <a:pPr marL="171450" lvl="1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increasing Māori capacity and capability and the size of the Māori health workforce – actively recruiting and retaining a Māori health and disability workforce</a:t>
                      </a:r>
                    </a:p>
                    <a:p>
                      <a:pPr marL="171450" lvl="1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evidence shows the workforce reviews their practice at defined intervals through a health equity and quality lens </a:t>
                      </a:r>
                    </a:p>
                    <a:p>
                      <a:pPr marL="171450" lvl="1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Self-review: 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Evidence shows:</a:t>
                      </a:r>
                    </a:p>
                    <a:p>
                      <a:pPr marL="171450" lvl="1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self-review occurs at defined intervals, applying the sector guidance above to a culture of planning, review, and modification concerning Māori health and equity</a:t>
                      </a:r>
                    </a:p>
                    <a:p>
                      <a:pPr marL="171450" lvl="1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robust performance improvement, monitoring, and accountability mechanisms demonstrate that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organisations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are on track to achieve equity of health outcomes for Māori</a:t>
                      </a:r>
                    </a:p>
                    <a:p>
                      <a:pPr marL="171450" lvl="1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lvl="1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NZ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service types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5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20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D1F83-92D8-4C81-A9BD-BD705C3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14" y="0"/>
            <a:ext cx="10992255" cy="1074060"/>
          </a:xfrm>
        </p:spPr>
        <p:txBody>
          <a:bodyPr>
            <a:normAutofit/>
          </a:bodyPr>
          <a:lstStyle/>
          <a:p>
            <a:r>
              <a:rPr lang="en-NZ" sz="2000" dirty="0">
                <a:ea typeface="Calibri" panose="020F0502020204030204" pitchFamily="34" charset="0"/>
              </a:rPr>
              <a:t>1.1 </a:t>
            </a:r>
            <a:r>
              <a:rPr lang="en-NZ" sz="2000" dirty="0" err="1">
                <a:ea typeface="Calibri" panose="020F0502020204030204" pitchFamily="34" charset="0"/>
              </a:rPr>
              <a:t>Pae</a:t>
            </a:r>
            <a:r>
              <a:rPr lang="en-NZ" sz="2000" dirty="0">
                <a:ea typeface="Calibri" panose="020F0502020204030204" pitchFamily="34" charset="0"/>
              </a:rPr>
              <a:t> Ora/Healthy futures </a:t>
            </a:r>
            <a:r>
              <a:rPr lang="en-NZ" sz="2000" dirty="0" err="1">
                <a:ea typeface="Calibri" panose="020F0502020204030204" pitchFamily="34" charset="0"/>
              </a:rPr>
              <a:t>cont</a:t>
            </a:r>
            <a:r>
              <a:rPr lang="en-NZ" sz="2000" dirty="0">
                <a:ea typeface="Calibri" panose="020F0502020204030204" pitchFamily="34" charset="0"/>
              </a:rPr>
              <a:t>…</a:t>
            </a:r>
            <a:endParaRPr lang="en-NZ" sz="2000" dirty="0">
              <a:solidFill>
                <a:schemeClr val="tx1"/>
              </a:solidFill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7F8F8CD-9221-4690-AA26-3D2E3B2CA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453117"/>
              </p:ext>
            </p:extLst>
          </p:nvPr>
        </p:nvGraphicFramePr>
        <p:xfrm>
          <a:off x="486383" y="972766"/>
          <a:ext cx="11254903" cy="5406295"/>
        </p:xfrm>
        <a:graphic>
          <a:graphicData uri="http://schemas.openxmlformats.org/drawingml/2006/table">
            <a:tbl>
              <a:tblPr firstRow="1" firstCol="1" bandRow="1"/>
              <a:tblGrid>
                <a:gridCol w="2307059">
                  <a:extLst>
                    <a:ext uri="{9D8B030D-6E8A-4147-A177-3AD203B41FA5}">
                      <a16:colId xmlns:a16="http://schemas.microsoft.com/office/drawing/2014/main" val="3581027933"/>
                    </a:ext>
                  </a:extLst>
                </a:gridCol>
                <a:gridCol w="7586505">
                  <a:extLst>
                    <a:ext uri="{9D8B030D-6E8A-4147-A177-3AD203B41FA5}">
                      <a16:colId xmlns:a16="http://schemas.microsoft.com/office/drawing/2014/main" val="3041374685"/>
                    </a:ext>
                  </a:extLst>
                </a:gridCol>
                <a:gridCol w="1361339">
                  <a:extLst>
                    <a:ext uri="{9D8B030D-6E8A-4147-A177-3AD203B41FA5}">
                      <a16:colId xmlns:a16="http://schemas.microsoft.com/office/drawing/2014/main" val="1703305857"/>
                    </a:ext>
                  </a:extLst>
                </a:gridCol>
              </a:tblGrid>
              <a:tr h="28565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Criteria Description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Sector Guidance for all providers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Applicability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9229"/>
                  </a:ext>
                </a:extLst>
              </a:tr>
              <a:tr h="484092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1.1.3 </a:t>
                      </a: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(New)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9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My service provider shall actively recruit and retain a Māori health workforce across all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organisational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roles</a:t>
                      </a:r>
                    </a:p>
                    <a:p>
                      <a:pPr marL="0" algn="l" defTabSz="914400" rtl="0" eaLnBrk="1" latinLnBrk="0" hangingPunct="1"/>
                      <a:endParaRPr lang="en-NZ" sz="1600" b="1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Tools and resources: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(refer to the Ministry’s website)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Equity of Health Care for Māori: A framework: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https://www.health.govt.nz/publication/equity-health-care-maori-framework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The three actions that support the framework are:</a:t>
                      </a:r>
                    </a:p>
                    <a:p>
                      <a:pPr marL="171450" lvl="1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leadership – by championing the provision of high-quality health care that delivers equitable health outcomes for Māori </a:t>
                      </a:r>
                    </a:p>
                    <a:p>
                      <a:pPr marL="171450" lvl="1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knowledge – by developing a knowledge base about ways to effectively deliver and monitor high-quality health care for Māori</a:t>
                      </a:r>
                    </a:p>
                    <a:p>
                      <a:pPr marL="171450" lvl="1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commitment – to providing high-quality health care that meets the health care needs and aspirations of Māori</a:t>
                      </a: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Health Quality &amp; Safety Commission (2019):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  <a:hlinkClick r:id="rId4"/>
                        </a:rPr>
                        <a:t>https://www.hqsc.govt.nz/publications-and-resources/publication/3916/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lvl="1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self-review report based on the Performance Improvement Framework |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Pūrongorongo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arotake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whaiaro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whai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Anga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Whakapiki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Whakaaturanga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1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600" u="sng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Whanganui District Health Board (2018):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  <a:hlinkClick r:id="rId5"/>
                        </a:rPr>
                        <a:t>https://www.wdhb.org.nz/assets/Uploads/Documents/9cfc35bcfd/whanganui-dhb-pro-equity-report-december-2018.pdf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71450" lvl="1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NZ" sz="16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/>
                      <a:r>
                        <a:rPr lang="en-NZ" sz="16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All service types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585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071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913"/>
      </a:accent1>
      <a:accent2>
        <a:srgbClr val="F04E30"/>
      </a:accent2>
      <a:accent3>
        <a:srgbClr val="EE3D96"/>
      </a:accent3>
      <a:accent4>
        <a:srgbClr val="213463"/>
      </a:accent4>
      <a:accent5>
        <a:srgbClr val="0072BC"/>
      </a:accent5>
      <a:accent6>
        <a:srgbClr val="77A02E"/>
      </a:accent6>
      <a:hlink>
        <a:srgbClr val="712C86"/>
      </a:hlink>
      <a:folHlink>
        <a:srgbClr val="4A273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>
        <a:normAutofit/>
      </a:bodyPr>
      <a:lstStyle>
        <a:defPPr algn="l">
          <a:lnSpc>
            <a:spcPct val="150000"/>
          </a:lnSpc>
          <a:spcBef>
            <a:spcPts val="0"/>
          </a:spcBef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5A587F6851D48817D30768EF3E10E" ma:contentTypeVersion="8" ma:contentTypeDescription="Create a new document." ma:contentTypeScope="" ma:versionID="10cc296c2730c11e0e56b0dd4f49a18e">
  <xsd:schema xmlns:xsd="http://www.w3.org/2001/XMLSchema" xmlns:xs="http://www.w3.org/2001/XMLSchema" xmlns:p="http://schemas.microsoft.com/office/2006/metadata/properties" xmlns:ns3="bbf299a7-b3ec-4e2c-b270-7759b3edfd52" xmlns:ns4="dfc7578a-eae6-42a7-96b0-12f62edc1fb5" targetNamespace="http://schemas.microsoft.com/office/2006/metadata/properties" ma:root="true" ma:fieldsID="efab0a3cf0a9c02435e91e8a210d3a41" ns3:_="" ns4:_="">
    <xsd:import namespace="bbf299a7-b3ec-4e2c-b270-7759b3edfd52"/>
    <xsd:import namespace="dfc7578a-eae6-42a7-96b0-12f62edc1f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299a7-b3ec-4e2c-b270-7759b3edf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c7578a-eae6-42a7-96b0-12f62edc1f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843166-BE1C-42DD-ACE0-B1452D04D5A6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dfc7578a-eae6-42a7-96b0-12f62edc1fb5"/>
    <ds:schemaRef ds:uri="http://purl.org/dc/elements/1.1/"/>
    <ds:schemaRef ds:uri="http://schemas.microsoft.com/office/2006/metadata/properties"/>
    <ds:schemaRef ds:uri="http://schemas.microsoft.com/office/infopath/2007/PartnerControls"/>
    <ds:schemaRef ds:uri="bbf299a7-b3ec-4e2c-b270-7759b3edfd5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D725B9-3A9D-43E0-826C-182FB51B89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6961F4-B672-4CB9-B830-3B817E26CC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f299a7-b3ec-4e2c-b270-7759b3edfd52"/>
    <ds:schemaRef ds:uri="dfc7578a-eae6-42a7-96b0-12f62edc1f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5127</Words>
  <Application>Microsoft Office PowerPoint</Application>
  <PresentationFormat>Widescreen</PresentationFormat>
  <Paragraphs>732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Georgia</vt:lpstr>
      <vt:lpstr>Segoe UI</vt:lpstr>
      <vt:lpstr>Segoe UI Black</vt:lpstr>
      <vt:lpstr>Segoe UI Light</vt:lpstr>
      <vt:lpstr>Segoe UI Semibold</vt:lpstr>
      <vt:lpstr>Symbol</vt:lpstr>
      <vt:lpstr>Wingdings</vt:lpstr>
      <vt:lpstr>Office Theme</vt:lpstr>
      <vt:lpstr>1_Office Theme</vt:lpstr>
      <vt:lpstr>Ngā Paerewa Health and disability services standard 2021 </vt:lpstr>
      <vt:lpstr>  Manatū Hauora Karakia </vt:lpstr>
      <vt:lpstr>PowerPoint Presentation</vt:lpstr>
      <vt:lpstr>Implementation/Transition Plan</vt:lpstr>
      <vt:lpstr>Standard Implementation  Section 1: Ō Tātou Moutika |Our Rights   </vt:lpstr>
      <vt:lpstr>Section 1: Ō TĀTOU MOTIKA / OUR RIGHTS</vt:lpstr>
      <vt:lpstr>1.1 Pae Ora/Healthy futures   HDSS 2008 Alignment: 1.4 Recognition of Māori Values &amp; Beliefs; HCSS 8158 2012 1.4 Recognition of Māori Values &amp; Beliefs; Fertility 8181 2007 1.2 Tangata Whenua</vt:lpstr>
      <vt:lpstr>1.1 Pae Ora/Healthy futures cont…</vt:lpstr>
      <vt:lpstr>1.1 Pae Ora/Healthy futures cont…</vt:lpstr>
      <vt:lpstr>1.2 Ola manuia o ngā iwi o Te Moana-nui-a-Kiwa kei Aotearoa / Ola manuia of Pacific peoples in Aotearoa   HDSS 2008 Alignment: 1.5 Recognition of Pacific Values &amp; Beliefs; HCSS 2012 1.5 Recognition of Pacific Values &amp; Beliefs; Fertility 8181 2017 1.5 Recognition of Individual Values &amp; Beliefs</vt:lpstr>
      <vt:lpstr>1.2 Ola manuia of Pacific peoples in Aotearoa cont…</vt:lpstr>
      <vt:lpstr>1.3 Aku motika i te wā e tukuna ana ngā ratonga/ My rights during service delivery   HDSS 2008 Alignment: 1.1 Consumer Rights During Service Delivery; HCSS 8158 2012 1.1 Consumer Rights Under Legislation; Fertility 8181 2007 1.1 Consumer Rights During Service Delivery</vt:lpstr>
      <vt:lpstr>1.3 My rights during service delivery cont…</vt:lpstr>
      <vt:lpstr>1.3 My rights during service delivery cont…</vt:lpstr>
      <vt:lpstr>1.4 E whakautetia ana ahau / I am treated with respect   HDSS 2008 Alignment: 1.3 Independence, Personal Privacy, Dignity &amp; Respect; 1.6 Recognition &amp; Respect of the Individual’s Culture, Values &amp; Beliefs; HCSS 8158 2012 1.3 Individual Values &amp; Beliefs Respected; 1.4 Recognition of Māori Values &amp; Beliefs; Fertility 8181 2007 1.3 Recognition of Individual’s Values &amp; Beliefs.</vt:lpstr>
      <vt:lpstr>1.4 I am treated with respect cont…</vt:lpstr>
      <vt:lpstr>1.4 I am treated with respect cont…</vt:lpstr>
      <vt:lpstr>1.5 E whakahaumarutia ana ahau i ngā mahi tūkino / I am protected from abuse  HDSS 2008 Alignment: 1.3 Independence, Personal Privacy, Dignity &amp; Respect; 1.7 Discrimination; HCSS 8158 2012 1.7 Freedom from Abuse &amp; Neglect; Fertility 8181 2007 1.1 Consumer Rights During Service Delivery</vt:lpstr>
      <vt:lpstr>1.5 I am protected from abuse cont…</vt:lpstr>
      <vt:lpstr>1.5 I am protected from abuse cont…</vt:lpstr>
      <vt:lpstr>1.6 Ka kitea ngā whakawhitiwhitinga whai hua / Effective communication occurs  HDSS 2008 Alignment: 1.9 Communication; HCSS 8158 2012 1.6 Communication in a Manner that the Consumer can Understand; Fertility 8181 2007 1.6 Consumer Information </vt:lpstr>
      <vt:lpstr>1.7 Kua whai mōhio ahau, ā, ka taea e au te mahi whiring a / I am informed and able to make choices   HDSS 2008 Alignment: 1.10 Informed Consent; HCSS 8158 2012 4.2 Promoting &amp; Supporting Independence; Fertility 8181 2007 1.7 Informed Consent</vt:lpstr>
      <vt:lpstr>1.7 I am informed and able to make choices cont…</vt:lpstr>
      <vt:lpstr>1.8 Nōku te mana ki te tuku amuamu / I have the right to complain  HDSS 2008 Alignment: 1.13 Complaints Management; 8158 2012 1.9 Complaints; Fertility 8181 2007 2.5 Complaints Management</vt:lpstr>
      <vt:lpstr>1.8 I have the right to complain cont…</vt:lpstr>
      <vt:lpstr>Subsection 1.9 &amp; 1.10  (Fertility Services Only)  </vt:lpstr>
      <vt:lpstr>Indicative Implementation timeline NZS 8134: 2021 Ngā paerewa Health &amp; Disability Services Standard</vt:lpstr>
      <vt:lpstr>Upcoming lunch sessions </vt:lpstr>
      <vt:lpstr>PowerPoint Presentation</vt:lpstr>
      <vt:lpstr>  Manatū Hauora Karakia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Ngā Paerewa Health and disability services standard 2021</dc:title>
  <dc:creator>Jade Cincotta</dc:creator>
  <cp:lastModifiedBy>Gayle Costello</cp:lastModifiedBy>
  <cp:revision>2</cp:revision>
  <dcterms:created xsi:type="dcterms:W3CDTF">2021-07-20T23:27:42Z</dcterms:created>
  <dcterms:modified xsi:type="dcterms:W3CDTF">2021-08-10T21:34:46Z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0x010100DE45A587F6851D48817D30768EF3E10E</vt:lpwstr>
  </property>
</Properties>
</file>