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40"/>
  </p:notesMasterIdLst>
  <p:sldIdLst>
    <p:sldId id="260" r:id="rId6"/>
    <p:sldId id="1021" r:id="rId7"/>
    <p:sldId id="1053" r:id="rId8"/>
    <p:sldId id="262" r:id="rId9"/>
    <p:sldId id="1055" r:id="rId10"/>
    <p:sldId id="1052" r:id="rId11"/>
    <p:sldId id="1056" r:id="rId12"/>
    <p:sldId id="1020" r:id="rId13"/>
    <p:sldId id="1022" r:id="rId14"/>
    <p:sldId id="1000" r:id="rId15"/>
    <p:sldId id="348" r:id="rId16"/>
    <p:sldId id="1019" r:id="rId17"/>
    <p:sldId id="1051" r:id="rId18"/>
    <p:sldId id="1032" r:id="rId19"/>
    <p:sldId id="1033" r:id="rId20"/>
    <p:sldId id="1057" r:id="rId21"/>
    <p:sldId id="1034" r:id="rId22"/>
    <p:sldId id="1036" r:id="rId23"/>
    <p:sldId id="1058" r:id="rId24"/>
    <p:sldId id="1059" r:id="rId25"/>
    <p:sldId id="1060" r:id="rId26"/>
    <p:sldId id="1037" r:id="rId27"/>
    <p:sldId id="1038" r:id="rId28"/>
    <p:sldId id="1039" r:id="rId29"/>
    <p:sldId id="1061" r:id="rId30"/>
    <p:sldId id="1062" r:id="rId31"/>
    <p:sldId id="1040" r:id="rId32"/>
    <p:sldId id="1041" r:id="rId33"/>
    <p:sldId id="1045" r:id="rId34"/>
    <p:sldId id="1042" r:id="rId35"/>
    <p:sldId id="355" r:id="rId36"/>
    <p:sldId id="1010" r:id="rId37"/>
    <p:sldId id="271" r:id="rId38"/>
    <p:sldId id="102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15C95A-6A96-4645-8095-9B3DC5064EF5}">
          <p14:sldIdLst>
            <p14:sldId id="260"/>
            <p14:sldId id="1021"/>
            <p14:sldId id="1053"/>
            <p14:sldId id="262"/>
            <p14:sldId id="1055"/>
            <p14:sldId id="1052"/>
            <p14:sldId id="1056"/>
            <p14:sldId id="1020"/>
            <p14:sldId id="1022"/>
            <p14:sldId id="1000"/>
            <p14:sldId id="348"/>
            <p14:sldId id="1019"/>
            <p14:sldId id="1051"/>
            <p14:sldId id="1032"/>
            <p14:sldId id="1033"/>
            <p14:sldId id="1057"/>
            <p14:sldId id="1034"/>
            <p14:sldId id="1036"/>
            <p14:sldId id="1058"/>
            <p14:sldId id="1059"/>
            <p14:sldId id="1060"/>
            <p14:sldId id="1037"/>
            <p14:sldId id="1038"/>
            <p14:sldId id="1039"/>
            <p14:sldId id="1061"/>
            <p14:sldId id="1062"/>
            <p14:sldId id="1040"/>
            <p14:sldId id="1041"/>
            <p14:sldId id="1045"/>
            <p14:sldId id="1042"/>
            <p14:sldId id="355"/>
            <p14:sldId id="1010"/>
          </p14:sldIdLst>
        </p14:section>
        <p14:section name="Untitled Section" id="{C93D8497-9620-4DC7-B13B-096B1F54747E}">
          <p14:sldIdLst>
            <p14:sldId id="271"/>
            <p14:sldId id="102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yle Costello" initials="GC" lastIdx="11" clrIdx="0">
    <p:extLst>
      <p:ext uri="{19B8F6BF-5375-455C-9EA6-DF929625EA0E}">
        <p15:presenceInfo xmlns:p15="http://schemas.microsoft.com/office/powerpoint/2012/main" userId="S::Gayle.Costello@health.govt.nz::1856c4cd-687d-428b-8a45-65dde38abaf8" providerId="AD"/>
      </p:ext>
    </p:extLst>
  </p:cmAuthor>
  <p:cmAuthor id="2" name="Christine Marsters" initials="CM" lastIdx="26" clrIdx="1">
    <p:extLst>
      <p:ext uri="{19B8F6BF-5375-455C-9EA6-DF929625EA0E}">
        <p15:presenceInfo xmlns:p15="http://schemas.microsoft.com/office/powerpoint/2012/main" userId="S::Christine.Marsters@health.govt.nz::d1f9d608-46ab-44b9-94f0-56b683d5b7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587"/>
    <a:srgbClr val="384973"/>
    <a:srgbClr val="C6CFE4"/>
    <a:srgbClr val="5C74B0"/>
    <a:srgbClr val="2134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0" autoAdjust="0"/>
    <p:restoredTop sz="89659" autoAdjust="0"/>
  </p:normalViewPr>
  <p:slideViewPr>
    <p:cSldViewPr snapToGrid="0">
      <p:cViewPr varScale="1">
        <p:scale>
          <a:sx n="102" d="100"/>
          <a:sy n="102" d="100"/>
        </p:scale>
        <p:origin x="7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A9818-7F94-493E-A876-A6BD5F500C28}" type="datetimeFigureOut">
              <a:rPr lang="en-NZ" smtClean="0"/>
              <a:t>6/08/2021</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816F6-97BA-44B2-8A94-08F9B4305433}" type="slidenum">
              <a:rPr lang="en-NZ" smtClean="0"/>
              <a:t>‹#›</a:t>
            </a:fld>
            <a:endParaRPr lang="en-NZ" dirty="0"/>
          </a:p>
        </p:txBody>
      </p:sp>
    </p:spTree>
    <p:extLst>
      <p:ext uri="{BB962C8B-B14F-4D97-AF65-F5344CB8AC3E}">
        <p14:creationId xmlns:p14="http://schemas.microsoft.com/office/powerpoint/2010/main" val="303485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284573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89D86B2-094C-48C5-A51C-05E50E5FA40A}" type="slidenum">
              <a:rPr lang="en-NZ" smtClean="0"/>
              <a:t>11</a:t>
            </a:fld>
            <a:endParaRPr lang="en-NZ"/>
          </a:p>
        </p:txBody>
      </p:sp>
    </p:spTree>
    <p:extLst>
      <p:ext uri="{BB962C8B-B14F-4D97-AF65-F5344CB8AC3E}">
        <p14:creationId xmlns:p14="http://schemas.microsoft.com/office/powerpoint/2010/main" val="31394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13</a:t>
            </a:fld>
            <a:endParaRPr lang="en-NZ" dirty="0"/>
          </a:p>
        </p:txBody>
      </p:sp>
    </p:spTree>
    <p:extLst>
      <p:ext uri="{BB962C8B-B14F-4D97-AF65-F5344CB8AC3E}">
        <p14:creationId xmlns:p14="http://schemas.microsoft.com/office/powerpoint/2010/main" val="963528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14</a:t>
            </a:fld>
            <a:endParaRPr lang="en-NZ" dirty="0"/>
          </a:p>
        </p:txBody>
      </p:sp>
    </p:spTree>
    <p:extLst>
      <p:ext uri="{BB962C8B-B14F-4D97-AF65-F5344CB8AC3E}">
        <p14:creationId xmlns:p14="http://schemas.microsoft.com/office/powerpoint/2010/main" val="461382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15</a:t>
            </a:fld>
            <a:endParaRPr lang="en-NZ" dirty="0"/>
          </a:p>
        </p:txBody>
      </p:sp>
    </p:spTree>
    <p:extLst>
      <p:ext uri="{BB962C8B-B14F-4D97-AF65-F5344CB8AC3E}">
        <p14:creationId xmlns:p14="http://schemas.microsoft.com/office/powerpoint/2010/main" val="2055261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16</a:t>
            </a:fld>
            <a:endParaRPr lang="en-NZ" dirty="0"/>
          </a:p>
        </p:txBody>
      </p:sp>
    </p:spTree>
    <p:extLst>
      <p:ext uri="{BB962C8B-B14F-4D97-AF65-F5344CB8AC3E}">
        <p14:creationId xmlns:p14="http://schemas.microsoft.com/office/powerpoint/2010/main" val="3332985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17</a:t>
            </a:fld>
            <a:endParaRPr lang="en-NZ" dirty="0"/>
          </a:p>
        </p:txBody>
      </p:sp>
    </p:spTree>
    <p:extLst>
      <p:ext uri="{BB962C8B-B14F-4D97-AF65-F5344CB8AC3E}">
        <p14:creationId xmlns:p14="http://schemas.microsoft.com/office/powerpoint/2010/main" val="2957972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18</a:t>
            </a:fld>
            <a:endParaRPr lang="en-NZ" dirty="0"/>
          </a:p>
        </p:txBody>
      </p:sp>
    </p:spTree>
    <p:extLst>
      <p:ext uri="{BB962C8B-B14F-4D97-AF65-F5344CB8AC3E}">
        <p14:creationId xmlns:p14="http://schemas.microsoft.com/office/powerpoint/2010/main" val="3964032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19</a:t>
            </a:fld>
            <a:endParaRPr lang="en-NZ" dirty="0"/>
          </a:p>
        </p:txBody>
      </p:sp>
    </p:spTree>
    <p:extLst>
      <p:ext uri="{BB962C8B-B14F-4D97-AF65-F5344CB8AC3E}">
        <p14:creationId xmlns:p14="http://schemas.microsoft.com/office/powerpoint/2010/main" val="4053832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20</a:t>
            </a:fld>
            <a:endParaRPr lang="en-NZ" dirty="0"/>
          </a:p>
        </p:txBody>
      </p:sp>
    </p:spTree>
    <p:extLst>
      <p:ext uri="{BB962C8B-B14F-4D97-AF65-F5344CB8AC3E}">
        <p14:creationId xmlns:p14="http://schemas.microsoft.com/office/powerpoint/2010/main" val="3008860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21</a:t>
            </a:fld>
            <a:endParaRPr lang="en-NZ" dirty="0"/>
          </a:p>
        </p:txBody>
      </p:sp>
    </p:spTree>
    <p:extLst>
      <p:ext uri="{BB962C8B-B14F-4D97-AF65-F5344CB8AC3E}">
        <p14:creationId xmlns:p14="http://schemas.microsoft.com/office/powerpoint/2010/main" val="225883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a:t>
            </a:fld>
            <a:endParaRPr lang="en-NZ" dirty="0"/>
          </a:p>
        </p:txBody>
      </p:sp>
    </p:spTree>
    <p:extLst>
      <p:ext uri="{BB962C8B-B14F-4D97-AF65-F5344CB8AC3E}">
        <p14:creationId xmlns:p14="http://schemas.microsoft.com/office/powerpoint/2010/main" val="3979634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22</a:t>
            </a:fld>
            <a:endParaRPr lang="en-NZ" dirty="0"/>
          </a:p>
        </p:txBody>
      </p:sp>
    </p:spTree>
    <p:extLst>
      <p:ext uri="{BB962C8B-B14F-4D97-AF65-F5344CB8AC3E}">
        <p14:creationId xmlns:p14="http://schemas.microsoft.com/office/powerpoint/2010/main" val="3790917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23</a:t>
            </a:fld>
            <a:endParaRPr lang="en-NZ" dirty="0"/>
          </a:p>
        </p:txBody>
      </p:sp>
    </p:spTree>
    <p:extLst>
      <p:ext uri="{BB962C8B-B14F-4D97-AF65-F5344CB8AC3E}">
        <p14:creationId xmlns:p14="http://schemas.microsoft.com/office/powerpoint/2010/main" val="3181349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24</a:t>
            </a:fld>
            <a:endParaRPr lang="en-NZ" dirty="0"/>
          </a:p>
        </p:txBody>
      </p:sp>
    </p:spTree>
    <p:extLst>
      <p:ext uri="{BB962C8B-B14F-4D97-AF65-F5344CB8AC3E}">
        <p14:creationId xmlns:p14="http://schemas.microsoft.com/office/powerpoint/2010/main" val="2374351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25</a:t>
            </a:fld>
            <a:endParaRPr lang="en-NZ" dirty="0"/>
          </a:p>
        </p:txBody>
      </p:sp>
    </p:spTree>
    <p:extLst>
      <p:ext uri="{BB962C8B-B14F-4D97-AF65-F5344CB8AC3E}">
        <p14:creationId xmlns:p14="http://schemas.microsoft.com/office/powerpoint/2010/main" val="2211150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26</a:t>
            </a:fld>
            <a:endParaRPr lang="en-NZ" dirty="0"/>
          </a:p>
        </p:txBody>
      </p:sp>
    </p:spTree>
    <p:extLst>
      <p:ext uri="{BB962C8B-B14F-4D97-AF65-F5344CB8AC3E}">
        <p14:creationId xmlns:p14="http://schemas.microsoft.com/office/powerpoint/2010/main" val="3149819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27</a:t>
            </a:fld>
            <a:endParaRPr lang="en-NZ" dirty="0"/>
          </a:p>
        </p:txBody>
      </p:sp>
    </p:spTree>
    <p:extLst>
      <p:ext uri="{BB962C8B-B14F-4D97-AF65-F5344CB8AC3E}">
        <p14:creationId xmlns:p14="http://schemas.microsoft.com/office/powerpoint/2010/main" val="351186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28</a:t>
            </a:fld>
            <a:endParaRPr lang="en-NZ" dirty="0"/>
          </a:p>
        </p:txBody>
      </p:sp>
    </p:spTree>
    <p:extLst>
      <p:ext uri="{BB962C8B-B14F-4D97-AF65-F5344CB8AC3E}">
        <p14:creationId xmlns:p14="http://schemas.microsoft.com/office/powerpoint/2010/main" val="3035676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29</a:t>
            </a:fld>
            <a:endParaRPr lang="en-NZ" dirty="0"/>
          </a:p>
        </p:txBody>
      </p:sp>
    </p:spTree>
    <p:extLst>
      <p:ext uri="{BB962C8B-B14F-4D97-AF65-F5344CB8AC3E}">
        <p14:creationId xmlns:p14="http://schemas.microsoft.com/office/powerpoint/2010/main" val="3834528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30</a:t>
            </a:fld>
            <a:endParaRPr lang="en-NZ" dirty="0"/>
          </a:p>
        </p:txBody>
      </p:sp>
    </p:spTree>
    <p:extLst>
      <p:ext uri="{BB962C8B-B14F-4D97-AF65-F5344CB8AC3E}">
        <p14:creationId xmlns:p14="http://schemas.microsoft.com/office/powerpoint/2010/main" val="499348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03000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3</a:t>
            </a:fld>
            <a:endParaRPr lang="en-NZ" dirty="0"/>
          </a:p>
        </p:txBody>
      </p:sp>
    </p:spTree>
    <p:extLst>
      <p:ext uri="{BB962C8B-B14F-4D97-AF65-F5344CB8AC3E}">
        <p14:creationId xmlns:p14="http://schemas.microsoft.com/office/powerpoint/2010/main" val="230513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32</a:t>
            </a:fld>
            <a:endParaRPr lang="en-NZ" dirty="0"/>
          </a:p>
        </p:txBody>
      </p:sp>
    </p:spTree>
    <p:extLst>
      <p:ext uri="{BB962C8B-B14F-4D97-AF65-F5344CB8AC3E}">
        <p14:creationId xmlns:p14="http://schemas.microsoft.com/office/powerpoint/2010/main" val="2044618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Karakia – who? This looks like </a:t>
            </a:r>
            <a:r>
              <a:rPr lang="en-NZ" dirty="0" err="1"/>
              <a:t>MoH</a:t>
            </a:r>
            <a:r>
              <a:rPr lang="en-NZ" dirty="0"/>
              <a:t> internal use?</a:t>
            </a:r>
          </a:p>
        </p:txBody>
      </p:sp>
      <p:sp>
        <p:nvSpPr>
          <p:cNvPr id="4" name="Slide Number Placeholder 3"/>
          <p:cNvSpPr>
            <a:spLocks noGrp="1"/>
          </p:cNvSpPr>
          <p:nvPr>
            <p:ph type="sldNum" sz="quarter" idx="5"/>
          </p:nvPr>
        </p:nvSpPr>
        <p:spPr/>
        <p:txBody>
          <a:bodyPr/>
          <a:lstStyle/>
          <a:p>
            <a:fld id="{FF1816F6-97BA-44B2-8A94-08F9B4305433}" type="slidenum">
              <a:rPr lang="en-NZ" smtClean="0"/>
              <a:t>34</a:t>
            </a:fld>
            <a:endParaRPr lang="en-NZ" dirty="0"/>
          </a:p>
        </p:txBody>
      </p:sp>
    </p:spTree>
    <p:extLst>
      <p:ext uri="{BB962C8B-B14F-4D97-AF65-F5344CB8AC3E}">
        <p14:creationId xmlns:p14="http://schemas.microsoft.com/office/powerpoint/2010/main" val="113137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https://www.youtube.com/watch?v=MFAZJZiYurs&amp;t=3s</a:t>
            </a:r>
          </a:p>
          <a:p>
            <a:endParaRPr lang="en-NZ" dirty="0"/>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The Ministry worked closely with the health and disability sector, including Te Apārangi: Māori Partnership Alliance, Standards New Zealand, service providers, and people and whānau with lived experience of our health and disability services.</a:t>
            </a:r>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Over the next few months, the Ministry of Health will continue to work with health and disability service providers to bring them up to speed on the changes.</a:t>
            </a:r>
          </a:p>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4</a:t>
            </a:fld>
            <a:endParaRPr lang="en-NZ" dirty="0"/>
          </a:p>
        </p:txBody>
      </p:sp>
    </p:spTree>
    <p:extLst>
      <p:ext uri="{BB962C8B-B14F-4D97-AF65-F5344CB8AC3E}">
        <p14:creationId xmlns:p14="http://schemas.microsoft.com/office/powerpoint/2010/main" val="323334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 will not be providing a detailed overview – this is available on our website. </a:t>
            </a:r>
          </a:p>
        </p:txBody>
      </p:sp>
      <p:sp>
        <p:nvSpPr>
          <p:cNvPr id="4" name="Slide Number Placeholder 3"/>
          <p:cNvSpPr>
            <a:spLocks noGrp="1"/>
          </p:cNvSpPr>
          <p:nvPr>
            <p:ph type="sldNum" sz="quarter" idx="5"/>
          </p:nvPr>
        </p:nvSpPr>
        <p:spPr/>
        <p:txBody>
          <a:bodyPr/>
          <a:lstStyle/>
          <a:p>
            <a:fld id="{FF1816F6-97BA-44B2-8A94-08F9B4305433}" type="slidenum">
              <a:rPr lang="en-NZ" smtClean="0"/>
              <a:t>6</a:t>
            </a:fld>
            <a:endParaRPr lang="en-NZ" dirty="0"/>
          </a:p>
        </p:txBody>
      </p:sp>
    </p:spTree>
    <p:extLst>
      <p:ext uri="{BB962C8B-B14F-4D97-AF65-F5344CB8AC3E}">
        <p14:creationId xmlns:p14="http://schemas.microsoft.com/office/powerpoint/2010/main" val="92172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is the language we use throughout this presentation.</a:t>
            </a:r>
          </a:p>
        </p:txBody>
      </p:sp>
      <p:sp>
        <p:nvSpPr>
          <p:cNvPr id="4" name="Slide Number Placeholder 3"/>
          <p:cNvSpPr>
            <a:spLocks noGrp="1"/>
          </p:cNvSpPr>
          <p:nvPr>
            <p:ph type="sldNum" sz="quarter" idx="5"/>
          </p:nvPr>
        </p:nvSpPr>
        <p:spPr/>
        <p:txBody>
          <a:bodyPr/>
          <a:lstStyle/>
          <a:p>
            <a:fld id="{FF1816F6-97BA-44B2-8A94-08F9B4305433}" type="slidenum">
              <a:rPr lang="en-NZ" smtClean="0"/>
              <a:t>7</a:t>
            </a:fld>
            <a:endParaRPr lang="en-NZ" dirty="0"/>
          </a:p>
        </p:txBody>
      </p:sp>
    </p:spTree>
    <p:extLst>
      <p:ext uri="{BB962C8B-B14F-4D97-AF65-F5344CB8AC3E}">
        <p14:creationId xmlns:p14="http://schemas.microsoft.com/office/powerpoint/2010/main" val="2684177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NZ" sz="1200" kern="1200" dirty="0">
                <a:solidFill>
                  <a:schemeClr val="tx1"/>
                </a:solidFill>
                <a:effectLst/>
                <a:latin typeface="+mn-lt"/>
                <a:ea typeface="+mn-ea"/>
                <a:cs typeface="+mn-cs"/>
              </a:rPr>
              <a:t>A key change to the standard is the criteria application framework – which demonstrates which criteria apply to which services. For the purposes of this overview, we speak in general terms. We will discuss requirements specific to each sector in the sector-specific workshops in the next series of Lunchtime sessions. </a:t>
            </a:r>
          </a:p>
        </p:txBody>
      </p:sp>
      <p:sp>
        <p:nvSpPr>
          <p:cNvPr id="4" name="Slide Number Placeholder 3"/>
          <p:cNvSpPr>
            <a:spLocks noGrp="1"/>
          </p:cNvSpPr>
          <p:nvPr>
            <p:ph type="sldNum" sz="quarter" idx="5"/>
          </p:nvPr>
        </p:nvSpPr>
        <p:spPr/>
        <p:txBody>
          <a:bodyPr/>
          <a:lstStyle/>
          <a:p>
            <a:fld id="{FF1816F6-97BA-44B2-8A94-08F9B4305433}" type="slidenum">
              <a:rPr lang="en-NZ" smtClean="0"/>
              <a:t>8</a:t>
            </a:fld>
            <a:endParaRPr lang="en-NZ" dirty="0"/>
          </a:p>
        </p:txBody>
      </p:sp>
    </p:spTree>
    <p:extLst>
      <p:ext uri="{BB962C8B-B14F-4D97-AF65-F5344CB8AC3E}">
        <p14:creationId xmlns:p14="http://schemas.microsoft.com/office/powerpoint/2010/main" val="880297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NZ" sz="1200" kern="1200" dirty="0">
                <a:solidFill>
                  <a:schemeClr val="tx1"/>
                </a:solidFill>
                <a:effectLst/>
                <a:latin typeface="+mn-lt"/>
                <a:ea typeface="+mn-ea"/>
                <a:cs typeface="+mn-cs"/>
              </a:rPr>
              <a:t>The sector guidance has been removed from the standard itself and will now be overseen by the Ministry. This new structure will make it easier to update the guidance to keep pace with new trends and changing models of care. It is available to download from the Ministry website.  </a:t>
            </a:r>
          </a:p>
        </p:txBody>
      </p:sp>
      <p:sp>
        <p:nvSpPr>
          <p:cNvPr id="4" name="Slide Number Placeholder 3"/>
          <p:cNvSpPr>
            <a:spLocks noGrp="1"/>
          </p:cNvSpPr>
          <p:nvPr>
            <p:ph type="sldNum" sz="quarter" idx="5"/>
          </p:nvPr>
        </p:nvSpPr>
        <p:spPr/>
        <p:txBody>
          <a:bodyPr/>
          <a:lstStyle/>
          <a:p>
            <a:fld id="{FF1816F6-97BA-44B2-8A94-08F9B4305433}" type="slidenum">
              <a:rPr lang="en-NZ" smtClean="0"/>
              <a:t>9</a:t>
            </a:fld>
            <a:endParaRPr lang="en-NZ" dirty="0"/>
          </a:p>
        </p:txBody>
      </p:sp>
    </p:spTree>
    <p:extLst>
      <p:ext uri="{BB962C8B-B14F-4D97-AF65-F5344CB8AC3E}">
        <p14:creationId xmlns:p14="http://schemas.microsoft.com/office/powerpoint/2010/main" val="147247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Courier New" panose="02070309020205020404" pitchFamily="49" charset="0"/>
              <a:buChar char="o"/>
            </a:pPr>
            <a:r>
              <a:rPr lang="en-NZ" sz="1600" dirty="0"/>
              <a:t>a short grace period (6-12 months) for partially mapped criteria </a:t>
            </a:r>
          </a:p>
          <a:p>
            <a:pPr lvl="1">
              <a:buFont typeface="Courier New" panose="02070309020205020404" pitchFamily="49" charset="0"/>
              <a:buChar char="o"/>
            </a:pPr>
            <a:r>
              <a:rPr lang="en-NZ" sz="1600" dirty="0"/>
              <a:t>a longer grace period for new/unmapped criteria (12-18months)</a:t>
            </a:r>
          </a:p>
          <a:p>
            <a:pPr lvl="1">
              <a:buFont typeface="Courier New" panose="02070309020205020404" pitchFamily="49" charset="0"/>
              <a:buChar char="o"/>
            </a:pPr>
            <a:r>
              <a:rPr lang="en-NZ" sz="1600" dirty="0"/>
              <a:t>Mapped criteria will continue to be audited. Awarding of attainment should be in alignment with current audit practice.</a:t>
            </a:r>
          </a:p>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10</a:t>
            </a:fld>
            <a:endParaRPr lang="en-NZ" dirty="0"/>
          </a:p>
        </p:txBody>
      </p:sp>
    </p:spTree>
    <p:extLst>
      <p:ext uri="{BB962C8B-B14F-4D97-AF65-F5344CB8AC3E}">
        <p14:creationId xmlns:p14="http://schemas.microsoft.com/office/powerpoint/2010/main" val="40517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1FC2-CF97-4A0A-8A94-8D65CBDC9A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18CD61B9-0C9C-47B6-82BD-AFD59A4D8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0E184807-9146-440F-8C05-F5B81E38D84B}"/>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5" name="Footer Placeholder 4">
            <a:extLst>
              <a:ext uri="{FF2B5EF4-FFF2-40B4-BE49-F238E27FC236}">
                <a16:creationId xmlns:a16="http://schemas.microsoft.com/office/drawing/2014/main" id="{57EB39C8-8080-456C-A85D-07CDC8FB9E7A}"/>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A14023F-B4B2-4BEF-998B-44E770DADB81}"/>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3020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D498C-708B-41AF-B937-1C1F36368F1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7779D4E-4DF0-400E-BBC7-23ECCE67A1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2238ABE-0EF2-491C-B089-DA6B7976387D}"/>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5" name="Footer Placeholder 4">
            <a:extLst>
              <a:ext uri="{FF2B5EF4-FFF2-40B4-BE49-F238E27FC236}">
                <a16:creationId xmlns:a16="http://schemas.microsoft.com/office/drawing/2014/main" id="{AEB07F74-BA41-4E0C-82ED-BD310F4322CE}"/>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A052F222-839C-40B3-A0A3-330D8324B644}"/>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21790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E15C99-AFCD-4F66-B2EE-EEA00668C1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BFB69F5-8A17-44A8-9038-F30DD8FCFD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CBB05E4-5D93-4398-AAE9-3F61E12BD7FC}"/>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5" name="Footer Placeholder 4">
            <a:extLst>
              <a:ext uri="{FF2B5EF4-FFF2-40B4-BE49-F238E27FC236}">
                <a16:creationId xmlns:a16="http://schemas.microsoft.com/office/drawing/2014/main" id="{C56181E0-76BD-4B3B-86B1-0876A40919AA}"/>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F26FE602-F939-40E7-9EA7-1DF73CFE84B9}"/>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409152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26"/>
            <a:ext cx="12198097" cy="6854574"/>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432000" y="365127"/>
            <a:ext cx="105156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4320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7455" y="490270"/>
            <a:ext cx="750823" cy="302362"/>
          </a:xfrm>
          <a:prstGeom prst="rect">
            <a:avLst/>
          </a:prstGeom>
        </p:spPr>
      </p:pic>
    </p:spTree>
    <p:extLst>
      <p:ext uri="{BB962C8B-B14F-4D97-AF65-F5344CB8AC3E}">
        <p14:creationId xmlns:p14="http://schemas.microsoft.com/office/powerpoint/2010/main" val="317413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range">
    <p:spTree>
      <p:nvGrpSpPr>
        <p:cNvPr id="1" name=""/>
        <p:cNvGrpSpPr/>
        <p:nvPr/>
      </p:nvGrpSpPr>
      <p:grpSpPr>
        <a:xfrm>
          <a:off x="0" y="0"/>
          <a:ext cx="0" cy="0"/>
          <a:chOff x="0" y="0"/>
          <a:chExt cx="0" cy="0"/>
        </a:xfrm>
      </p:grpSpPr>
      <p:sp>
        <p:nvSpPr>
          <p:cNvPr id="18" name="Round Single Corner Rectangle 17"/>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1"/>
            <a:ext cx="12192001" cy="6857999"/>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2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400">
                <a:solidFill>
                  <a:schemeClr val="tx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1800">
                <a:solidFill>
                  <a:schemeClr val="tx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1747" y="895755"/>
            <a:ext cx="2141309" cy="646741"/>
          </a:xfrm>
          <a:prstGeom prst="rect">
            <a:avLst/>
          </a:prstGeom>
        </p:spPr>
      </p:pic>
    </p:spTree>
    <p:extLst>
      <p:ext uri="{BB962C8B-B14F-4D97-AF65-F5344CB8AC3E}">
        <p14:creationId xmlns:p14="http://schemas.microsoft.com/office/powerpoint/2010/main" val="178292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sp>
        <p:nvSpPr>
          <p:cNvPr id="18" name="Round Single Corner Rectangle 17"/>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3448"/>
          <a:stretch/>
        </p:blipFill>
        <p:spPr>
          <a:xfrm>
            <a:off x="432000" y="1"/>
            <a:ext cx="11760000" cy="6857999"/>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2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1800">
                <a:solidFill>
                  <a:schemeClr val="bg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1747" y="895755"/>
            <a:ext cx="2141309" cy="647268"/>
          </a:xfrm>
          <a:prstGeom prst="rect">
            <a:avLst/>
          </a:prstGeom>
        </p:spPr>
      </p:pic>
    </p:spTree>
    <p:extLst>
      <p:ext uri="{BB962C8B-B14F-4D97-AF65-F5344CB8AC3E}">
        <p14:creationId xmlns:p14="http://schemas.microsoft.com/office/powerpoint/2010/main" val="4099584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green">
    <p:spTree>
      <p:nvGrpSpPr>
        <p:cNvPr id="1" name=""/>
        <p:cNvGrpSpPr/>
        <p:nvPr/>
      </p:nvGrpSpPr>
      <p:grpSpPr>
        <a:xfrm>
          <a:off x="0" y="0"/>
          <a:ext cx="0" cy="0"/>
          <a:chOff x="0" y="0"/>
          <a:chExt cx="0" cy="0"/>
        </a:xfrm>
      </p:grpSpPr>
      <p:sp>
        <p:nvSpPr>
          <p:cNvPr id="18" name="Round Single Corner Rectangle 17"/>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3448"/>
          <a:stretch/>
        </p:blipFill>
        <p:spPr>
          <a:xfrm>
            <a:off x="432000" y="1"/>
            <a:ext cx="11760000" cy="6857999"/>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2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1800">
                <a:solidFill>
                  <a:schemeClr val="bg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1747" y="895755"/>
            <a:ext cx="2141311" cy="646741"/>
          </a:xfrm>
          <a:prstGeom prst="rect">
            <a:avLst/>
          </a:prstGeom>
        </p:spPr>
      </p:pic>
    </p:spTree>
    <p:extLst>
      <p:ext uri="{BB962C8B-B14F-4D97-AF65-F5344CB8AC3E}">
        <p14:creationId xmlns:p14="http://schemas.microsoft.com/office/powerpoint/2010/main" val="2520861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56444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2332457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olumn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00853F"/>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2528999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77752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D27C-3E86-4558-ADCE-90F4E4C6404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7BEB1FB-C6BD-4CD7-B223-19FDE31BBC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2B137C5-8002-4424-8939-1407BBCD6522}"/>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5" name="Footer Placeholder 4">
            <a:extLst>
              <a:ext uri="{FF2B5EF4-FFF2-40B4-BE49-F238E27FC236}">
                <a16:creationId xmlns:a16="http://schemas.microsoft.com/office/drawing/2014/main" id="{0596D011-0830-4B7B-B984-ED9E993E88F4}"/>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7873CCE-ACD8-41F0-8DE5-6E5D9A854E21}"/>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310171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41810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00853F"/>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2525277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im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0" y="1825625"/>
            <a:ext cx="10515600" cy="4058340"/>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vl2pPr>
              <a:defRPr>
                <a:solidFill>
                  <a:schemeClr val="tx1"/>
                </a:solidFill>
                <a:latin typeface="Segoe UI" panose="020B0502040204020203" pitchFamily="34" charset="0"/>
                <a:cs typeface="Segoe UI" panose="020B0502040204020203" pitchFamily="34" charset="0"/>
              </a:defRPr>
            </a:lvl2pPr>
            <a:lvl3pPr>
              <a:defRPr>
                <a:solidFill>
                  <a:schemeClr val="tx1"/>
                </a:solidFill>
                <a:latin typeface="Segoe UI" panose="020B0502040204020203" pitchFamily="34" charset="0"/>
                <a:cs typeface="Segoe UI" panose="020B0502040204020203" pitchFamily="34" charset="0"/>
              </a:defRPr>
            </a:lvl3pPr>
            <a:lvl4pPr>
              <a:defRPr>
                <a:solidFill>
                  <a:schemeClr val="tx1"/>
                </a:solidFill>
                <a:latin typeface="Segoe UI" panose="020B0502040204020203" pitchFamily="34" charset="0"/>
                <a:cs typeface="Segoe UI" panose="020B0502040204020203" pitchFamily="34" charset="0"/>
              </a:defRPr>
            </a:lvl4pPr>
            <a:lvl5pPr>
              <a:defRPr>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1431538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im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0" y="1825625"/>
            <a:ext cx="105156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58" y="490270"/>
            <a:ext cx="1001441" cy="302712"/>
          </a:xfrm>
          <a:prstGeom prst="rect">
            <a:avLst/>
          </a:prstGeom>
        </p:spPr>
      </p:pic>
    </p:spTree>
    <p:extLst>
      <p:ext uri="{BB962C8B-B14F-4D97-AF65-F5344CB8AC3E}">
        <p14:creationId xmlns:p14="http://schemas.microsoft.com/office/powerpoint/2010/main" val="82022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im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0" y="1825625"/>
            <a:ext cx="105156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7"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15888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6" name="Oval 5"/>
          <p:cNvSpPr/>
          <p:nvPr userDrawn="1"/>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6548488" y="1825625"/>
            <a:ext cx="4805313" cy="4086288"/>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a:lnSpc>
                <a:spcPct val="100000"/>
              </a:lnSpc>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tx1"/>
                </a:solidFill>
                <a:latin typeface="Segoe UI" panose="020B0502040204020203" pitchFamily="34" charset="0"/>
                <a:cs typeface="Segoe UI" panose="020B0502040204020203" pitchFamily="34" charset="0"/>
              </a:defRPr>
            </a:lvl3pPr>
            <a:lvl4pPr>
              <a:lnSpc>
                <a:spcPct val="100000"/>
              </a:lnSpc>
              <a:defRPr>
                <a:solidFill>
                  <a:schemeClr val="tx1"/>
                </a:solidFill>
                <a:latin typeface="Segoe UI" panose="020B0502040204020203" pitchFamily="34" charset="0"/>
                <a:cs typeface="Segoe UI" panose="020B0502040204020203" pitchFamily="34" charset="0"/>
              </a:defRPr>
            </a:lvl4pPr>
            <a:lvl5pPr>
              <a:lnSpc>
                <a:spcPct val="100000"/>
              </a:lnSpc>
              <a:defRPr>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4" name="Content Placeholder 3"/>
          <p:cNvSpPr>
            <a:spLocks noGrp="1"/>
          </p:cNvSpPr>
          <p:nvPr>
            <p:ph sz="quarter" idx="10"/>
          </p:nvPr>
        </p:nvSpPr>
        <p:spPr>
          <a:xfrm>
            <a:off x="238097" y="1872613"/>
            <a:ext cx="528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808639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6" name="Oval 5"/>
          <p:cNvSpPr/>
          <p:nvPr userDrawn="1"/>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6548488" y="1825625"/>
            <a:ext cx="4805313" cy="4086288"/>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58" y="490270"/>
            <a:ext cx="1001441" cy="302712"/>
          </a:xfrm>
          <a:prstGeom prst="rect">
            <a:avLst/>
          </a:prstGeom>
        </p:spPr>
      </p:pic>
      <p:sp>
        <p:nvSpPr>
          <p:cNvPr id="11" name="Content Placeholder 3"/>
          <p:cNvSpPr>
            <a:spLocks noGrp="1"/>
          </p:cNvSpPr>
          <p:nvPr>
            <p:ph sz="quarter" idx="10"/>
          </p:nvPr>
        </p:nvSpPr>
        <p:spPr>
          <a:xfrm>
            <a:off x="238097" y="1872613"/>
            <a:ext cx="528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21023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6" name="Oval 5"/>
          <p:cNvSpPr/>
          <p:nvPr userDrawn="1"/>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6548488" y="1825625"/>
            <a:ext cx="4805313" cy="4086288"/>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4"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
        <p:nvSpPr>
          <p:cNvPr id="9" name="Content Placeholder 3"/>
          <p:cNvSpPr>
            <a:spLocks noGrp="1"/>
          </p:cNvSpPr>
          <p:nvPr>
            <p:ph sz="quarter" idx="10"/>
          </p:nvPr>
        </p:nvSpPr>
        <p:spPr>
          <a:xfrm>
            <a:off x="238097" y="1872613"/>
            <a:ext cx="528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160832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inset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1" y="1825625"/>
            <a:ext cx="2968283" cy="4154943"/>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marL="457200" indent="0">
              <a:lnSpc>
                <a:spcPct val="100000"/>
              </a:lnSpc>
              <a:buNone/>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4623002" y="1458154"/>
            <a:ext cx="756899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1" name="Text Placeholder 20"/>
          <p:cNvSpPr>
            <a:spLocks noGrp="1"/>
          </p:cNvSpPr>
          <p:nvPr>
            <p:ph type="body" sz="quarter" idx="10"/>
          </p:nvPr>
        </p:nvSpPr>
        <p:spPr>
          <a:xfrm>
            <a:off x="5349241" y="5794375"/>
            <a:ext cx="5532119" cy="551318"/>
          </a:xfrm>
          <a:prstGeom prst="rect">
            <a:avLst/>
          </a:prstGeom>
        </p:spPr>
        <p:txBody>
          <a:bodyPr>
            <a:noAutofit/>
          </a:bodyPr>
          <a:lstStyle>
            <a:lvl1pPr marL="0" indent="0">
              <a:buFontTx/>
              <a:buNone/>
              <a:defRPr sz="1200">
                <a:solidFill>
                  <a:schemeClr val="tx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876800" y="1681164"/>
            <a:ext cx="6883200" cy="369093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041987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inset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1" y="1825625"/>
            <a:ext cx="2968283"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457200"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4623002" y="1458154"/>
            <a:ext cx="756899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1" name="Text Placeholder 20"/>
          <p:cNvSpPr>
            <a:spLocks noGrp="1"/>
          </p:cNvSpPr>
          <p:nvPr>
            <p:ph type="body" sz="quarter" idx="10"/>
          </p:nvPr>
        </p:nvSpPr>
        <p:spPr>
          <a:xfrm>
            <a:off x="5349241" y="5794375"/>
            <a:ext cx="5532119" cy="551318"/>
          </a:xfrm>
          <a:prstGeom prst="rect">
            <a:avLst/>
          </a:prstGeo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876800" y="1681164"/>
            <a:ext cx="6883200" cy="3690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58" y="490270"/>
            <a:ext cx="1001441" cy="302712"/>
          </a:xfrm>
          <a:prstGeom prst="rect">
            <a:avLst/>
          </a:prstGeom>
        </p:spPr>
      </p:pic>
    </p:spTree>
    <p:extLst>
      <p:ext uri="{BB962C8B-B14F-4D97-AF65-F5344CB8AC3E}">
        <p14:creationId xmlns:p14="http://schemas.microsoft.com/office/powerpoint/2010/main" val="74318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88BD-FD16-4EEC-B738-80697264EE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62C0CE3-E66F-447C-AC9B-E7B8FED151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89F5F4-F0C3-4D27-8FB8-D6D856E121DB}"/>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5" name="Footer Placeholder 4">
            <a:extLst>
              <a:ext uri="{FF2B5EF4-FFF2-40B4-BE49-F238E27FC236}">
                <a16:creationId xmlns:a16="http://schemas.microsoft.com/office/drawing/2014/main" id="{530A5138-14F7-4743-9EAA-06708E403A14}"/>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415B332-8CCC-4B2B-88D6-221AAA9E0F6E}"/>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912238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inset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1" y="1825625"/>
            <a:ext cx="2968283"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457200"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4623002" y="1458154"/>
            <a:ext cx="756899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1" name="Text Placeholder 20"/>
          <p:cNvSpPr>
            <a:spLocks noGrp="1"/>
          </p:cNvSpPr>
          <p:nvPr>
            <p:ph type="body" sz="quarter" idx="10"/>
          </p:nvPr>
        </p:nvSpPr>
        <p:spPr>
          <a:xfrm>
            <a:off x="5349241" y="5794375"/>
            <a:ext cx="5532119" cy="551318"/>
          </a:xfrm>
          <a:prstGeom prst="rect">
            <a:avLst/>
          </a:prstGeo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pic>
        <p:nvPicPr>
          <p:cNvPr id="22"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876800" y="1681164"/>
            <a:ext cx="6883200" cy="3690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65121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8051C-0753-46FA-A4A6-C345228ED97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B0B5CCE-B847-4067-9A4B-4DF9171540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F3753FD-C544-4587-8A7C-28656BAFD7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18E5CCE2-F5AE-4754-B661-FBDB23E164DE}"/>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6" name="Footer Placeholder 5">
            <a:extLst>
              <a:ext uri="{FF2B5EF4-FFF2-40B4-BE49-F238E27FC236}">
                <a16:creationId xmlns:a16="http://schemas.microsoft.com/office/drawing/2014/main" id="{03DB478D-0BD6-45B0-B9B6-068C985D9DAD}"/>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6FF7DCBD-C735-44C6-9588-D1690BF60AD4}"/>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336834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95C4-0954-4877-95FD-F72DAD5803DB}"/>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A91ACA9-4FBC-4B51-A7E3-5A2E4452C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CAA7D-C618-4F79-A870-0F2ACF5BAD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FB70FE9-8E4D-4837-9A04-0C74DF8A58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DAFD78-EB33-4F1E-97E1-8DEA7D43DE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FD0B45D-CCB0-4408-B4A3-1FDA5FEEDFE6}"/>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8" name="Footer Placeholder 7">
            <a:extLst>
              <a:ext uri="{FF2B5EF4-FFF2-40B4-BE49-F238E27FC236}">
                <a16:creationId xmlns:a16="http://schemas.microsoft.com/office/drawing/2014/main" id="{C5FF2209-F367-4EA7-8278-1F19B7B0609E}"/>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4AF98ACC-0787-4346-A95D-97D586341C61}"/>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203385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43700-BBD1-47C5-AF5A-EC151BEC2983}"/>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285AD6E-5FC9-4749-A6FB-341D27E41A8B}"/>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4" name="Footer Placeholder 3">
            <a:extLst>
              <a:ext uri="{FF2B5EF4-FFF2-40B4-BE49-F238E27FC236}">
                <a16:creationId xmlns:a16="http://schemas.microsoft.com/office/drawing/2014/main" id="{52B9C2CF-2323-48D8-B7CE-8CB85F20EE23}"/>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19F6FC48-A3FF-4CEA-A473-50DC8DBD14BE}"/>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402391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5B26A-469B-4115-AD64-50DC32442106}"/>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3" name="Footer Placeholder 2">
            <a:extLst>
              <a:ext uri="{FF2B5EF4-FFF2-40B4-BE49-F238E27FC236}">
                <a16:creationId xmlns:a16="http://schemas.microsoft.com/office/drawing/2014/main" id="{5930F53A-88DB-4F96-98A3-29EA3A643733}"/>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4022F38B-5CC7-4646-B0FC-7BB91C49F625}"/>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313454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86908-2CC2-42FB-9B97-4054DE55E7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F47F93B-9B65-437D-ACBC-7641630328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33145E09-8E78-44DC-AE62-868134496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0B61E0-FBC0-41FE-B201-15742B030BDA}"/>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6" name="Footer Placeholder 5">
            <a:extLst>
              <a:ext uri="{FF2B5EF4-FFF2-40B4-BE49-F238E27FC236}">
                <a16:creationId xmlns:a16="http://schemas.microsoft.com/office/drawing/2014/main" id="{0345AADD-48A1-4D76-AFC2-0A742F4423E4}"/>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1B3BB568-75B4-403B-A352-8C66FFE1EF2E}"/>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46895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D3C6A-F4C3-4DC8-95C2-D525C6F35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2E3CC92-A600-459B-AD71-1E6869710F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5FE2820D-B4E8-4F60-B8C5-501BC0090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12BB7-2AE6-4F6A-8AAA-522A76D043D0}"/>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6" name="Footer Placeholder 5">
            <a:extLst>
              <a:ext uri="{FF2B5EF4-FFF2-40B4-BE49-F238E27FC236}">
                <a16:creationId xmlns:a16="http://schemas.microsoft.com/office/drawing/2014/main" id="{38A6289D-03AB-4792-A5B3-DD92F484B231}"/>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4DFD8D05-E7BA-4D5E-AE57-B1A083E8169B}"/>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260461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8F8B1-D80E-4CA8-A225-880D08804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81280CC-63FF-4152-B3C4-AAE8418F55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FB7FD27-E2F9-4338-98B3-56425848B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2D9E6-CC39-4DCD-B48D-E74B85D7BA76}" type="datetimeFigureOut">
              <a:rPr lang="en-NZ" smtClean="0"/>
              <a:t>6/08/2021</a:t>
            </a:fld>
            <a:endParaRPr lang="en-NZ" dirty="0"/>
          </a:p>
        </p:txBody>
      </p:sp>
      <p:sp>
        <p:nvSpPr>
          <p:cNvPr id="5" name="Footer Placeholder 4">
            <a:extLst>
              <a:ext uri="{FF2B5EF4-FFF2-40B4-BE49-F238E27FC236}">
                <a16:creationId xmlns:a16="http://schemas.microsoft.com/office/drawing/2014/main" id="{50042EBB-66D4-4572-8F8D-D600A1A1AB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1D1046F1-A036-449F-A70C-9D04794EE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D7067-C466-4819-9830-B0B4E6A707BE}" type="slidenum">
              <a:rPr lang="en-NZ" smtClean="0"/>
              <a:t>‹#›</a:t>
            </a:fld>
            <a:endParaRPr lang="en-NZ" dirty="0"/>
          </a:p>
        </p:txBody>
      </p:sp>
    </p:spTree>
    <p:extLst>
      <p:ext uri="{BB962C8B-B14F-4D97-AF65-F5344CB8AC3E}">
        <p14:creationId xmlns:p14="http://schemas.microsoft.com/office/powerpoint/2010/main" val="181806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0356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lvl1pPr algn="l" defTabSz="914400" rtl="0" eaLnBrk="1" latinLnBrk="0" hangingPunct="1">
        <a:lnSpc>
          <a:spcPct val="90000"/>
        </a:lnSpc>
        <a:spcBef>
          <a:spcPct val="0"/>
        </a:spcBef>
        <a:buNone/>
        <a:defRPr sz="2800" b="1" kern="1200">
          <a:solidFill>
            <a:srgbClr val="00A99D"/>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video" Target="https://www.youtube.com/embed/MFAZJZiYurs?start=3&amp;feature=oembed"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tandards.govt.nz/shop/nzs-81342021/"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govt.nz/our-work/regulation-health-and-disability-system/certification-health-care-services/services-standards/nga-paerewa-health-and-disability-services-standard"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88943" y="1381579"/>
            <a:ext cx="7474010" cy="2011306"/>
          </a:xfrm>
        </p:spPr>
        <p:txBody>
          <a:bodyPr/>
          <a:lstStyle/>
          <a:p>
            <a:r>
              <a:rPr lang="en-NZ" u="sng" dirty="0"/>
              <a:t>Ngā Paerewa Health and disability services standard 2021 </a:t>
            </a:r>
            <a:endParaRPr lang="en-NZ" dirty="0"/>
          </a:p>
        </p:txBody>
      </p:sp>
      <p:sp>
        <p:nvSpPr>
          <p:cNvPr id="7" name="Subtitle 6"/>
          <p:cNvSpPr>
            <a:spLocks noGrp="1"/>
          </p:cNvSpPr>
          <p:nvPr>
            <p:ph type="subTitle" idx="1"/>
          </p:nvPr>
        </p:nvSpPr>
        <p:spPr>
          <a:xfrm>
            <a:off x="1121350" y="3465116"/>
            <a:ext cx="9949300" cy="2445490"/>
          </a:xfrm>
        </p:spPr>
        <p:txBody>
          <a:bodyPr/>
          <a:lstStyle/>
          <a:p>
            <a:endParaRPr lang="en-NZ" b="1" dirty="0"/>
          </a:p>
          <a:p>
            <a:r>
              <a:rPr lang="en-NZ" b="1" dirty="0"/>
              <a:t>Section 2: HUNGA MAHI ME TE HANGANGA / WORKFORCE AND STRUCTURE</a:t>
            </a:r>
          </a:p>
          <a:p>
            <a:endParaRPr lang="en-NZ" dirty="0"/>
          </a:p>
          <a:p>
            <a:r>
              <a:rPr lang="en-NZ" dirty="0"/>
              <a:t>Thank you for attending this session. We will start at 12:05pm.</a:t>
            </a:r>
          </a:p>
        </p:txBody>
      </p:sp>
    </p:spTree>
    <p:extLst>
      <p:ext uri="{BB962C8B-B14F-4D97-AF65-F5344CB8AC3E}">
        <p14:creationId xmlns:p14="http://schemas.microsoft.com/office/powerpoint/2010/main" val="7132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57E4-C394-4386-8F33-F7C3CE1140EA}"/>
              </a:ext>
            </a:extLst>
          </p:cNvPr>
          <p:cNvSpPr>
            <a:spLocks noGrp="1"/>
          </p:cNvSpPr>
          <p:nvPr>
            <p:ph type="title"/>
          </p:nvPr>
        </p:nvSpPr>
        <p:spPr>
          <a:xfrm>
            <a:off x="677944" y="242578"/>
            <a:ext cx="10515600" cy="1074060"/>
          </a:xfrm>
        </p:spPr>
        <p:txBody>
          <a:bodyPr/>
          <a:lstStyle/>
          <a:p>
            <a:r>
              <a:rPr lang="en-NZ" dirty="0"/>
              <a:t>Implementation/Transition Plan</a:t>
            </a:r>
          </a:p>
        </p:txBody>
      </p:sp>
      <p:sp>
        <p:nvSpPr>
          <p:cNvPr id="3" name="Content Placeholder 2">
            <a:extLst>
              <a:ext uri="{FF2B5EF4-FFF2-40B4-BE49-F238E27FC236}">
                <a16:creationId xmlns:a16="http://schemas.microsoft.com/office/drawing/2014/main" id="{BB4F2940-3B67-4D18-ACE7-1CD9866997E7}"/>
              </a:ext>
            </a:extLst>
          </p:cNvPr>
          <p:cNvSpPr>
            <a:spLocks noGrp="1"/>
          </p:cNvSpPr>
          <p:nvPr>
            <p:ph idx="1"/>
          </p:nvPr>
        </p:nvSpPr>
        <p:spPr>
          <a:xfrm>
            <a:off x="677944" y="1316638"/>
            <a:ext cx="10515600" cy="4977353"/>
          </a:xfrm>
        </p:spPr>
        <p:txBody>
          <a:bodyPr>
            <a:normAutofit fontScale="62500" lnSpcReduction="20000"/>
          </a:bodyPr>
          <a:lstStyle/>
          <a:p>
            <a:pPr marL="0" indent="0">
              <a:buNone/>
            </a:pPr>
            <a:r>
              <a:rPr lang="en-NZ" sz="1900" b="1" dirty="0"/>
              <a:t>Staged, Transparent, Non-punitive Approach  </a:t>
            </a:r>
          </a:p>
          <a:p>
            <a:pPr>
              <a:buFont typeface="Wingdings" panose="05000000000000000000" pitchFamily="2" charset="2"/>
              <a:buChar char="Ø"/>
            </a:pPr>
            <a:r>
              <a:rPr lang="en-NZ" sz="1800" dirty="0"/>
              <a:t>New (unmapped) and partially new (partially mapped) criteria will have grace periods before full implementation required.</a:t>
            </a:r>
            <a:r>
              <a:rPr lang="en-NZ" sz="1800" dirty="0">
                <a:highlight>
                  <a:srgbClr val="FFFF00"/>
                </a:highlight>
              </a:rPr>
              <a:t>  </a:t>
            </a:r>
          </a:p>
          <a:p>
            <a:pPr marL="0" indent="0">
              <a:buNone/>
            </a:pPr>
            <a:endParaRPr lang="en-NZ" sz="1800" b="1" dirty="0"/>
          </a:p>
          <a:p>
            <a:pPr marL="0" indent="0">
              <a:buNone/>
            </a:pPr>
            <a:r>
              <a:rPr lang="en-NZ" sz="1800" b="1" dirty="0"/>
              <a:t>Audit Pilot: </a:t>
            </a:r>
            <a:r>
              <a:rPr lang="en-NZ" sz="1800" dirty="0"/>
              <a:t>The pilot will include a mix of certification and surveillance audits across a variety of service types</a:t>
            </a:r>
            <a:endParaRPr lang="en-NZ" sz="1800" b="1" dirty="0"/>
          </a:p>
          <a:p>
            <a:pPr>
              <a:buFont typeface="Wingdings" panose="05000000000000000000" pitchFamily="2" charset="2"/>
              <a:buChar char="Ø"/>
            </a:pPr>
            <a:r>
              <a:rPr lang="en-NZ" sz="1800" dirty="0"/>
              <a:t>Purpose:  To test implementation processes against the Ngā Paerewa 2021 Standard. </a:t>
            </a:r>
          </a:p>
          <a:p>
            <a:pPr>
              <a:buFont typeface="Wingdings" panose="05000000000000000000" pitchFamily="2" charset="2"/>
              <a:buChar char="Ø"/>
            </a:pPr>
            <a:r>
              <a:rPr lang="en-NZ" sz="1800" dirty="0"/>
              <a:t>When: At the same time as the scheduled DAA certification/surveillance audit (Aug-Nov 2021).</a:t>
            </a:r>
          </a:p>
          <a:p>
            <a:pPr>
              <a:buFont typeface="Wingdings" panose="05000000000000000000" pitchFamily="2" charset="2"/>
              <a:buChar char="Ø"/>
            </a:pPr>
            <a:r>
              <a:rPr lang="en-NZ" sz="1800" dirty="0"/>
              <a:t>Who: Providers and DAAs are able to volunteer to take part. </a:t>
            </a:r>
          </a:p>
          <a:p>
            <a:pPr>
              <a:buFont typeface="Wingdings" panose="05000000000000000000" pitchFamily="2" charset="2"/>
              <a:buChar char="Ø"/>
            </a:pPr>
            <a:r>
              <a:rPr lang="en-NZ" sz="1800" dirty="0"/>
              <a:t>How: HealthCERT approved auditors will undertake the pilot audit. </a:t>
            </a:r>
          </a:p>
          <a:p>
            <a:pPr marL="0" indent="0">
              <a:buNone/>
            </a:pPr>
            <a:endParaRPr lang="en-NZ" sz="1800" b="1" dirty="0"/>
          </a:p>
          <a:p>
            <a:pPr marL="0" indent="0">
              <a:buNone/>
            </a:pPr>
            <a:r>
              <a:rPr lang="en-NZ" sz="1800" b="1" dirty="0"/>
              <a:t>Resources:</a:t>
            </a:r>
          </a:p>
          <a:p>
            <a:pPr>
              <a:buFont typeface="Wingdings" panose="05000000000000000000" pitchFamily="2" charset="2"/>
              <a:buChar char="Ø"/>
            </a:pPr>
            <a:r>
              <a:rPr lang="en-NZ" sz="1800" dirty="0"/>
              <a:t>Developing an online e-learning module to support providers with the updated Te Tiriti content of the Standard </a:t>
            </a:r>
          </a:p>
          <a:p>
            <a:pPr>
              <a:buFont typeface="Wingdings" panose="05000000000000000000" pitchFamily="2" charset="2"/>
              <a:buChar char="Ø"/>
            </a:pPr>
            <a:r>
              <a:rPr lang="en-NZ" sz="1800" dirty="0"/>
              <a:t>Re-establishing the HealthCERT Bulletin</a:t>
            </a:r>
          </a:p>
          <a:p>
            <a:pPr>
              <a:buFont typeface="Wingdings" panose="05000000000000000000" pitchFamily="2" charset="2"/>
              <a:buChar char="Ø"/>
            </a:pPr>
            <a:r>
              <a:rPr lang="en-NZ" sz="1800" dirty="0"/>
              <a:t>DAA Handbook will be updated to align with the Ngā Paerewa 2021 Standard</a:t>
            </a:r>
          </a:p>
          <a:p>
            <a:pPr marL="0" indent="0">
              <a:buNone/>
            </a:pPr>
            <a:endParaRPr lang="en-NZ" sz="1800" b="1" dirty="0"/>
          </a:p>
          <a:p>
            <a:pPr marL="0" indent="0">
              <a:buNone/>
            </a:pPr>
            <a:r>
              <a:rPr lang="en-NZ" sz="1800" b="1" dirty="0"/>
              <a:t>Feedback from the sector to inform implementation:</a:t>
            </a:r>
          </a:p>
          <a:p>
            <a:pPr>
              <a:buFont typeface="Wingdings" panose="05000000000000000000" pitchFamily="2" charset="2"/>
              <a:buChar char="Ø"/>
            </a:pPr>
            <a:r>
              <a:rPr lang="en-NZ" sz="1800" dirty="0"/>
              <a:t>Regular implementation stakeholder surveys will be available to feed into the implementation activities and workshops</a:t>
            </a:r>
          </a:p>
          <a:p>
            <a:pPr marL="0" indent="0">
              <a:buNone/>
            </a:pPr>
            <a:endParaRPr lang="en-US" sz="1800" b="1" dirty="0"/>
          </a:p>
          <a:p>
            <a:pPr marL="0" indent="0">
              <a:buNone/>
            </a:pPr>
            <a:r>
              <a:rPr lang="en-US" sz="1800" b="1" dirty="0"/>
              <a:t>Events/Forums</a:t>
            </a:r>
          </a:p>
          <a:p>
            <a:pPr>
              <a:buFont typeface="Wingdings" panose="05000000000000000000" pitchFamily="2" charset="2"/>
              <a:buChar char="Ø"/>
            </a:pPr>
            <a:r>
              <a:rPr lang="en-US" sz="1800" dirty="0"/>
              <a:t>Let HealthCERT know if you have an event, forum or national/regional meeting you think would be useful for HealthCERT to attend.</a:t>
            </a:r>
            <a:endParaRPr lang="en-NZ" sz="1800" dirty="0"/>
          </a:p>
        </p:txBody>
      </p:sp>
    </p:spTree>
    <p:extLst>
      <p:ext uri="{BB962C8B-B14F-4D97-AF65-F5344CB8AC3E}">
        <p14:creationId xmlns:p14="http://schemas.microsoft.com/office/powerpoint/2010/main" val="82814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B4E1-6BE2-4F90-B535-78446F6AC590}"/>
              </a:ext>
            </a:extLst>
          </p:cNvPr>
          <p:cNvSpPr>
            <a:spLocks noGrp="1"/>
          </p:cNvSpPr>
          <p:nvPr>
            <p:ph type="title"/>
          </p:nvPr>
        </p:nvSpPr>
        <p:spPr>
          <a:xfrm>
            <a:off x="461619" y="405644"/>
            <a:ext cx="7227974" cy="1074060"/>
          </a:xfrm>
        </p:spPr>
        <p:txBody>
          <a:bodyPr>
            <a:normAutofit fontScale="90000"/>
          </a:bodyPr>
          <a:lstStyle/>
          <a:p>
            <a:br>
              <a:rPr lang="en-NZ" dirty="0"/>
            </a:br>
            <a:r>
              <a:rPr lang="en-NZ" dirty="0"/>
              <a:t>Section 2: HUNGA MAHI ME TE HANGANGA / WORKFORCE AND STRUCTURE</a:t>
            </a:r>
            <a:br>
              <a:rPr lang="en-NZ" dirty="0"/>
            </a:br>
            <a:br>
              <a:rPr lang="en-NZ" i="1" dirty="0"/>
            </a:br>
            <a:br>
              <a:rPr lang="en-NZ" dirty="0"/>
            </a:br>
            <a:endParaRPr lang="en-NZ" b="0" dirty="0"/>
          </a:p>
        </p:txBody>
      </p:sp>
      <p:graphicFrame>
        <p:nvGraphicFramePr>
          <p:cNvPr id="6" name="Table 6">
            <a:extLst>
              <a:ext uri="{FF2B5EF4-FFF2-40B4-BE49-F238E27FC236}">
                <a16:creationId xmlns:a16="http://schemas.microsoft.com/office/drawing/2014/main" id="{14D3083C-3FA9-4CC9-AC32-B1F30726F742}"/>
              </a:ext>
            </a:extLst>
          </p:cNvPr>
          <p:cNvGraphicFramePr>
            <a:graphicFrameLocks noGrp="1"/>
          </p:cNvGraphicFramePr>
          <p:nvPr>
            <p:ph idx="1"/>
            <p:extLst>
              <p:ext uri="{D42A27DB-BD31-4B8C-83A1-F6EECF244321}">
                <p14:modId xmlns:p14="http://schemas.microsoft.com/office/powerpoint/2010/main" val="1151991551"/>
              </p:ext>
            </p:extLst>
          </p:nvPr>
        </p:nvGraphicFramePr>
        <p:xfrm>
          <a:off x="603316" y="1479704"/>
          <a:ext cx="10746556" cy="3898592"/>
        </p:xfrm>
        <a:graphic>
          <a:graphicData uri="http://schemas.openxmlformats.org/drawingml/2006/table">
            <a:tbl>
              <a:tblPr firstRow="1" bandRow="1">
                <a:tableStyleId>{5C22544A-7EE6-4342-B048-85BDC9FD1C3A}</a:tableStyleId>
              </a:tblPr>
              <a:tblGrid>
                <a:gridCol w="6464944">
                  <a:extLst>
                    <a:ext uri="{9D8B030D-6E8A-4147-A177-3AD203B41FA5}">
                      <a16:colId xmlns:a16="http://schemas.microsoft.com/office/drawing/2014/main" val="2713853370"/>
                    </a:ext>
                  </a:extLst>
                </a:gridCol>
                <a:gridCol w="4281612">
                  <a:extLst>
                    <a:ext uri="{9D8B030D-6E8A-4147-A177-3AD203B41FA5}">
                      <a16:colId xmlns:a16="http://schemas.microsoft.com/office/drawing/2014/main" val="3118752264"/>
                    </a:ext>
                  </a:extLst>
                </a:gridCol>
              </a:tblGrid>
              <a:tr h="626295">
                <a:tc>
                  <a:txBody>
                    <a:bodyPr/>
                    <a:lstStyle/>
                    <a:p>
                      <a:r>
                        <a:rPr lang="en-NZ" sz="1800" b="1" kern="1200" dirty="0">
                          <a:solidFill>
                            <a:schemeClr val="lt1"/>
                          </a:solidFill>
                          <a:effectLst/>
                          <a:latin typeface="+mn-lt"/>
                          <a:ea typeface="+mn-ea"/>
                          <a:cs typeface="+mn-cs"/>
                        </a:rPr>
                        <a:t>2: HUNGA MAHI ME TE HANGANGA / WORKFORCE AND STRUCTURE</a:t>
                      </a:r>
                      <a:endParaRPr lang="en-NZ"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2021 Edition</a:t>
                      </a:r>
                    </a:p>
                    <a:p>
                      <a:endParaRPr lang="en-NZ" dirty="0"/>
                    </a:p>
                  </a:txBody>
                  <a:tcPr/>
                </a:tc>
                <a:extLst>
                  <a:ext uri="{0D108BD9-81ED-4DB2-BD59-A6C34878D82A}">
                    <a16:rowId xmlns:a16="http://schemas.microsoft.com/office/drawing/2014/main" val="2491403032"/>
                  </a:ext>
                </a:extLst>
              </a:tr>
              <a:tr h="665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kern="1200" dirty="0">
                          <a:solidFill>
                            <a:schemeClr val="dk1"/>
                          </a:solidFill>
                          <a:latin typeface="+mn-lt"/>
                          <a:ea typeface="+mn-ea"/>
                          <a:cs typeface="+mn-cs"/>
                        </a:rPr>
                        <a:t>Subsections</a:t>
                      </a:r>
                    </a:p>
                  </a:txBody>
                  <a:tcPr/>
                </a:tc>
                <a:tc>
                  <a:txBody>
                    <a:bodyPr/>
                    <a:lstStyle/>
                    <a:p>
                      <a:r>
                        <a:rPr lang="en-NZ" b="1" dirty="0"/>
                        <a:t>5 Subsections (new language)</a:t>
                      </a:r>
                    </a:p>
                  </a:txBody>
                  <a:tcPr/>
                </a:tc>
                <a:extLst>
                  <a:ext uri="{0D108BD9-81ED-4DB2-BD59-A6C34878D82A}">
                    <a16:rowId xmlns:a16="http://schemas.microsoft.com/office/drawing/2014/main" val="2585500433"/>
                  </a:ext>
                </a:extLst>
              </a:tr>
              <a:tr h="686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dirty="0"/>
                        <a:t>Criteria</a:t>
                      </a:r>
                      <a:endParaRPr lang="en-NZ" i="1" dirty="0"/>
                    </a:p>
                  </a:txBody>
                  <a:tcPr/>
                </a:tc>
                <a:tc>
                  <a:txBody>
                    <a:bodyPr/>
                    <a:lstStyle/>
                    <a:p>
                      <a:r>
                        <a:rPr lang="en-NZ" b="0" dirty="0"/>
                        <a:t>43</a:t>
                      </a:r>
                    </a:p>
                  </a:txBody>
                  <a:tcPr/>
                </a:tc>
                <a:extLst>
                  <a:ext uri="{0D108BD9-81ED-4DB2-BD59-A6C34878D82A}">
                    <a16:rowId xmlns:a16="http://schemas.microsoft.com/office/drawing/2014/main" val="698456103"/>
                  </a:ext>
                </a:extLst>
              </a:tr>
              <a:tr h="626295">
                <a:tc>
                  <a:txBody>
                    <a:bodyPr/>
                    <a:lstStyle/>
                    <a:p>
                      <a:pPr lvl="0"/>
                      <a:r>
                        <a:rPr lang="en-NZ" sz="1800" b="1" dirty="0"/>
                        <a:t>Not applicable criteria</a:t>
                      </a:r>
                      <a:endParaRPr lang="en-NZ" dirty="0"/>
                    </a:p>
                    <a:p>
                      <a:endParaRPr lang="en-NZ" i="1" dirty="0"/>
                    </a:p>
                  </a:txBody>
                  <a:tcPr/>
                </a:tc>
                <a:tc>
                  <a:txBody>
                    <a:bodyPr/>
                    <a:lstStyle/>
                    <a:p>
                      <a:r>
                        <a:rPr lang="en-NZ" b="0" dirty="0"/>
                        <a:t>0</a:t>
                      </a:r>
                    </a:p>
                  </a:txBody>
                  <a:tcPr/>
                </a:tc>
                <a:extLst>
                  <a:ext uri="{0D108BD9-81ED-4DB2-BD59-A6C34878D82A}">
                    <a16:rowId xmlns:a16="http://schemas.microsoft.com/office/drawing/2014/main" val="1943978952"/>
                  </a:ext>
                </a:extLst>
              </a:tr>
              <a:tr h="626295">
                <a:tc>
                  <a:txBody>
                    <a:bodyPr/>
                    <a:lstStyle/>
                    <a:p>
                      <a:r>
                        <a:rPr lang="en-NZ" b="1" i="0" dirty="0"/>
                        <a:t>Partially new criteria</a:t>
                      </a:r>
                    </a:p>
                  </a:txBody>
                  <a:tcPr/>
                </a:tc>
                <a:tc>
                  <a:txBody>
                    <a:bodyPr/>
                    <a:lstStyle/>
                    <a:p>
                      <a:r>
                        <a:rPr lang="en-NZ" b="0" dirty="0"/>
                        <a:t>5</a:t>
                      </a:r>
                    </a:p>
                  </a:txBody>
                  <a:tcPr/>
                </a:tc>
                <a:extLst>
                  <a:ext uri="{0D108BD9-81ED-4DB2-BD59-A6C34878D82A}">
                    <a16:rowId xmlns:a16="http://schemas.microsoft.com/office/drawing/2014/main" val="576513227"/>
                  </a:ext>
                </a:extLst>
              </a:tr>
              <a:tr h="626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dirty="0"/>
                        <a:t>Not mapped (new)</a:t>
                      </a:r>
                      <a:endParaRPr lang="en-NZ" b="1" i="1" dirty="0"/>
                    </a:p>
                    <a:p>
                      <a:endParaRPr lang="en-NZ" b="0" i="1" dirty="0"/>
                    </a:p>
                  </a:txBody>
                  <a:tcPr/>
                </a:tc>
                <a:tc>
                  <a:txBody>
                    <a:bodyPr/>
                    <a:lstStyle/>
                    <a:p>
                      <a:r>
                        <a:rPr lang="en-NZ" b="0" dirty="0"/>
                        <a:t>11</a:t>
                      </a:r>
                    </a:p>
                  </a:txBody>
                  <a:tcPr/>
                </a:tc>
                <a:extLst>
                  <a:ext uri="{0D108BD9-81ED-4DB2-BD59-A6C34878D82A}">
                    <a16:rowId xmlns:a16="http://schemas.microsoft.com/office/drawing/2014/main" val="15789087"/>
                  </a:ext>
                </a:extLst>
              </a:tr>
            </a:tbl>
          </a:graphicData>
        </a:graphic>
      </p:graphicFrame>
    </p:spTree>
    <p:extLst>
      <p:ext uri="{BB962C8B-B14F-4D97-AF65-F5344CB8AC3E}">
        <p14:creationId xmlns:p14="http://schemas.microsoft.com/office/powerpoint/2010/main" val="40075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8AE4-E095-4F55-A6B6-28C00F81FF6C}"/>
              </a:ext>
            </a:extLst>
          </p:cNvPr>
          <p:cNvSpPr>
            <a:spLocks noGrp="1"/>
          </p:cNvSpPr>
          <p:nvPr>
            <p:ph type="title"/>
          </p:nvPr>
        </p:nvSpPr>
        <p:spPr/>
        <p:txBody>
          <a:bodyPr>
            <a:normAutofit fontScale="90000"/>
          </a:bodyPr>
          <a:lstStyle/>
          <a:p>
            <a:br>
              <a:rPr lang="en-NZ" dirty="0">
                <a:solidFill>
                  <a:srgbClr val="384973"/>
                </a:solidFill>
              </a:rPr>
            </a:br>
            <a:r>
              <a:rPr lang="en-NZ" dirty="0">
                <a:solidFill>
                  <a:srgbClr val="384973"/>
                </a:solidFill>
              </a:rPr>
              <a:t>Section 2: </a:t>
            </a:r>
            <a:r>
              <a:rPr lang="nn-NO" sz="3100" dirty="0">
                <a:solidFill>
                  <a:srgbClr val="384973"/>
                </a:solidFill>
              </a:rPr>
              <a:t>HUNGA MAHI ME TE HANGANGA</a:t>
            </a:r>
            <a:br>
              <a:rPr lang="nn-NO" sz="3100" dirty="0">
                <a:solidFill>
                  <a:srgbClr val="384973"/>
                </a:solidFill>
              </a:rPr>
            </a:br>
            <a:r>
              <a:rPr lang="en-NZ" sz="3100" dirty="0">
                <a:solidFill>
                  <a:srgbClr val="384973"/>
                </a:solidFill>
              </a:rPr>
              <a:t>WORKFORCE AND STRUCTURE</a:t>
            </a:r>
          </a:p>
        </p:txBody>
      </p:sp>
      <p:sp>
        <p:nvSpPr>
          <p:cNvPr id="3" name="Content Placeholder 2">
            <a:extLst>
              <a:ext uri="{FF2B5EF4-FFF2-40B4-BE49-F238E27FC236}">
                <a16:creationId xmlns:a16="http://schemas.microsoft.com/office/drawing/2014/main" id="{1BBB6F63-943D-4469-89BB-D1F8631040AF}"/>
              </a:ext>
            </a:extLst>
          </p:cNvPr>
          <p:cNvSpPr>
            <a:spLocks noGrp="1"/>
          </p:cNvSpPr>
          <p:nvPr>
            <p:ph idx="1"/>
          </p:nvPr>
        </p:nvSpPr>
        <p:spPr/>
        <p:txBody>
          <a:bodyPr/>
          <a:lstStyle/>
          <a:p>
            <a:pPr marL="0" indent="0">
              <a:buNone/>
            </a:pPr>
            <a:r>
              <a:rPr lang="en-US" sz="2000" b="1" dirty="0"/>
              <a:t>Outcome 2: </a:t>
            </a:r>
            <a:r>
              <a:rPr lang="en-US" sz="2000" dirty="0"/>
              <a:t>People receive quality services through effective governance and a </a:t>
            </a:r>
            <a:r>
              <a:rPr lang="en-NZ" sz="2000" dirty="0"/>
              <a:t>supported workforce.</a:t>
            </a:r>
          </a:p>
          <a:p>
            <a:pPr marL="0" indent="0">
              <a:buNone/>
            </a:pPr>
            <a:r>
              <a:rPr lang="en-US" sz="1400" b="1" i="1" dirty="0"/>
              <a:t>Sub section</a:t>
            </a:r>
          </a:p>
          <a:p>
            <a:pPr marL="0" indent="0">
              <a:buNone/>
            </a:pPr>
            <a:r>
              <a:rPr lang="en-NZ" sz="1400" b="1" dirty="0"/>
              <a:t>2.1: Governance (11 criteria)</a:t>
            </a:r>
          </a:p>
          <a:p>
            <a:pPr marL="0" indent="0">
              <a:buNone/>
            </a:pPr>
            <a:r>
              <a:rPr lang="en-US" sz="1400" b="1" dirty="0"/>
              <a:t>2.2: Quality and risk (8 criteria)</a:t>
            </a:r>
          </a:p>
          <a:p>
            <a:pPr marL="0" indent="0">
              <a:buNone/>
            </a:pPr>
            <a:r>
              <a:rPr lang="en-NZ" sz="1400" b="1" dirty="0"/>
              <a:t>2.3: Service management (14 criteria)</a:t>
            </a:r>
          </a:p>
          <a:p>
            <a:pPr marL="0" indent="0">
              <a:buNone/>
            </a:pPr>
            <a:r>
              <a:rPr lang="en-US" sz="1400" b="1" dirty="0"/>
              <a:t>2.4: Health care and support workers (7 criteria)</a:t>
            </a:r>
          </a:p>
          <a:p>
            <a:pPr marL="0" indent="0">
              <a:buNone/>
            </a:pPr>
            <a:r>
              <a:rPr lang="en-NZ" sz="1400" b="1" dirty="0"/>
              <a:t>2.5: Information (3 criteria)</a:t>
            </a:r>
            <a:endParaRPr lang="en-NZ" sz="1400" dirty="0"/>
          </a:p>
        </p:txBody>
      </p:sp>
    </p:spTree>
    <p:extLst>
      <p:ext uri="{BB962C8B-B14F-4D97-AF65-F5344CB8AC3E}">
        <p14:creationId xmlns:p14="http://schemas.microsoft.com/office/powerpoint/2010/main" val="50533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377053" y="89452"/>
            <a:ext cx="10992255" cy="1074060"/>
          </a:xfrm>
        </p:spPr>
        <p:txBody>
          <a:bodyPr>
            <a:noAutofit/>
          </a:bodyPr>
          <a:lstStyle/>
          <a:p>
            <a:r>
              <a:rPr lang="en-NZ" dirty="0"/>
              <a:t>2.1 Mana </a:t>
            </a:r>
            <a:r>
              <a:rPr lang="en-NZ" dirty="0" err="1"/>
              <a:t>whakahaere</a:t>
            </a:r>
            <a:r>
              <a:rPr lang="en-NZ" dirty="0"/>
              <a:t> / Governance</a:t>
            </a:r>
            <a:br>
              <a:rPr lang="en-NZ" sz="2000" dirty="0"/>
            </a:br>
            <a:br>
              <a:rPr lang="en-NZ" sz="1200" i="1" dirty="0"/>
            </a:br>
            <a:endParaRPr lang="en-NZ" sz="1200" i="1"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1613899954"/>
              </p:ext>
            </p:extLst>
          </p:nvPr>
        </p:nvGraphicFramePr>
        <p:xfrm>
          <a:off x="460327" y="979035"/>
          <a:ext cx="11271345" cy="5070339"/>
        </p:xfrm>
        <a:graphic>
          <a:graphicData uri="http://schemas.openxmlformats.org/drawingml/2006/table">
            <a:tbl>
              <a:tblPr firstRow="1" firstCol="1" bandRow="1"/>
              <a:tblGrid>
                <a:gridCol w="786501">
                  <a:extLst>
                    <a:ext uri="{9D8B030D-6E8A-4147-A177-3AD203B41FA5}">
                      <a16:colId xmlns:a16="http://schemas.microsoft.com/office/drawing/2014/main" val="3581027933"/>
                    </a:ext>
                  </a:extLst>
                </a:gridCol>
                <a:gridCol w="5049368">
                  <a:extLst>
                    <a:ext uri="{9D8B030D-6E8A-4147-A177-3AD203B41FA5}">
                      <a16:colId xmlns:a16="http://schemas.microsoft.com/office/drawing/2014/main" val="2497520352"/>
                    </a:ext>
                  </a:extLst>
                </a:gridCol>
                <a:gridCol w="1407269">
                  <a:extLst>
                    <a:ext uri="{9D8B030D-6E8A-4147-A177-3AD203B41FA5}">
                      <a16:colId xmlns:a16="http://schemas.microsoft.com/office/drawing/2014/main" val="3041374685"/>
                    </a:ext>
                  </a:extLst>
                </a:gridCol>
                <a:gridCol w="737697">
                  <a:extLst>
                    <a:ext uri="{9D8B030D-6E8A-4147-A177-3AD203B41FA5}">
                      <a16:colId xmlns:a16="http://schemas.microsoft.com/office/drawing/2014/main" val="4021729192"/>
                    </a:ext>
                  </a:extLst>
                </a:gridCol>
                <a:gridCol w="1077250">
                  <a:extLst>
                    <a:ext uri="{9D8B030D-6E8A-4147-A177-3AD203B41FA5}">
                      <a16:colId xmlns:a16="http://schemas.microsoft.com/office/drawing/2014/main" val="4040259809"/>
                    </a:ext>
                  </a:extLst>
                </a:gridCol>
                <a:gridCol w="1020051">
                  <a:extLst>
                    <a:ext uri="{9D8B030D-6E8A-4147-A177-3AD203B41FA5}">
                      <a16:colId xmlns:a16="http://schemas.microsoft.com/office/drawing/2014/main" val="1210622288"/>
                    </a:ext>
                  </a:extLst>
                </a:gridCol>
                <a:gridCol w="1193209">
                  <a:extLst>
                    <a:ext uri="{9D8B030D-6E8A-4147-A177-3AD203B41FA5}">
                      <a16:colId xmlns:a16="http://schemas.microsoft.com/office/drawing/2014/main" val="1703305857"/>
                    </a:ext>
                  </a:extLst>
                </a:gridCol>
              </a:tblGrid>
              <a:tr h="482175">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41090">
                <a:tc>
                  <a:txBody>
                    <a:bodyPr/>
                    <a:lstStyle/>
                    <a:p>
                      <a:pPr>
                        <a:spcBef>
                          <a:spcPts val="600"/>
                        </a:spcBef>
                        <a:spcAft>
                          <a:spcPts val="900"/>
                        </a:spcAft>
                      </a:pPr>
                      <a:r>
                        <a:rPr lang="en-NZ" sz="800" dirty="0">
                          <a:effectLst/>
                          <a:latin typeface="Segoe UI" panose="020B0502040204020203" pitchFamily="34" charset="0"/>
                          <a:ea typeface="Calibri" panose="020F0502020204030204" pitchFamily="34" charset="0"/>
                          <a:cs typeface="Segoe UI" panose="020B0502040204020203" pitchFamily="34" charset="0"/>
                        </a:rPr>
                        <a:t>2.1.1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Segoe UI" panose="020B0502040204020203" pitchFamily="34" charset="0"/>
                          <a:cs typeface="Segoe UI" panose="020B0502040204020203" pitchFamily="34" charset="0"/>
                        </a:rPr>
                        <a:t>Governance bodies shall ensure compliance with legislative, contractual, and regulatory requirements with demonstrated commitment to international conventions ratified by the New Zealand government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dirty="0">
                          <a:effectLst/>
                          <a:latin typeface="Segoe UI" panose="020B0502040204020203" pitchFamily="34" charset="0"/>
                          <a:ea typeface="Calibri" panose="020F0502020204030204" pitchFamily="34" charset="0"/>
                          <a:cs typeface="Segoe UI" panose="020B0502040204020203" pitchFamily="34" charset="0"/>
                        </a:rPr>
                        <a:t>1.2.1.3; 1.2.3.3; 1.2.4.2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 2.3.1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2.1.5; 2.6.1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a:effectLst/>
                          <a:latin typeface="Segoe UI" panose="020B0502040204020203" pitchFamily="34" charset="0"/>
                          <a:ea typeface="Calibri" panose="020F0502020204030204" pitchFamily="34" charset="0"/>
                          <a:cs typeface="Segoe UI" panose="020B0502040204020203" pitchFamily="34" charset="0"/>
                        </a:rPr>
                        <a:t>6.5.1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1">
                  <a:txBody>
                    <a:bodyPr/>
                    <a:lstStyle/>
                    <a:p>
                      <a:pPr marL="0" lvl="0" algn="l" defTabSz="914400" rtl="0" eaLnBrk="1" latinLnBrk="0" hangingPunct="1"/>
                      <a:r>
                        <a:rPr lang="en-NZ" sz="1000" kern="1200" dirty="0">
                          <a:solidFill>
                            <a:schemeClr val="tx1"/>
                          </a:solidFill>
                          <a:effectLst/>
                          <a:latin typeface="Segoe UI" panose="020B0502040204020203" pitchFamily="34" charset="0"/>
                          <a:ea typeface="+mn-ea"/>
                          <a:cs typeface="Segoe UI" panose="020B0502040204020203" pitchFamily="34"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527380">
                <a:tc>
                  <a:txBody>
                    <a:bodyPr/>
                    <a:lstStyle/>
                    <a:p>
                      <a:pPr>
                        <a:spcBef>
                          <a:spcPts val="600"/>
                        </a:spcBef>
                        <a:spcAft>
                          <a:spcPts val="900"/>
                        </a:spcAft>
                      </a:pPr>
                      <a:r>
                        <a:rPr lang="en-NZ" sz="800">
                          <a:effectLst/>
                          <a:latin typeface="Segoe UI" panose="020B0502040204020203" pitchFamily="34" charset="0"/>
                          <a:ea typeface="Calibri" panose="020F0502020204030204" pitchFamily="34" charset="0"/>
                          <a:cs typeface="Segoe UI" panose="020B0502040204020203" pitchFamily="34" charset="0"/>
                        </a:rPr>
                        <a:t>2.1.2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Segoe UI" panose="020B0502040204020203" pitchFamily="34" charset="0"/>
                          <a:cs typeface="Segoe UI" panose="020B0502040204020203" pitchFamily="34" charset="0"/>
                        </a:rPr>
                        <a:t>Governance bodies shall ensure service providers’ structure, purpose, values, scope, direction, performance, and goals are clearly identified, monitored, reviewed, and evaluated at defined intervals.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a:effectLst/>
                          <a:latin typeface="Segoe UI" panose="020B0502040204020203" pitchFamily="34" charset="0"/>
                          <a:ea typeface="Calibri" panose="020F0502020204030204" pitchFamily="34" charset="0"/>
                          <a:cs typeface="Segoe UI" panose="020B0502040204020203" pitchFamily="34" charset="0"/>
                        </a:rPr>
                        <a:t>1.2.1.1; </a:t>
                      </a:r>
                      <a:r>
                        <a:rPr lang="en-NZ" sz="800" i="1">
                          <a:effectLst/>
                          <a:latin typeface="Segoe UI" panose="020B0502040204020203" pitchFamily="34" charset="0"/>
                          <a:ea typeface="Calibri" panose="020F0502020204030204" pitchFamily="34" charset="0"/>
                          <a:cs typeface="Segoe UI" panose="020B0502040204020203" pitchFamily="34" charset="0"/>
                        </a:rPr>
                        <a:t>1.2.1.2</a:t>
                      </a:r>
                      <a:endParaRPr lang="en-NZ" sz="8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a:effectLst/>
                          <a:latin typeface="Segoe UI" panose="020B0502040204020203" pitchFamily="34" charset="0"/>
                          <a:ea typeface="Calibri" panose="020F0502020204030204" pitchFamily="34" charset="0"/>
                          <a:cs typeface="Segoe UI" panose="020B0502040204020203" pitchFamily="34" charset="0"/>
                        </a:rPr>
                        <a:t>2.1.1; 2.1.2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 2.1.1; 2.1.2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65597"/>
                  </a:ext>
                </a:extLst>
              </a:tr>
              <a:tr h="376627">
                <a:tc>
                  <a:txBody>
                    <a:bodyPr/>
                    <a:lstStyle/>
                    <a:p>
                      <a:pPr>
                        <a:spcBef>
                          <a:spcPts val="600"/>
                        </a:spcBef>
                        <a:spcAft>
                          <a:spcPts val="900"/>
                        </a:spcAft>
                      </a:pPr>
                      <a:r>
                        <a:rPr lang="en-NZ" sz="800">
                          <a:effectLst/>
                          <a:latin typeface="Segoe UI" panose="020B0502040204020203" pitchFamily="34" charset="0"/>
                          <a:ea typeface="Calibri" panose="020F0502020204030204" pitchFamily="34" charset="0"/>
                          <a:cs typeface="Segoe UI" panose="020B0502040204020203" pitchFamily="34" charset="0"/>
                        </a:rPr>
                        <a:t>2.1.3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b="0" i="0" u="none" strike="noStrike" kern="1200" dirty="0">
                          <a:solidFill>
                            <a:srgbClr val="000000"/>
                          </a:solidFill>
                          <a:effectLst/>
                          <a:latin typeface="Segoe UI" panose="020B0502040204020203" pitchFamily="34" charset="0"/>
                          <a:ea typeface="+mn-ea"/>
                          <a:cs typeface="Segoe UI" panose="020B0502040204020203" pitchFamily="34" charset="0"/>
                        </a:rPr>
                        <a:t>Governance bodies shall appoint a suitably qualified or experienced person to manage the service provider with authority, accountability, and responsibility for service provision.</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a:effectLst/>
                          <a:latin typeface="Segoe UI" panose="020B0502040204020203" pitchFamily="34" charset="0"/>
                          <a:ea typeface="Calibri" panose="020F0502020204030204" pitchFamily="34" charset="0"/>
                          <a:cs typeface="Segoe UI" panose="020B0502040204020203" pitchFamily="34" charset="0"/>
                        </a:rPr>
                        <a:t>1.2.1.3; 1.2.2.1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a:effectLst/>
                          <a:latin typeface="Segoe UI" panose="020B0502040204020203" pitchFamily="34" charset="0"/>
                          <a:ea typeface="Calibri" panose="020F0502020204030204" pitchFamily="34" charset="0"/>
                          <a:cs typeface="Segoe UI" panose="020B0502040204020203" pitchFamily="34" charset="0"/>
                        </a:rPr>
                        <a:t> 2.2.1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a:effectLst/>
                          <a:latin typeface="Segoe UI" panose="020B0502040204020203" pitchFamily="34" charset="0"/>
                          <a:ea typeface="Calibri" panose="020F0502020204030204" pitchFamily="34" charset="0"/>
                          <a:cs typeface="Segoe UI" panose="020B0502040204020203" pitchFamily="34" charset="0"/>
                        </a:rPr>
                        <a:t>2.1.3; 2.1.7; 2.5.1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8.6.1; 8.6.3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86905"/>
                  </a:ext>
                </a:extLst>
              </a:tr>
              <a:tr h="375064">
                <a:tc>
                  <a:txBody>
                    <a:bodyPr/>
                    <a:lstStyle/>
                    <a:p>
                      <a:pPr>
                        <a:spcBef>
                          <a:spcPts val="600"/>
                        </a:spcBef>
                        <a:spcAft>
                          <a:spcPts val="900"/>
                        </a:spcAft>
                      </a:pPr>
                      <a:r>
                        <a:rPr lang="en-NZ" sz="800">
                          <a:effectLst/>
                          <a:latin typeface="Segoe UI" panose="020B0502040204020203" pitchFamily="34" charset="0"/>
                          <a:ea typeface="Calibri" panose="020F0502020204030204" pitchFamily="34" charset="0"/>
                          <a:cs typeface="Segoe UI" panose="020B0502040204020203" pitchFamily="34" charset="0"/>
                        </a:rPr>
                        <a:t>2.1.4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Segoe UI" panose="020B0502040204020203" pitchFamily="34" charset="0"/>
                          <a:cs typeface="Segoe UI" panose="020B0502040204020203" pitchFamily="34" charset="0"/>
                        </a:rPr>
                        <a:t>Governance bodies shall evidence leadership and commitment to the quality and risk management system.</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a:effectLst/>
                          <a:latin typeface="Segoe UI" panose="020B0502040204020203" pitchFamily="34" charset="0"/>
                          <a:ea typeface="Calibri" panose="020F0502020204030204" pitchFamily="34" charset="0"/>
                          <a:cs typeface="Segoe UI" panose="020B0502040204020203" pitchFamily="34" charset="0"/>
                        </a:rPr>
                        <a:t>1.2.3.1; 1.2.3.3; 1.2.3.4; 1.2.3.5; 1.2.3.6; 1.2.3.7; 1.2.3.8; 1.2.3.9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a:effectLst/>
                          <a:latin typeface="Segoe UI" panose="020B0502040204020203" pitchFamily="34" charset="0"/>
                          <a:ea typeface="Calibri" panose="020F0502020204030204" pitchFamily="34" charset="0"/>
                          <a:cs typeface="Segoe UI" panose="020B0502040204020203" pitchFamily="34" charset="0"/>
                        </a:rPr>
                        <a:t> 2.1.3; 2.3.1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a:effectLst/>
                          <a:latin typeface="Segoe UI" panose="020B0502040204020203" pitchFamily="34" charset="0"/>
                          <a:ea typeface="Calibri" panose="020F0502020204030204" pitchFamily="34" charset="0"/>
                          <a:cs typeface="Segoe UI" panose="020B0502040204020203" pitchFamily="34" charset="0"/>
                        </a:rPr>
                        <a:t>2.1.4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250081"/>
                  </a:ext>
                </a:extLst>
              </a:tr>
              <a:tr h="423066">
                <a:tc>
                  <a:txBody>
                    <a:bodyPr/>
                    <a:lstStyle/>
                    <a:p>
                      <a:pPr>
                        <a:spcBef>
                          <a:spcPts val="600"/>
                        </a:spcBef>
                        <a:spcAft>
                          <a:spcPts val="900"/>
                        </a:spcAft>
                      </a:pPr>
                      <a:r>
                        <a:rPr lang="en-NZ" sz="800" b="1" dirty="0">
                          <a:effectLst/>
                          <a:latin typeface="Segoe UI" panose="020B0502040204020203" pitchFamily="34" charset="0"/>
                          <a:ea typeface="Calibri" panose="020F0502020204030204" pitchFamily="34" charset="0"/>
                          <a:cs typeface="Segoe UI" panose="020B0502040204020203" pitchFamily="34" charset="0"/>
                        </a:rPr>
                        <a:t>2.1.5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1" i="0" u="none" strike="noStrike" dirty="0">
                          <a:solidFill>
                            <a:srgbClr val="000000"/>
                          </a:solidFill>
                          <a:effectLst/>
                          <a:latin typeface="Segoe UI" panose="020B0502040204020203" pitchFamily="34" charset="0"/>
                          <a:cs typeface="Segoe UI" panose="020B0502040204020203" pitchFamily="34" charset="0"/>
                        </a:rPr>
                        <a:t>Governance bodies shall ensure service providers deliver services that improve outcomes and achieve equity for Maori.</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1" dirty="0">
                          <a:effectLst/>
                          <a:latin typeface="Segoe UI" panose="020B0502040204020203" pitchFamily="34" charset="0"/>
                          <a:ea typeface="Calibri" panose="020F0502020204030204" pitchFamily="34" charset="0"/>
                          <a:cs typeface="Segoe UI" panose="020B0502040204020203" pitchFamily="34" charset="0"/>
                        </a:rPr>
                        <a:t>Not mapped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6.3.4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912925"/>
                  </a:ext>
                </a:extLst>
              </a:tr>
              <a:tr h="355173">
                <a:tc>
                  <a:txBody>
                    <a:bodyPr/>
                    <a:lstStyle/>
                    <a:p>
                      <a:pPr>
                        <a:spcBef>
                          <a:spcPts val="600"/>
                        </a:spcBef>
                        <a:spcAft>
                          <a:spcPts val="900"/>
                        </a:spcAft>
                      </a:pPr>
                      <a:r>
                        <a:rPr lang="en-NZ" sz="800" b="1" dirty="0">
                          <a:effectLst/>
                          <a:latin typeface="Segoe UI" panose="020B0502040204020203" pitchFamily="34" charset="0"/>
                          <a:ea typeface="Calibri" panose="020F0502020204030204" pitchFamily="34" charset="0"/>
                          <a:cs typeface="Segoe UI" panose="020B0502040204020203" pitchFamily="34" charset="0"/>
                        </a:rPr>
                        <a:t>2.1.6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b="1" i="0" u="none" strike="noStrike" kern="1200" dirty="0">
                          <a:solidFill>
                            <a:srgbClr val="000000"/>
                          </a:solidFill>
                          <a:effectLst/>
                          <a:latin typeface="Segoe UI" panose="020B0502040204020203" pitchFamily="34" charset="0"/>
                          <a:ea typeface="+mn-ea"/>
                          <a:cs typeface="Segoe UI" panose="020B0502040204020203" pitchFamily="34" charset="0"/>
                        </a:rPr>
                        <a:t>Governance bodies shall ensure service providers deliver services that improve outcomes</a:t>
                      </a:r>
                    </a:p>
                    <a:p>
                      <a:r>
                        <a:rPr lang="en-US" sz="800" b="1" i="0" u="none" strike="noStrike" kern="1200" dirty="0">
                          <a:solidFill>
                            <a:srgbClr val="000000"/>
                          </a:solidFill>
                          <a:effectLst/>
                          <a:latin typeface="Segoe UI" panose="020B0502040204020203" pitchFamily="34" charset="0"/>
                          <a:ea typeface="+mn-ea"/>
                          <a:cs typeface="Segoe UI" panose="020B0502040204020203" pitchFamily="34" charset="0"/>
                        </a:rPr>
                        <a:t>and achieve equity for </a:t>
                      </a:r>
                      <a:r>
                        <a:rPr lang="en-US" sz="800" b="1" i="0" u="none" strike="noStrike" kern="1200" dirty="0" err="1">
                          <a:solidFill>
                            <a:srgbClr val="000000"/>
                          </a:solidFill>
                          <a:effectLst/>
                          <a:latin typeface="Segoe UI" panose="020B0502040204020203" pitchFamily="34" charset="0"/>
                          <a:ea typeface="+mn-ea"/>
                          <a:cs typeface="Segoe UI" panose="020B0502040204020203" pitchFamily="34" charset="0"/>
                        </a:rPr>
                        <a:t>tāngata</a:t>
                      </a:r>
                      <a:r>
                        <a:rPr lang="en-US" sz="800" b="1" i="0" u="none" strike="noStrike" kern="1200" dirty="0">
                          <a:solidFill>
                            <a:srgbClr val="000000"/>
                          </a:solidFill>
                          <a:effectLst/>
                          <a:latin typeface="Segoe UI" panose="020B0502040204020203" pitchFamily="34" charset="0"/>
                          <a:ea typeface="+mn-ea"/>
                          <a:cs typeface="Segoe UI" panose="020B0502040204020203" pitchFamily="34" charset="0"/>
                        </a:rPr>
                        <a:t> </a:t>
                      </a:r>
                      <a:r>
                        <a:rPr lang="en-US" sz="800" b="1" i="0" u="none" strike="noStrike" kern="1200" dirty="0" err="1">
                          <a:solidFill>
                            <a:srgbClr val="000000"/>
                          </a:solidFill>
                          <a:effectLst/>
                          <a:latin typeface="Segoe UI" panose="020B0502040204020203" pitchFamily="34" charset="0"/>
                          <a:ea typeface="+mn-ea"/>
                          <a:cs typeface="Segoe UI" panose="020B0502040204020203" pitchFamily="34" charset="0"/>
                        </a:rPr>
                        <a:t>whaikaha</a:t>
                      </a:r>
                      <a:r>
                        <a:rPr lang="en-US" sz="800" b="1" i="0" u="none" strike="noStrike" kern="1200" dirty="0">
                          <a:solidFill>
                            <a:srgbClr val="000000"/>
                          </a:solidFill>
                          <a:effectLst/>
                          <a:latin typeface="Segoe UI" panose="020B0502040204020203" pitchFamily="34" charset="0"/>
                          <a:ea typeface="+mn-ea"/>
                          <a:cs typeface="Segoe UI" panose="020B0502040204020203" pitchFamily="34" charset="0"/>
                        </a:rPr>
                        <a:t> people with disabilities.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1"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lvl="0" algn="l" defTabSz="914400" rtl="0" eaLnBrk="1" latinLnBrk="0" hangingPunct="1"/>
                      <a:endParaRPr lang="en-NZ" sz="12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161194"/>
                  </a:ext>
                </a:extLst>
              </a:tr>
              <a:tr h="325772">
                <a:tc>
                  <a:txBody>
                    <a:bodyPr/>
                    <a:lstStyle/>
                    <a:p>
                      <a:pPr>
                        <a:spcBef>
                          <a:spcPts val="600"/>
                        </a:spcBef>
                        <a:spcAft>
                          <a:spcPts val="900"/>
                        </a:spcAft>
                      </a:pPr>
                      <a:r>
                        <a:rPr lang="en-NZ" sz="800" b="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2.1.7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1"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Governance bodies shall ensure service providers identify and work to address barriers</a:t>
                      </a:r>
                    </a:p>
                    <a:p>
                      <a:pPr algn="l" fontAlgn="t"/>
                      <a:r>
                        <a:rPr lang="en-US" sz="800" b="1"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to equitable service delivery.</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Partially mapped: not explicit/aligns with 1.1.4.2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 1.4.2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lvl="0" algn="l" defTabSz="914400" rtl="0" eaLnBrk="1" latinLnBrk="0" hangingPunct="1"/>
                      <a:endParaRPr lang="en-NZ" sz="12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760682"/>
                  </a:ext>
                </a:extLst>
              </a:tr>
              <a:tr h="478004">
                <a:tc>
                  <a:txBody>
                    <a:bodyPr/>
                    <a:lstStyle/>
                    <a:p>
                      <a:pPr>
                        <a:spcBef>
                          <a:spcPts val="600"/>
                        </a:spcBef>
                        <a:spcAft>
                          <a:spcPts val="900"/>
                        </a:spcAft>
                      </a:pPr>
                      <a:r>
                        <a:rPr lang="en-NZ" sz="800">
                          <a:effectLst/>
                          <a:latin typeface="Segoe UI" panose="020B0502040204020203" pitchFamily="34" charset="0"/>
                          <a:ea typeface="Calibri" panose="020F0502020204030204" pitchFamily="34" charset="0"/>
                          <a:cs typeface="Segoe UI" panose="020B0502040204020203" pitchFamily="34" charset="0"/>
                        </a:rPr>
                        <a:t>2.1.8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Segoe UI" panose="020B0502040204020203" pitchFamily="34" charset="0"/>
                          <a:cs typeface="Segoe UI" panose="020B0502040204020203" pitchFamily="34" charset="0"/>
                        </a:rPr>
                        <a:t>Governance bodies shall support people receiving services and </a:t>
                      </a:r>
                      <a:r>
                        <a:rPr lang="en-US" sz="800" b="0" i="0" u="none" strike="noStrike" dirty="0" err="1">
                          <a:solidFill>
                            <a:srgbClr val="000000"/>
                          </a:solidFill>
                          <a:effectLst/>
                          <a:latin typeface="Segoe UI" panose="020B0502040204020203" pitchFamily="34" charset="0"/>
                          <a:cs typeface="Segoe UI" panose="020B0502040204020203" pitchFamily="34" charset="0"/>
                        </a:rPr>
                        <a:t>whānau</a:t>
                      </a:r>
                      <a:r>
                        <a:rPr lang="en-US" sz="800" b="0" i="0" u="none" strike="noStrike" dirty="0">
                          <a:solidFill>
                            <a:srgbClr val="000000"/>
                          </a:solidFill>
                          <a:effectLst/>
                          <a:latin typeface="Segoe UI" panose="020B0502040204020203" pitchFamily="34" charset="0"/>
                          <a:cs typeface="Segoe UI" panose="020B0502040204020203" pitchFamily="34" charset="0"/>
                        </a:rPr>
                        <a:t> to participate in the planning, implementation, monitoring, and evaluation of service delivery.</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i="1" dirty="0">
                          <a:effectLst/>
                          <a:latin typeface="Segoe UI" panose="020B0502040204020203" pitchFamily="34" charset="0"/>
                          <a:ea typeface="Calibri" panose="020F0502020204030204" pitchFamily="34" charset="0"/>
                          <a:cs typeface="Segoe UI" panose="020B0502040204020203" pitchFamily="34" charset="0"/>
                        </a:rPr>
                        <a:t>1.2.3.2;</a:t>
                      </a:r>
                      <a:r>
                        <a:rPr lang="en-NZ" sz="800" dirty="0">
                          <a:effectLst/>
                          <a:latin typeface="Segoe UI" panose="020B0502040204020203" pitchFamily="34" charset="0"/>
                          <a:ea typeface="Calibri" panose="020F0502020204030204" pitchFamily="34" charset="0"/>
                          <a:cs typeface="Segoe UI" panose="020B0502040204020203" pitchFamily="34" charset="0"/>
                        </a:rPr>
                        <a:t> 1.2.5.1; 1.2.5.2; 1.2.5.3; 1.2.5.4; 1.2.5.5; 1.2.6.1; 1.2.6.2; 1.2.6.3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a:effectLst/>
                          <a:latin typeface="Segoe UI" panose="020B0502040204020203" pitchFamily="34" charset="0"/>
                          <a:ea typeface="Calibri" panose="020F0502020204030204" pitchFamily="34" charset="0"/>
                          <a:cs typeface="Segoe UI" panose="020B0502040204020203" pitchFamily="34" charset="0"/>
                        </a:rPr>
                        <a:t>2.1.2; 2.2.2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6.3.4; 8.3.12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lvl="0" algn="l" defTabSz="914400" rtl="0" eaLnBrk="1" latinLnBrk="0" hangingPunct="1"/>
                      <a:endParaRPr lang="en-NZ" sz="12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328302"/>
                  </a:ext>
                </a:extLst>
              </a:tr>
              <a:tr h="347998">
                <a:tc>
                  <a:txBody>
                    <a:bodyPr/>
                    <a:lstStyle/>
                    <a:p>
                      <a:pPr>
                        <a:spcBef>
                          <a:spcPts val="600"/>
                        </a:spcBef>
                        <a:spcAft>
                          <a:spcPts val="900"/>
                        </a:spcAft>
                      </a:pPr>
                      <a:r>
                        <a:rPr lang="en-NZ" sz="800">
                          <a:effectLst/>
                          <a:latin typeface="Segoe UI" panose="020B0502040204020203" pitchFamily="34" charset="0"/>
                          <a:ea typeface="Calibri" panose="020F0502020204030204" pitchFamily="34" charset="0"/>
                          <a:cs typeface="Segoe UI" panose="020B0502040204020203" pitchFamily="34" charset="0"/>
                        </a:rPr>
                        <a:t>2.1.9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Segoe UI" panose="020B0502040204020203" pitchFamily="34" charset="0"/>
                          <a:cs typeface="Segoe UI" panose="020B0502040204020203" pitchFamily="34" charset="0"/>
                        </a:rPr>
                        <a:t>Governance bodies shall have meaningful Māori representation on relevant </a:t>
                      </a:r>
                      <a:r>
                        <a:rPr lang="en-US" sz="800" b="0" i="0" u="none" strike="noStrike" dirty="0" err="1">
                          <a:solidFill>
                            <a:srgbClr val="000000"/>
                          </a:solidFill>
                          <a:effectLst/>
                          <a:latin typeface="Segoe UI" panose="020B0502040204020203" pitchFamily="34" charset="0"/>
                          <a:cs typeface="Segoe UI" panose="020B0502040204020203" pitchFamily="34" charset="0"/>
                        </a:rPr>
                        <a:t>organisational</a:t>
                      </a:r>
                      <a:r>
                        <a:rPr lang="en-US" sz="800" b="0" i="0" u="none" strike="noStrike" dirty="0">
                          <a:solidFill>
                            <a:srgbClr val="000000"/>
                          </a:solidFill>
                          <a:effectLst/>
                          <a:latin typeface="Segoe UI" panose="020B0502040204020203" pitchFamily="34" charset="0"/>
                          <a:cs typeface="Segoe UI" panose="020B0502040204020203" pitchFamily="34" charset="0"/>
                        </a:rPr>
                        <a:t> boards, and these representatives shall have substantive input into </a:t>
                      </a:r>
                      <a:r>
                        <a:rPr lang="en-US" sz="800" b="0" i="0" u="none" strike="noStrike" dirty="0" err="1">
                          <a:solidFill>
                            <a:srgbClr val="000000"/>
                          </a:solidFill>
                          <a:effectLst/>
                          <a:latin typeface="Segoe UI" panose="020B0502040204020203" pitchFamily="34" charset="0"/>
                          <a:cs typeface="Segoe UI" panose="020B0502040204020203" pitchFamily="34" charset="0"/>
                        </a:rPr>
                        <a:t>organisational</a:t>
                      </a:r>
                      <a:r>
                        <a:rPr lang="en-US" sz="800" b="0" i="0" u="none" strike="noStrike" dirty="0">
                          <a:solidFill>
                            <a:srgbClr val="000000"/>
                          </a:solidFill>
                          <a:effectLst/>
                          <a:latin typeface="Segoe UI" panose="020B0502040204020203" pitchFamily="34" charset="0"/>
                          <a:cs typeface="Segoe UI" panose="020B0502040204020203" pitchFamily="34" charset="0"/>
                        </a:rPr>
                        <a:t> operational policies.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a:effectLst/>
                          <a:latin typeface="Segoe UI" panose="020B0502040204020203" pitchFamily="34" charset="0"/>
                          <a:ea typeface="Calibri" panose="020F0502020204030204" pitchFamily="34" charset="0"/>
                          <a:cs typeface="Segoe UI" panose="020B0502040204020203" pitchFamily="34" charset="0"/>
                        </a:rPr>
                        <a:t>1.1.4.6; </a:t>
                      </a:r>
                      <a:r>
                        <a:rPr lang="en-NZ" sz="800" i="1">
                          <a:effectLst/>
                          <a:latin typeface="Segoe UI" panose="020B0502040204020203" pitchFamily="34" charset="0"/>
                          <a:ea typeface="Calibri" panose="020F0502020204030204" pitchFamily="34" charset="0"/>
                          <a:cs typeface="Segoe UI" panose="020B0502040204020203" pitchFamily="34" charset="0"/>
                        </a:rPr>
                        <a:t>1.3.6.2</a:t>
                      </a:r>
                      <a:r>
                        <a:rPr lang="en-NZ" sz="800">
                          <a:effectLst/>
                          <a:latin typeface="Segoe UI" panose="020B0502040204020203" pitchFamily="34" charset="0"/>
                          <a:ea typeface="Calibri" panose="020F0502020204030204" pitchFamily="34" charset="0"/>
                          <a:cs typeface="Segoe UI" panose="020B0502040204020203"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lvl="0" algn="l" defTabSz="914400" rtl="0" eaLnBrk="1" latinLnBrk="0" hangingPunct="1"/>
                      <a:endParaRPr lang="en-NZ" sz="12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389859"/>
                  </a:ext>
                </a:extLst>
              </a:tr>
              <a:tr h="259810">
                <a:tc>
                  <a:txBody>
                    <a:bodyPr/>
                    <a:lstStyle/>
                    <a:p>
                      <a:pPr>
                        <a:spcBef>
                          <a:spcPts val="600"/>
                        </a:spcBef>
                        <a:spcAft>
                          <a:spcPts val="900"/>
                        </a:spcAft>
                      </a:pPr>
                      <a:r>
                        <a:rPr lang="en-NZ" sz="800" b="1" dirty="0">
                          <a:effectLst/>
                          <a:latin typeface="Segoe UI" panose="020B0502040204020203" pitchFamily="34" charset="0"/>
                          <a:ea typeface="Calibri" panose="020F0502020204030204" pitchFamily="34" charset="0"/>
                          <a:cs typeface="Segoe UI" panose="020B0502040204020203" pitchFamily="34" charset="0"/>
                        </a:rPr>
                        <a:t>2.1.10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1" i="0" u="none" strike="noStrike" dirty="0">
                          <a:solidFill>
                            <a:srgbClr val="000000"/>
                          </a:solidFill>
                          <a:effectLst/>
                          <a:latin typeface="Segoe UI" panose="020B0502040204020203" pitchFamily="34" charset="0"/>
                          <a:cs typeface="Segoe UI" panose="020B0502040204020203" pitchFamily="34" charset="0"/>
                        </a:rPr>
                        <a:t>Governance bodies shall have demonstrated expertise in Te Tiriti, health equity, and cultural safety as core competencies.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1"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lvl="0" algn="l" defTabSz="914400" rtl="0" eaLnBrk="1" latinLnBrk="0" hangingPunct="1"/>
                      <a:endParaRPr lang="en-NZ" sz="12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304850"/>
                  </a:ext>
                </a:extLst>
              </a:tr>
              <a:tr h="481047">
                <a:tc>
                  <a:txBody>
                    <a:bodyPr/>
                    <a:lstStyle/>
                    <a:p>
                      <a:pPr>
                        <a:spcBef>
                          <a:spcPts val="600"/>
                        </a:spcBef>
                        <a:spcAft>
                          <a:spcPts val="900"/>
                        </a:spcAft>
                      </a:pPr>
                      <a:r>
                        <a:rPr lang="en-NZ" sz="800" dirty="0">
                          <a:effectLst/>
                          <a:latin typeface="Segoe UI" panose="020B0502040204020203" pitchFamily="34" charset="0"/>
                          <a:ea typeface="Calibri" panose="020F0502020204030204" pitchFamily="34" charset="0"/>
                          <a:cs typeface="Segoe UI" panose="020B0502040204020203" pitchFamily="34" charset="0"/>
                        </a:rPr>
                        <a:t>2.1.11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Segoe UI" panose="020B0502040204020203" pitchFamily="34" charset="0"/>
                          <a:cs typeface="Segoe UI" panose="020B0502040204020203" pitchFamily="34" charset="0"/>
                        </a:rPr>
                        <a:t>There shall be a clinical governance structure in place that is appropriate to the size and complexity of the service provision.</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a:effectLst/>
                          <a:latin typeface="Segoe UI" panose="020B0502040204020203" pitchFamily="34" charset="0"/>
                          <a:ea typeface="Calibri" panose="020F0502020204030204" pitchFamily="34" charset="0"/>
                          <a:cs typeface="Segoe UI" panose="020B0502040204020203" pitchFamily="34" charset="0"/>
                        </a:rPr>
                        <a:t>1.2.3.1; 1.2.3.3; 1.2.3.5; 1.2.3.6; 1.2.3.7; 1.2.3.8; 1.2.3.9</a:t>
                      </a:r>
                    </a:p>
                    <a:p>
                      <a:pPr>
                        <a:spcBef>
                          <a:spcPts val="600"/>
                        </a:spcBef>
                        <a:spcAft>
                          <a:spcPts val="900"/>
                        </a:spcAft>
                      </a:pPr>
                      <a:r>
                        <a:rPr lang="en-NZ" sz="800">
                          <a:effectLst/>
                          <a:latin typeface="Segoe UI" panose="020B0502040204020203" pitchFamily="34" charset="0"/>
                          <a:ea typeface="Calibri" panose="020F0502020204030204" pitchFamily="34" charset="0"/>
                          <a:cs typeface="Segoe UI" panose="020B0502040204020203"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8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lvl="0" algn="l" defTabSz="914400" rtl="0" eaLnBrk="1" latinLnBrk="0" hangingPunct="1"/>
                      <a:endParaRPr lang="en-NZ" sz="12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4912104"/>
                  </a:ext>
                </a:extLst>
              </a:tr>
            </a:tbl>
          </a:graphicData>
        </a:graphic>
      </p:graphicFrame>
    </p:spTree>
    <p:extLst>
      <p:ext uri="{BB962C8B-B14F-4D97-AF65-F5344CB8AC3E}">
        <p14:creationId xmlns:p14="http://schemas.microsoft.com/office/powerpoint/2010/main" val="323125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50714" y="46"/>
            <a:ext cx="10992255" cy="872236"/>
          </a:xfrm>
        </p:spPr>
        <p:txBody>
          <a:bodyPr>
            <a:normAutofit/>
          </a:bodyPr>
          <a:lstStyle/>
          <a:p>
            <a:r>
              <a:rPr lang="en-NZ" sz="2000" dirty="0"/>
              <a:t>2.1 Mana </a:t>
            </a:r>
            <a:r>
              <a:rPr lang="en-NZ" sz="2000" dirty="0" err="1"/>
              <a:t>whakahaere</a:t>
            </a:r>
            <a:r>
              <a:rPr lang="en-NZ" sz="2000" dirty="0"/>
              <a:t> / Governance</a:t>
            </a:r>
            <a:endParaRPr lang="en-NZ" sz="2000"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374254029"/>
              </p:ext>
            </p:extLst>
          </p:nvPr>
        </p:nvGraphicFramePr>
        <p:xfrm>
          <a:off x="450714" y="872282"/>
          <a:ext cx="11254903" cy="5191634"/>
        </p:xfrm>
        <a:graphic>
          <a:graphicData uri="http://schemas.openxmlformats.org/drawingml/2006/table">
            <a:tbl>
              <a:tblPr firstRow="1" firstCol="1" bandRow="1"/>
              <a:tblGrid>
                <a:gridCol w="3036064">
                  <a:extLst>
                    <a:ext uri="{9D8B030D-6E8A-4147-A177-3AD203B41FA5}">
                      <a16:colId xmlns:a16="http://schemas.microsoft.com/office/drawing/2014/main" val="3581027933"/>
                    </a:ext>
                  </a:extLst>
                </a:gridCol>
                <a:gridCol w="6812782">
                  <a:extLst>
                    <a:ext uri="{9D8B030D-6E8A-4147-A177-3AD203B41FA5}">
                      <a16:colId xmlns:a16="http://schemas.microsoft.com/office/drawing/2014/main" val="3041374685"/>
                    </a:ext>
                  </a:extLst>
                </a:gridCol>
                <a:gridCol w="1406057">
                  <a:extLst>
                    <a:ext uri="{9D8B030D-6E8A-4147-A177-3AD203B41FA5}">
                      <a16:colId xmlns:a16="http://schemas.microsoft.com/office/drawing/2014/main" val="1703305857"/>
                    </a:ext>
                  </a:extLst>
                </a:gridCol>
              </a:tblGrid>
              <a:tr h="404041">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787593">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dirty="0">
                          <a:effectLst/>
                          <a:latin typeface="Segoe UI" panose="020B0502040204020203" pitchFamily="34" charset="0"/>
                          <a:ea typeface="Calibri" panose="020F0502020204030204" pitchFamily="34" charset="0"/>
                          <a:cs typeface="Segoe UI" panose="020B0502040204020203" pitchFamily="34" charset="0"/>
                        </a:rPr>
                        <a:t>2.1.5  </a:t>
                      </a:r>
                      <a:r>
                        <a:rPr lang="en-NZ" sz="1600" b="0" dirty="0">
                          <a:effectLst/>
                          <a:latin typeface="Segoe UI" panose="020B0502040204020203" pitchFamily="34" charset="0"/>
                          <a:ea typeface="Calibri" panose="020F0502020204030204" pitchFamily="34" charset="0"/>
                          <a:cs typeface="Segoe UI" panose="020B0502040204020203" pitchFamily="34" charset="0"/>
                        </a:rPr>
                        <a:t>(New)</a:t>
                      </a:r>
                    </a:p>
                    <a:p>
                      <a:pPr algn="l" fontAlgn="t"/>
                      <a:r>
                        <a:rPr lang="en-US" sz="1600" b="1" i="0" u="none" strike="noStrike" dirty="0">
                          <a:solidFill>
                            <a:srgbClr val="000000"/>
                          </a:solidFill>
                          <a:effectLst/>
                          <a:latin typeface="Segoe UI" panose="020B0502040204020203" pitchFamily="34" charset="0"/>
                          <a:cs typeface="Segoe UI" panose="020B0502040204020203" pitchFamily="34" charset="0"/>
                        </a:rPr>
                        <a:t>Governance bodies shall ensure service providers deliver services that improve outcomes and achieve equity for Maori.</a:t>
                      </a:r>
                    </a:p>
                    <a:p>
                      <a:pPr>
                        <a:spcBef>
                          <a:spcPts val="600"/>
                        </a:spcBef>
                        <a:spcAft>
                          <a:spcPts val="900"/>
                        </a:spcAft>
                      </a:pPr>
                      <a:endParaRPr lang="en-NZ" sz="8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Strategic and business planning documents align with: </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Ministry of Health strategies – eg, He Korowai </a:t>
                      </a:r>
                      <a:r>
                        <a:rPr lang="en-US" sz="1600" b="0" i="0" u="none" strike="noStrike" kern="1200" dirty="0" err="1">
                          <a:solidFill>
                            <a:srgbClr val="000000"/>
                          </a:solidFill>
                          <a:effectLst/>
                          <a:latin typeface="Segoe UI" panose="020B0502040204020203" pitchFamily="34" charset="0"/>
                          <a:ea typeface="+mn-ea"/>
                          <a:cs typeface="Segoe UI" panose="020B0502040204020203" pitchFamily="34" charset="0"/>
                        </a:rPr>
                        <a:t>Oranga</a:t>
                      </a: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 Māori Health Strategy</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Government strategic direction for achieving outcomes for Māori – eg, Ministry of Health (2014) Equity of Health Care for Māori: A framework.</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Collaboration: </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collaborate with mana whenua in business planning and service development.</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Other options: </a:t>
                      </a: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Where service providers do not have a governance body:</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Show evidence of taking a meaningful approach to decision making and implementing this criterion so that it is reflected in the services provided.</a:t>
                      </a:r>
                    </a:p>
                    <a:p>
                      <a:pPr algn="l" fontAlgn="t"/>
                      <a:endParaRPr lang="en-US" sz="8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NZ" sz="16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bl>
          </a:graphicData>
        </a:graphic>
      </p:graphicFrame>
    </p:spTree>
    <p:extLst>
      <p:ext uri="{BB962C8B-B14F-4D97-AF65-F5344CB8AC3E}">
        <p14:creationId xmlns:p14="http://schemas.microsoft.com/office/powerpoint/2010/main" val="290420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50714" y="147847"/>
            <a:ext cx="10992255" cy="379458"/>
          </a:xfrm>
        </p:spPr>
        <p:txBody>
          <a:bodyPr>
            <a:normAutofit/>
          </a:bodyPr>
          <a:lstStyle/>
          <a:p>
            <a:r>
              <a:rPr lang="en-NZ" sz="2000" dirty="0"/>
              <a:t>2.1 Mana </a:t>
            </a:r>
            <a:r>
              <a:rPr lang="en-NZ" sz="2000" dirty="0" err="1"/>
              <a:t>whakahaere</a:t>
            </a:r>
            <a:r>
              <a:rPr lang="en-NZ" sz="2000" dirty="0"/>
              <a:t> / Governance</a:t>
            </a:r>
            <a:endParaRPr lang="en-NZ" sz="2000"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3010902772"/>
              </p:ext>
            </p:extLst>
          </p:nvPr>
        </p:nvGraphicFramePr>
        <p:xfrm>
          <a:off x="450714" y="628615"/>
          <a:ext cx="11290572" cy="5479954"/>
        </p:xfrm>
        <a:graphic>
          <a:graphicData uri="http://schemas.openxmlformats.org/drawingml/2006/table">
            <a:tbl>
              <a:tblPr firstRow="1" firstCol="1" bandRow="1"/>
              <a:tblGrid>
                <a:gridCol w="2650705">
                  <a:extLst>
                    <a:ext uri="{9D8B030D-6E8A-4147-A177-3AD203B41FA5}">
                      <a16:colId xmlns:a16="http://schemas.microsoft.com/office/drawing/2014/main" val="3581027933"/>
                    </a:ext>
                  </a:extLst>
                </a:gridCol>
                <a:gridCol w="7274214">
                  <a:extLst>
                    <a:ext uri="{9D8B030D-6E8A-4147-A177-3AD203B41FA5}">
                      <a16:colId xmlns:a16="http://schemas.microsoft.com/office/drawing/2014/main" val="3041374685"/>
                    </a:ext>
                  </a:extLst>
                </a:gridCol>
                <a:gridCol w="1365653">
                  <a:extLst>
                    <a:ext uri="{9D8B030D-6E8A-4147-A177-3AD203B41FA5}">
                      <a16:colId xmlns:a16="http://schemas.microsoft.com/office/drawing/2014/main" val="1703305857"/>
                    </a:ext>
                  </a:extLst>
                </a:gridCol>
              </a:tblGrid>
              <a:tr h="248207">
                <a:tc>
                  <a:txBody>
                    <a:bodyPr/>
                    <a:lstStyle/>
                    <a:p>
                      <a:pPr algn="l">
                        <a:spcBef>
                          <a:spcPts val="600"/>
                        </a:spcBef>
                        <a:spcAft>
                          <a:spcPts val="900"/>
                        </a:spcAft>
                      </a:pPr>
                      <a:r>
                        <a:rPr lang="en-NZ" sz="1600" b="1" kern="1200" dirty="0">
                          <a:solidFill>
                            <a:schemeClr val="tx1"/>
                          </a:solidFill>
                          <a:effectLst/>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effectLst/>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effectLst/>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2491770">
                <a:tc>
                  <a:txBody>
                    <a:bodyPr/>
                    <a:lstStyle/>
                    <a:p>
                      <a:pPr>
                        <a:spcBef>
                          <a:spcPts val="600"/>
                        </a:spcBef>
                        <a:spcAft>
                          <a:spcPts val="900"/>
                        </a:spcAft>
                      </a:pPr>
                      <a:r>
                        <a:rPr lang="en-NZ" sz="1600" b="1" dirty="0">
                          <a:effectLst/>
                          <a:latin typeface="Segoe UI" panose="020B0502040204020203" pitchFamily="34" charset="0"/>
                          <a:ea typeface="Calibri" panose="020F0502020204030204" pitchFamily="34" charset="0"/>
                          <a:cs typeface="Segoe UI" panose="020B0502040204020203" pitchFamily="34" charset="0"/>
                        </a:rPr>
                        <a:t>2.1.6 </a:t>
                      </a:r>
                      <a:r>
                        <a:rPr lang="en-NZ" sz="1600" b="0" dirty="0">
                          <a:effectLst/>
                          <a:latin typeface="Segoe UI" panose="020B0502040204020203" pitchFamily="34" charset="0"/>
                          <a:ea typeface="Calibri" panose="020F0502020204030204" pitchFamily="34" charset="0"/>
                          <a:cs typeface="Segoe UI" panose="020B0502040204020203" pitchFamily="34" charset="0"/>
                        </a:rPr>
                        <a:t>(New)</a:t>
                      </a:r>
                      <a:endParaRPr lang="en-NZ" sz="1600" b="1" dirty="0">
                        <a:effectLst/>
                        <a:latin typeface="Segoe UI" panose="020B0502040204020203" pitchFamily="34" charset="0"/>
                        <a:ea typeface="Calibri" panose="020F0502020204030204" pitchFamily="34" charset="0"/>
                        <a:cs typeface="Segoe UI" panose="020B0502040204020203" pitchFamily="34" charset="0"/>
                      </a:endParaRPr>
                    </a:p>
                    <a:p>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Governance bodies shall ensure service providers deliver services that improve outcomes</a:t>
                      </a:r>
                    </a:p>
                    <a:p>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and achieve equity for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tāngata</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whaikaha</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 people with disabilities.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1" i="0" u="none" strike="noStrike" dirty="0">
                          <a:solidFill>
                            <a:srgbClr val="000000"/>
                          </a:solidFill>
                          <a:effectLst/>
                          <a:latin typeface="Segoe UI" panose="020B0502040204020203" pitchFamily="34" charset="0"/>
                          <a:cs typeface="Segoe UI" panose="020B0502040204020203" pitchFamily="34" charset="0"/>
                        </a:rPr>
                        <a:t>Strategic and business planning documents show evidence that they align with:</a:t>
                      </a:r>
                    </a:p>
                    <a:p>
                      <a:pPr marL="285750" indent="-285750" algn="l" fontAlgn="t">
                        <a:buFont typeface="Arial" panose="020B0604020202020204" pitchFamily="34" charset="0"/>
                        <a:buChar cha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Ministr</a:t>
                      </a:r>
                      <a:r>
                        <a:rPr lang="en-US" sz="1600" b="0" i="0" u="none" strike="noStrike" dirty="0">
                          <a:solidFill>
                            <a:srgbClr val="000000"/>
                          </a:solidFill>
                          <a:effectLst/>
                          <a:latin typeface="Segoe UI" panose="020B0502040204020203" pitchFamily="34" charset="0"/>
                          <a:cs typeface="Segoe UI" panose="020B0502040204020203" pitchFamily="34" charset="0"/>
                        </a:rPr>
                        <a:t>y of Health Disability Support Services Strategic Plan &amp; Ministry of Health (2018) </a:t>
                      </a:r>
                      <a:r>
                        <a:rPr lang="en-US" sz="1600" b="0" i="0" u="none" strike="noStrike" dirty="0" err="1">
                          <a:solidFill>
                            <a:srgbClr val="000000"/>
                          </a:solidFill>
                          <a:effectLst/>
                          <a:latin typeface="Segoe UI" panose="020B0502040204020203" pitchFamily="34" charset="0"/>
                          <a:cs typeface="Segoe UI" panose="020B0502040204020203" pitchFamily="34" charset="0"/>
                        </a:rPr>
                        <a:t>Whāia</a:t>
                      </a:r>
                      <a:r>
                        <a:rPr lang="en-US" sz="1600" b="0" i="0" u="none" strike="noStrike" dirty="0">
                          <a:solidFill>
                            <a:srgbClr val="000000"/>
                          </a:solidFill>
                          <a:effectLst/>
                          <a:latin typeface="Segoe UI" panose="020B0502040204020203" pitchFamily="34" charset="0"/>
                          <a:cs typeface="Segoe UI" panose="020B0502040204020203" pitchFamily="34" charset="0"/>
                        </a:rPr>
                        <a:t> Te </a:t>
                      </a:r>
                      <a:r>
                        <a:rPr lang="en-US" sz="1600" b="0" i="0" u="none" strike="noStrike" dirty="0" err="1">
                          <a:solidFill>
                            <a:srgbClr val="000000"/>
                          </a:solidFill>
                          <a:effectLst/>
                          <a:latin typeface="Segoe UI" panose="020B0502040204020203" pitchFamily="34" charset="0"/>
                          <a:cs typeface="Segoe UI" panose="020B0502040204020203" pitchFamily="34" charset="0"/>
                        </a:rPr>
                        <a:t>Ao</a:t>
                      </a:r>
                      <a:r>
                        <a:rPr lang="en-US" sz="1600" b="0" i="0" u="none" strike="noStrike" dirty="0">
                          <a:solidFill>
                            <a:srgbClr val="000000"/>
                          </a:solidFill>
                          <a:effectLst/>
                          <a:latin typeface="Segoe UI" panose="020B0502040204020203" pitchFamily="34" charset="0"/>
                          <a:cs typeface="Segoe UI" panose="020B0502040204020203" pitchFamily="34" charset="0"/>
                        </a:rPr>
                        <a:t> </a:t>
                      </a:r>
                      <a:r>
                        <a:rPr lang="en-US" sz="1600" b="0" i="0" u="none" strike="noStrike" dirty="0" err="1">
                          <a:solidFill>
                            <a:srgbClr val="000000"/>
                          </a:solidFill>
                          <a:effectLst/>
                          <a:latin typeface="Segoe UI" panose="020B0502040204020203" pitchFamily="34" charset="0"/>
                          <a:cs typeface="Segoe UI" panose="020B0502040204020203" pitchFamily="34" charset="0"/>
                        </a:rPr>
                        <a:t>Mārama</a:t>
                      </a:r>
                      <a:r>
                        <a:rPr lang="en-US" sz="1600" b="0" i="0" u="none" strike="noStrike" dirty="0">
                          <a:solidFill>
                            <a:srgbClr val="000000"/>
                          </a:solidFill>
                          <a:effectLst/>
                          <a:latin typeface="Segoe UI" panose="020B0502040204020203" pitchFamily="34" charset="0"/>
                          <a:cs typeface="Segoe UI" panose="020B0502040204020203" pitchFamily="34" charset="0"/>
                        </a:rPr>
                        <a:t> 2018 to 2022: The Māori Disability Action Plan</a:t>
                      </a:r>
                    </a:p>
                    <a:p>
                      <a:pPr marL="285750" indent="-285750" algn="l" fontAlgn="t">
                        <a:buFont typeface="Arial" panose="020B0604020202020204" pitchFamily="34" charset="0"/>
                        <a:buChar char="•"/>
                      </a:pPr>
                      <a:r>
                        <a:rPr lang="en-US" sz="1600" b="0" i="0" u="none" strike="noStrike" dirty="0">
                          <a:solidFill>
                            <a:srgbClr val="000000"/>
                          </a:solidFill>
                          <a:effectLst/>
                          <a:latin typeface="Segoe UI" panose="020B0502040204020203" pitchFamily="34" charset="0"/>
                          <a:cs typeface="Segoe UI" panose="020B0502040204020203" pitchFamily="34" charset="0"/>
                        </a:rPr>
                        <a:t>Government strategic direction to achieve outcomes for </a:t>
                      </a:r>
                      <a:r>
                        <a:rPr lang="en-US" sz="1600" b="0" i="0" u="none" strike="noStrike" dirty="0" err="1">
                          <a:solidFill>
                            <a:srgbClr val="000000"/>
                          </a:solidFill>
                          <a:effectLst/>
                          <a:latin typeface="Segoe UI" panose="020B0502040204020203" pitchFamily="34" charset="0"/>
                          <a:cs typeface="Segoe UI" panose="020B0502040204020203" pitchFamily="34" charset="0"/>
                        </a:rPr>
                        <a:t>tāngata</a:t>
                      </a:r>
                      <a:r>
                        <a:rPr lang="en-US" sz="1600" b="0" i="0" u="none" strike="noStrike" dirty="0">
                          <a:solidFill>
                            <a:srgbClr val="000000"/>
                          </a:solidFill>
                          <a:effectLst/>
                          <a:latin typeface="Segoe UI" panose="020B0502040204020203" pitchFamily="34" charset="0"/>
                          <a:cs typeface="Segoe UI" panose="020B0502040204020203" pitchFamily="34" charset="0"/>
                        </a:rPr>
                        <a:t> </a:t>
                      </a:r>
                      <a:r>
                        <a:rPr lang="en-US" sz="1600" b="0" i="0" u="none" strike="noStrike" dirty="0" err="1">
                          <a:solidFill>
                            <a:srgbClr val="000000"/>
                          </a:solidFill>
                          <a:effectLst/>
                          <a:latin typeface="Segoe UI" panose="020B0502040204020203" pitchFamily="34" charset="0"/>
                          <a:cs typeface="Segoe UI" panose="020B0502040204020203" pitchFamily="34" charset="0"/>
                        </a:rPr>
                        <a:t>whaikaha</a:t>
                      </a:r>
                      <a:r>
                        <a:rPr lang="en-US" sz="1600" b="0" i="0" u="none" strike="noStrike" dirty="0">
                          <a:solidFill>
                            <a:srgbClr val="000000"/>
                          </a:solidFill>
                          <a:effectLst/>
                          <a:latin typeface="Segoe UI" panose="020B0502040204020203" pitchFamily="34" charset="0"/>
                          <a:cs typeface="Segoe UI" panose="020B0502040204020203" pitchFamily="34" charset="0"/>
                        </a:rPr>
                        <a:t>.</a:t>
                      </a:r>
                    </a:p>
                    <a:p>
                      <a:pPr algn="l" fontAlgn="t"/>
                      <a:endParaRPr lang="en-US" sz="1600" b="1" i="0" u="none" strike="noStrike" dirty="0">
                        <a:solidFill>
                          <a:srgbClr val="000000"/>
                        </a:solidFill>
                        <a:effectLst/>
                        <a:latin typeface="Segoe UI" panose="020B0502040204020203" pitchFamily="34" charset="0"/>
                        <a:cs typeface="Segoe UI" panose="020B0502040204020203" pitchFamily="34" charset="0"/>
                      </a:endParaRPr>
                    </a:p>
                    <a:p>
                      <a:pPr algn="l" fontAlgn="t"/>
                      <a:r>
                        <a:rPr lang="en-US" sz="1600" b="1" i="0" u="none" strike="noStrike" dirty="0">
                          <a:solidFill>
                            <a:srgbClr val="000000"/>
                          </a:solidFill>
                          <a:effectLst/>
                          <a:latin typeface="Segoe UI" panose="020B0502040204020203" pitchFamily="34" charset="0"/>
                          <a:cs typeface="Segoe UI" panose="020B0502040204020203" pitchFamily="34" charset="0"/>
                        </a:rPr>
                        <a:t>Other: </a:t>
                      </a:r>
                    </a:p>
                    <a:p>
                      <a:pPr algn="l" fontAlgn="t"/>
                      <a:r>
                        <a:rPr lang="en-US" sz="1600" b="0" i="0" u="none" strike="noStrike" dirty="0" err="1">
                          <a:solidFill>
                            <a:srgbClr val="000000"/>
                          </a:solidFill>
                          <a:effectLst/>
                          <a:latin typeface="Segoe UI" panose="020B0502040204020203" pitchFamily="34" charset="0"/>
                          <a:cs typeface="Segoe UI" panose="020B0502040204020203" pitchFamily="34" charset="0"/>
                        </a:rPr>
                        <a:t>Tāngata</a:t>
                      </a:r>
                      <a:r>
                        <a:rPr lang="en-US" sz="1600" b="0" i="0" u="none" strike="noStrike" dirty="0">
                          <a:solidFill>
                            <a:srgbClr val="000000"/>
                          </a:solidFill>
                          <a:effectLst/>
                          <a:latin typeface="Segoe UI" panose="020B0502040204020203" pitchFamily="34" charset="0"/>
                          <a:cs typeface="Segoe UI" panose="020B0502040204020203" pitchFamily="34" charset="0"/>
                        </a:rPr>
                        <a:t> </a:t>
                      </a:r>
                      <a:r>
                        <a:rPr lang="en-US" sz="1600" b="0" i="0" u="none" strike="noStrike" dirty="0" err="1">
                          <a:solidFill>
                            <a:srgbClr val="000000"/>
                          </a:solidFill>
                          <a:effectLst/>
                          <a:latin typeface="Segoe UI" panose="020B0502040204020203" pitchFamily="34" charset="0"/>
                          <a:cs typeface="Segoe UI" panose="020B0502040204020203" pitchFamily="34" charset="0"/>
                        </a:rPr>
                        <a:t>whaikaha</a:t>
                      </a:r>
                      <a:r>
                        <a:rPr lang="en-US" sz="1600" b="0" i="0" u="none" strike="noStrike" dirty="0">
                          <a:solidFill>
                            <a:srgbClr val="000000"/>
                          </a:solidFill>
                          <a:effectLst/>
                          <a:latin typeface="Segoe UI" panose="020B0502040204020203" pitchFamily="34" charset="0"/>
                          <a:cs typeface="Segoe UI" panose="020B0502040204020203" pitchFamily="34" charset="0"/>
                        </a:rPr>
                        <a:t> have meaningful representation on the governance body.</a:t>
                      </a:r>
                    </a:p>
                    <a:p>
                      <a:pPr algn="l" fontAlgn="t"/>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lvl="0" algn="l" defTabSz="914400" rtl="0" eaLnBrk="1" latinLnBrk="0" hangingPunct="1"/>
                      <a:r>
                        <a:rPr lang="en-NZ" sz="16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2739977">
                <a:tc>
                  <a:txBody>
                    <a:bodyPr/>
                    <a:lstStyle/>
                    <a:p>
                      <a:pPr>
                        <a:spcBef>
                          <a:spcPts val="600"/>
                        </a:spcBef>
                        <a:spcAft>
                          <a:spcPts val="900"/>
                        </a:spcAft>
                      </a:pPr>
                      <a:r>
                        <a:rPr lang="en-NZ" sz="16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2.1.7 </a:t>
                      </a:r>
                      <a:r>
                        <a:rPr lang="en-NZ"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dirty="0">
                          <a:solidFill>
                            <a:schemeClr val="tx1"/>
                          </a:solidFill>
                          <a:effectLst/>
                          <a:latin typeface="Segoe UI" panose="020B0502040204020203" pitchFamily="34" charset="0"/>
                          <a:cs typeface="Segoe UI" panose="020B0502040204020203" pitchFamily="34" charset="0"/>
                        </a:rPr>
                        <a:t>Governance bodies shall ensure service providers identify and work to address barriers to equitable service delivery.</a:t>
                      </a:r>
                      <a:endParaRPr lang="en-NZ"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1" i="0" u="none" strike="noStrike" dirty="0">
                          <a:solidFill>
                            <a:schemeClr val="tx1"/>
                          </a:solidFill>
                          <a:effectLst/>
                          <a:latin typeface="Segoe UI" panose="020B0502040204020203" pitchFamily="34" charset="0"/>
                          <a:cs typeface="Segoe UI" panose="020B0502040204020203" pitchFamily="34" charset="0"/>
                        </a:rPr>
                        <a:t>Governance bodies show evidence of: </a:t>
                      </a:r>
                    </a:p>
                    <a:p>
                      <a:pPr marL="285750" indent="-285750" algn="l" fontAlgn="t">
                        <a:buFont typeface="Arial" panose="020B0604020202020204" pitchFamily="34" charset="0"/>
                        <a:buChar char="•"/>
                      </a:pPr>
                      <a:r>
                        <a:rPr lang="en-US" sz="1600" b="0" i="0" u="none" strike="noStrike" dirty="0">
                          <a:solidFill>
                            <a:schemeClr val="tx1"/>
                          </a:solidFill>
                          <a:effectLst/>
                          <a:latin typeface="Segoe UI" panose="020B0502040204020203" pitchFamily="34" charset="0"/>
                          <a:cs typeface="Segoe UI" panose="020B0502040204020203" pitchFamily="34" charset="0"/>
                        </a:rPr>
                        <a:t>Understanding cultural risk &amp; being able to implement practices mitigating risk.</a:t>
                      </a:r>
                    </a:p>
                    <a:p>
                      <a:pPr marL="285750" indent="-285750" algn="l" fontAlgn="t">
                        <a:buFont typeface="Arial" panose="020B0604020202020204" pitchFamily="34" charset="0"/>
                        <a:buChar char="•"/>
                      </a:pPr>
                      <a:r>
                        <a:rPr lang="en-US" sz="1600" b="0" i="0" u="none" strike="noStrike" dirty="0">
                          <a:solidFill>
                            <a:schemeClr val="tx1"/>
                          </a:solidFill>
                          <a:effectLst/>
                          <a:latin typeface="Segoe UI" panose="020B0502040204020203" pitchFamily="34" charset="0"/>
                          <a:cs typeface="Segoe UI" panose="020B0502040204020203" pitchFamily="34" charset="0"/>
                        </a:rPr>
                        <a:t>Considering/adopting, current national guidelines (eg, NZ Nursing Council (2011) Guidelines for Cultural Safety; Treaty of Waitangi &amp; Māori Health in Nursing Education &amp; Practice; NZ Medical Council (2019) ‘Statement on cultural safety’.</a:t>
                      </a:r>
                    </a:p>
                    <a:p>
                      <a:pPr algn="l" fontAlgn="t"/>
                      <a:endParaRPr lang="en-US" sz="1600" b="0" i="0" u="none" strike="noStrike" dirty="0">
                        <a:solidFill>
                          <a:schemeClr val="tx1"/>
                        </a:solidFill>
                        <a:effectLst/>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Segoe UI" panose="020B0502040204020203" pitchFamily="34" charset="0"/>
                          <a:cs typeface="Segoe UI" panose="020B0502040204020203" pitchFamily="34" charset="0"/>
                        </a:rPr>
                        <a:t>Other: </a:t>
                      </a:r>
                      <a:endParaRPr lang="en-US" sz="1600" b="0" i="0" u="none" strike="noStrike" dirty="0">
                        <a:solidFill>
                          <a:schemeClr val="tx1"/>
                        </a:solidFill>
                        <a:effectLst/>
                        <a:latin typeface="Segoe UI" panose="020B0502040204020203" pitchFamily="34" charset="0"/>
                        <a:cs typeface="Segoe UI" panose="020B0502040204020203" pitchFamily="34" charset="0"/>
                      </a:endParaRPr>
                    </a:p>
                    <a:p>
                      <a:pPr algn="l" fontAlgn="t"/>
                      <a:r>
                        <a:rPr lang="en-US" sz="1600" b="0" i="0" u="none" strike="noStrike" dirty="0">
                          <a:solidFill>
                            <a:schemeClr val="tx1"/>
                          </a:solidFill>
                          <a:effectLst/>
                          <a:latin typeface="Segoe UI" panose="020B0502040204020203" pitchFamily="34" charset="0"/>
                          <a:cs typeface="Segoe UI" panose="020B0502040204020203" pitchFamily="34" charset="0"/>
                        </a:rPr>
                        <a:t>Governance bodies apply an inter-sectional lens when addressing barriers to service provision.</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a:tc>
                <a:extLst>
                  <a:ext uri="{0D108BD9-81ED-4DB2-BD59-A6C34878D82A}">
                    <a16:rowId xmlns:a16="http://schemas.microsoft.com/office/drawing/2014/main" val="575049967"/>
                  </a:ext>
                </a:extLst>
              </a:tr>
            </a:tbl>
          </a:graphicData>
        </a:graphic>
      </p:graphicFrame>
    </p:spTree>
    <p:extLst>
      <p:ext uri="{BB962C8B-B14F-4D97-AF65-F5344CB8AC3E}">
        <p14:creationId xmlns:p14="http://schemas.microsoft.com/office/powerpoint/2010/main" val="200007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50714" y="46"/>
            <a:ext cx="10992255" cy="872236"/>
          </a:xfrm>
        </p:spPr>
        <p:txBody>
          <a:bodyPr>
            <a:normAutofit/>
          </a:bodyPr>
          <a:lstStyle/>
          <a:p>
            <a:r>
              <a:rPr lang="en-NZ" sz="2000" dirty="0"/>
              <a:t>2.1 Mana </a:t>
            </a:r>
            <a:r>
              <a:rPr lang="en-NZ" sz="2000" dirty="0" err="1"/>
              <a:t>whakahaere</a:t>
            </a:r>
            <a:r>
              <a:rPr lang="en-NZ" sz="2000" dirty="0"/>
              <a:t> / Governance</a:t>
            </a:r>
            <a:endParaRPr lang="en-NZ" sz="2000"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802916700"/>
              </p:ext>
            </p:extLst>
          </p:nvPr>
        </p:nvGraphicFramePr>
        <p:xfrm>
          <a:off x="450714" y="872282"/>
          <a:ext cx="11254903" cy="5191634"/>
        </p:xfrm>
        <a:graphic>
          <a:graphicData uri="http://schemas.openxmlformats.org/drawingml/2006/table">
            <a:tbl>
              <a:tblPr firstRow="1" firstCol="1" bandRow="1"/>
              <a:tblGrid>
                <a:gridCol w="3036064">
                  <a:extLst>
                    <a:ext uri="{9D8B030D-6E8A-4147-A177-3AD203B41FA5}">
                      <a16:colId xmlns:a16="http://schemas.microsoft.com/office/drawing/2014/main" val="3581027933"/>
                    </a:ext>
                  </a:extLst>
                </a:gridCol>
                <a:gridCol w="6812782">
                  <a:extLst>
                    <a:ext uri="{9D8B030D-6E8A-4147-A177-3AD203B41FA5}">
                      <a16:colId xmlns:a16="http://schemas.microsoft.com/office/drawing/2014/main" val="3041374685"/>
                    </a:ext>
                  </a:extLst>
                </a:gridCol>
                <a:gridCol w="1406057">
                  <a:extLst>
                    <a:ext uri="{9D8B030D-6E8A-4147-A177-3AD203B41FA5}">
                      <a16:colId xmlns:a16="http://schemas.microsoft.com/office/drawing/2014/main" val="1703305857"/>
                    </a:ext>
                  </a:extLst>
                </a:gridCol>
              </a:tblGrid>
              <a:tr h="404041">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787593">
                <a:tc>
                  <a:txBody>
                    <a:bodyPr/>
                    <a:lstStyle/>
                    <a:p>
                      <a:pPr>
                        <a:spcBef>
                          <a:spcPts val="600"/>
                        </a:spcBef>
                        <a:spcAft>
                          <a:spcPts val="900"/>
                        </a:spcAft>
                      </a:pPr>
                      <a:r>
                        <a:rPr lang="en-US" sz="1600" b="1" dirty="0">
                          <a:effectLst/>
                          <a:latin typeface="Segoe UI" panose="020B0502040204020203" pitchFamily="34" charset="0"/>
                          <a:ea typeface="Calibri" panose="020F0502020204030204" pitchFamily="34" charset="0"/>
                          <a:cs typeface="Segoe UI" panose="020B0502040204020203" pitchFamily="34" charset="0"/>
                        </a:rPr>
                        <a:t>2.1.10 </a:t>
                      </a:r>
                      <a:r>
                        <a:rPr lang="en-US" sz="1600" b="0" dirty="0">
                          <a:effectLst/>
                          <a:latin typeface="Segoe UI" panose="020B0502040204020203" pitchFamily="34" charset="0"/>
                          <a:ea typeface="Calibri" panose="020F0502020204030204" pitchFamily="34" charset="0"/>
                          <a:cs typeface="Segoe UI" panose="020B0502040204020203" pitchFamily="34" charset="0"/>
                        </a:rPr>
                        <a:t>(New)</a:t>
                      </a:r>
                    </a:p>
                    <a:p>
                      <a:pPr>
                        <a:spcBef>
                          <a:spcPts val="600"/>
                        </a:spcBef>
                        <a:spcAft>
                          <a:spcPts val="900"/>
                        </a:spcAft>
                      </a:pPr>
                      <a:r>
                        <a:rPr lang="en-US" sz="1600" b="1" dirty="0">
                          <a:effectLst/>
                          <a:latin typeface="Segoe UI" panose="020B0502040204020203" pitchFamily="34" charset="0"/>
                          <a:ea typeface="Calibri" panose="020F0502020204030204" pitchFamily="34" charset="0"/>
                          <a:cs typeface="Segoe UI" panose="020B0502040204020203" pitchFamily="34" charset="0"/>
                        </a:rPr>
                        <a:t>Governance bodies shall have demonstrated expertise in Te Tiriti, health equity, and cultural safety as core competencies.</a:t>
                      </a:r>
                    </a:p>
                    <a:p>
                      <a:pPr>
                        <a:spcBef>
                          <a:spcPts val="600"/>
                        </a:spcBef>
                        <a:spcAft>
                          <a:spcPts val="900"/>
                        </a:spcAft>
                      </a:pPr>
                      <a:endParaRPr lang="en-NZ" sz="8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b="1" dirty="0"/>
                        <a:t>Evidence demonstrates:</a:t>
                      </a:r>
                    </a:p>
                    <a:p>
                      <a:endParaRPr lang="en-US" sz="1600" b="1" dirty="0"/>
                    </a:p>
                    <a:p>
                      <a:pPr marL="285750" indent="-285750">
                        <a:buFont typeface="Arial" panose="020B0604020202020204" pitchFamily="34" charset="0"/>
                        <a:buChar char="•"/>
                      </a:pPr>
                      <a:r>
                        <a:rPr lang="en-US" sz="1600" dirty="0"/>
                        <a:t>Expertise in Te Tiriti, health equity, cultural safety, and that training of governance body members occurs.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Executive leader championing Māori health equity is on the governance body.</a:t>
                      </a:r>
                    </a:p>
                    <a:p>
                      <a:endParaRPr lang="en-US" sz="1600" b="1" dirty="0"/>
                    </a:p>
                    <a:p>
                      <a:r>
                        <a:rPr lang="en-US" sz="1600" b="1" dirty="0"/>
                        <a:t>Useful tools include: </a:t>
                      </a:r>
                    </a:p>
                    <a:p>
                      <a:endParaRPr lang="en-US" sz="1600" b="1" dirty="0"/>
                    </a:p>
                    <a:p>
                      <a:pPr marL="285750" indent="-285750">
                        <a:buFont typeface="Arial" panose="020B0604020202020204" pitchFamily="34" charset="0"/>
                        <a:buChar char="•"/>
                      </a:pPr>
                      <a:r>
                        <a:rPr lang="en-US" sz="1600" dirty="0"/>
                        <a:t>Ministry of Health (2014) Equity of Health Care for Māori: A framework.</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NZ Medical Council &amp; Te </a:t>
                      </a:r>
                      <a:r>
                        <a:rPr lang="en-US" sz="1600" dirty="0" err="1"/>
                        <a:t>Ohu</a:t>
                      </a:r>
                      <a:r>
                        <a:rPr lang="en-US" sz="1600" dirty="0"/>
                        <a:t> Rata O Aotearoa, the Māori Medical Practitioners Association (2019) ‘He Ara Hauora Māori: A pathway to Māori health equity’.</a:t>
                      </a:r>
                    </a:p>
                    <a:p>
                      <a:pPr marL="0" indent="0">
                        <a:buFont typeface="Arial" panose="020B0604020202020204" pitchFamily="34" charset="0"/>
                        <a:buNone/>
                      </a:pPr>
                      <a:endParaRPr lang="en-US" sz="1600" dirty="0"/>
                    </a:p>
                    <a:p>
                      <a:pPr marL="285750" indent="-285750">
                        <a:buFont typeface="Arial" panose="020B0604020202020204" pitchFamily="34" charset="0"/>
                        <a:buChar char="•"/>
                      </a:pPr>
                      <a:r>
                        <a:rPr lang="en-US" sz="1600" dirty="0"/>
                        <a:t>NZ Medical Council (2019) ‘Statement on cultural safety’.</a:t>
                      </a:r>
                    </a:p>
                    <a:p>
                      <a:pPr algn="l" fontAlgn="t"/>
                      <a:endParaRPr lang="en-US" sz="8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NZ" sz="16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bl>
          </a:graphicData>
        </a:graphic>
      </p:graphicFrame>
    </p:spTree>
    <p:extLst>
      <p:ext uri="{BB962C8B-B14F-4D97-AF65-F5344CB8AC3E}">
        <p14:creationId xmlns:p14="http://schemas.microsoft.com/office/powerpoint/2010/main" val="98883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377053" y="89452"/>
            <a:ext cx="10992255" cy="1074060"/>
          </a:xfrm>
        </p:spPr>
        <p:txBody>
          <a:bodyPr>
            <a:noAutofit/>
          </a:bodyPr>
          <a:lstStyle/>
          <a:p>
            <a:r>
              <a:rPr lang="en-NZ" sz="2500" dirty="0"/>
              <a:t>2.2 </a:t>
            </a:r>
            <a:r>
              <a:rPr lang="en-NZ" sz="2500" dirty="0" err="1"/>
              <a:t>Kounga</a:t>
            </a:r>
            <a:r>
              <a:rPr lang="en-NZ" sz="2500" dirty="0"/>
              <a:t> me </a:t>
            </a:r>
            <a:r>
              <a:rPr lang="en-NZ" sz="2500" dirty="0" err="1"/>
              <a:t>te</a:t>
            </a:r>
            <a:r>
              <a:rPr lang="en-NZ" sz="2500" dirty="0"/>
              <a:t> </a:t>
            </a:r>
            <a:r>
              <a:rPr lang="en-NZ" sz="2500" dirty="0" err="1"/>
              <a:t>mōrearea</a:t>
            </a:r>
            <a:r>
              <a:rPr lang="en-NZ" sz="2500" dirty="0"/>
              <a:t> / Quality and risk</a:t>
            </a:r>
            <a:br>
              <a:rPr lang="en-NZ" sz="2000" dirty="0"/>
            </a:br>
            <a:br>
              <a:rPr lang="en-NZ" sz="1200" i="1" dirty="0"/>
            </a:br>
            <a:endParaRPr lang="en-NZ" sz="1200" i="1"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3357675417"/>
              </p:ext>
            </p:extLst>
          </p:nvPr>
        </p:nvGraphicFramePr>
        <p:xfrm>
          <a:off x="377053" y="1041162"/>
          <a:ext cx="11261668" cy="5008688"/>
        </p:xfrm>
        <a:graphic>
          <a:graphicData uri="http://schemas.openxmlformats.org/drawingml/2006/table">
            <a:tbl>
              <a:tblPr firstRow="1" firstCol="1" bandRow="1"/>
              <a:tblGrid>
                <a:gridCol w="785825">
                  <a:extLst>
                    <a:ext uri="{9D8B030D-6E8A-4147-A177-3AD203B41FA5}">
                      <a16:colId xmlns:a16="http://schemas.microsoft.com/office/drawing/2014/main" val="3581027933"/>
                    </a:ext>
                  </a:extLst>
                </a:gridCol>
                <a:gridCol w="4216359">
                  <a:extLst>
                    <a:ext uri="{9D8B030D-6E8A-4147-A177-3AD203B41FA5}">
                      <a16:colId xmlns:a16="http://schemas.microsoft.com/office/drawing/2014/main" val="2497520352"/>
                    </a:ext>
                  </a:extLst>
                </a:gridCol>
                <a:gridCol w="2117357">
                  <a:extLst>
                    <a:ext uri="{9D8B030D-6E8A-4147-A177-3AD203B41FA5}">
                      <a16:colId xmlns:a16="http://schemas.microsoft.com/office/drawing/2014/main" val="3041374685"/>
                    </a:ext>
                  </a:extLst>
                </a:gridCol>
                <a:gridCol w="1106906">
                  <a:extLst>
                    <a:ext uri="{9D8B030D-6E8A-4147-A177-3AD203B41FA5}">
                      <a16:colId xmlns:a16="http://schemas.microsoft.com/office/drawing/2014/main" val="4021729192"/>
                    </a:ext>
                  </a:extLst>
                </a:gridCol>
                <a:gridCol w="866273">
                  <a:extLst>
                    <a:ext uri="{9D8B030D-6E8A-4147-A177-3AD203B41FA5}">
                      <a16:colId xmlns:a16="http://schemas.microsoft.com/office/drawing/2014/main" val="4040259809"/>
                    </a:ext>
                  </a:extLst>
                </a:gridCol>
                <a:gridCol w="957714">
                  <a:extLst>
                    <a:ext uri="{9D8B030D-6E8A-4147-A177-3AD203B41FA5}">
                      <a16:colId xmlns:a16="http://schemas.microsoft.com/office/drawing/2014/main" val="1210622288"/>
                    </a:ext>
                  </a:extLst>
                </a:gridCol>
                <a:gridCol w="1211234">
                  <a:extLst>
                    <a:ext uri="{9D8B030D-6E8A-4147-A177-3AD203B41FA5}">
                      <a16:colId xmlns:a16="http://schemas.microsoft.com/office/drawing/2014/main" val="1703305857"/>
                    </a:ext>
                  </a:extLst>
                </a:gridCol>
              </a:tblGrid>
              <a:tr h="323008">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561355">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2.2.1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Segoe UI" panose="020B0502040204020203" pitchFamily="34" charset="0"/>
                          <a:cs typeface="Segoe UI" panose="020B0502040204020203" pitchFamily="34" charset="0"/>
                        </a:rPr>
                        <a:t>Service providers shall ensure the quality and risk management system has executive commitment and demonstrates participation by the workforce and people using the service.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1.2.3.2; Also 1.2.5.1; 1.2.5.2; 1.2.5.3; 1.2.5.4; 1.2.5.5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 2.1.3; 2.2.2; 2.3.5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2.2.4; 2.2.5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marL="0" lvl="0" algn="l" defTabSz="914400" rtl="0" eaLnBrk="1" latinLnBrk="0" hangingPunct="1"/>
                      <a:r>
                        <a:rPr lang="en-NZ" sz="1000" kern="1200" dirty="0">
                          <a:solidFill>
                            <a:schemeClr val="tx1"/>
                          </a:solidFill>
                          <a:effectLst/>
                          <a:latin typeface="Segoe UI" panose="020B0502040204020203" pitchFamily="34" charset="0"/>
                          <a:ea typeface="+mn-ea"/>
                          <a:cs typeface="Segoe UI" panose="020B0502040204020203" pitchFamily="34"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642014">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2.2.2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develop and implement a quality management framework using a risk-based approach to improve service delivery and care.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1.2.3.1; 1.2.3.3; 1.2.3.4; 1.2.3.5; 1.2.3.6; 1.2.3.7; 1.2.3.8; 1.2.3.9;</a:t>
                      </a:r>
                      <a:r>
                        <a:rPr lang="en-NZ" sz="1000" i="1">
                          <a:effectLst/>
                          <a:latin typeface="Segoe UI" panose="020B0502040204020203" pitchFamily="34" charset="0"/>
                          <a:ea typeface="Calibri" panose="020F0502020204030204" pitchFamily="34" charset="0"/>
                          <a:cs typeface="Segoe UI" panose="020B0502040204020203" pitchFamily="34" charset="0"/>
                        </a:rPr>
                        <a:t> 1.2.4.1; </a:t>
                      </a:r>
                      <a:r>
                        <a:rPr lang="en-NZ" sz="1000">
                          <a:effectLst/>
                          <a:latin typeface="Segoe UI" panose="020B0502040204020203" pitchFamily="34" charset="0"/>
                          <a:ea typeface="Calibri" panose="020F0502020204030204" pitchFamily="34" charset="0"/>
                          <a:cs typeface="Segoe UI" panose="020B0502040204020203" pitchFamily="34" charset="0"/>
                        </a:rPr>
                        <a:t>1.2.4.2; 1.2.4.3; </a:t>
                      </a:r>
                      <a:r>
                        <a:rPr lang="en-NZ" sz="1000" i="1">
                          <a:effectLst/>
                          <a:latin typeface="Segoe UI" panose="020B0502040204020203" pitchFamily="34" charset="0"/>
                          <a:ea typeface="Calibri" panose="020F0502020204030204" pitchFamily="34" charset="0"/>
                          <a:cs typeface="Segoe UI" panose="020B0502040204020203" pitchFamily="34" charset="0"/>
                        </a:rPr>
                        <a:t>1.2.4.4</a:t>
                      </a:r>
                      <a:r>
                        <a:rPr lang="en-NZ" sz="1000">
                          <a:effectLst/>
                          <a:latin typeface="Segoe UI" panose="020B0502040204020203" pitchFamily="34" charset="0"/>
                          <a:ea typeface="Calibri" panose="020F0502020204030204" pitchFamily="34" charset="0"/>
                          <a:cs typeface="Segoe UI" panose="020B0502040204020203"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Segoe UI" panose="020B0502040204020203" pitchFamily="34" charset="0"/>
                        </a:rPr>
                        <a:t> 1.7.3; 2.1.3; 2.2.2; 2.3.1; 2.3.2; 2.3.3; 2.3.4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Segoe UI" panose="020B0502040204020203" pitchFamily="34" charset="0"/>
                        </a:rPr>
                        <a:t>2.2.1; 2.2.4; 2.5.5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65597"/>
                  </a:ext>
                </a:extLst>
              </a:tr>
              <a:tr h="0">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2.2.3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evaluate progress against quality outcomes.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1.2.1.1; </a:t>
                      </a:r>
                      <a:r>
                        <a:rPr lang="en-NZ" sz="1000" i="1" dirty="0">
                          <a:effectLst/>
                          <a:latin typeface="Segoe UI" panose="020B0502040204020203" pitchFamily="34" charset="0"/>
                          <a:ea typeface="Calibri" panose="020F0502020204030204" pitchFamily="34" charset="0"/>
                          <a:cs typeface="Segoe UI" panose="020B0502040204020203" pitchFamily="34" charset="0"/>
                        </a:rPr>
                        <a:t>1.2.1.2; </a:t>
                      </a:r>
                      <a:r>
                        <a:rPr lang="en-NZ" sz="1000" dirty="0">
                          <a:effectLst/>
                          <a:latin typeface="Segoe UI" panose="020B0502040204020203" pitchFamily="34" charset="0"/>
                          <a:ea typeface="Calibri" panose="020F0502020204030204" pitchFamily="34" charset="0"/>
                          <a:cs typeface="Segoe UI" panose="020B0502040204020203" pitchFamily="34" charset="0"/>
                        </a:rPr>
                        <a:t>1.2.3.6; 1.2.3.7; 1.2.3.8; 1.2.3.9; 1.2.4.3</a:t>
                      </a:r>
                    </a:p>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2.1.3; 2.3.1; 2.3.2; 2.3.3; 2.3.4; 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2.2.1; 2.2.6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86905"/>
                  </a:ext>
                </a:extLst>
              </a:tr>
              <a:tr h="438150">
                <a:tc>
                  <a:txBody>
                    <a:bodyPr/>
                    <a:lstStyle/>
                    <a:p>
                      <a:pPr>
                        <a:spcBef>
                          <a:spcPts val="600"/>
                        </a:spcBef>
                        <a:spcAft>
                          <a:spcPts val="900"/>
                        </a:spcAft>
                      </a:pPr>
                      <a:r>
                        <a:rPr lang="en-NZ" sz="1000" b="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2.2.4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Service providers shall identify external and internal risks and opportunities, including potential inequities, and develop a plan to respond to them.</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Partially mapped: not explicit/aligns with 1.2.3.1; 1.2.3.5; 1.2.3.6; 1.2.3.8; 1.2.3.9;</a:t>
                      </a:r>
                      <a:r>
                        <a:rPr lang="en-NZ" sz="1000" b="1" i="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 1.2.4.1; 1.2.4.2; 1.2.4.3</a:t>
                      </a:r>
                      <a:endParaRPr lang="en-NZ" sz="1000" b="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Segoe UI" panose="020B0502040204020203" pitchFamily="34" charset="0"/>
                        </a:rPr>
                        <a:t>2.2.2; 2.3.2; 2.3.2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Segoe UI" panose="020B0502040204020203" pitchFamily="34" charset="0"/>
                        </a:rPr>
                        <a:t> 3.6.1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250081"/>
                  </a:ext>
                </a:extLst>
              </a:tr>
              <a:tr h="419100">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2.2.5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follow the National Adverse Event Reporting Policy for internal and external reporting (where required) to reduce preventable harm by supporting systems learnings.</a:t>
                      </a:r>
                    </a:p>
                    <a:p>
                      <a:pPr algn="l" fontAlgn="t"/>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a:effectLst/>
                          <a:latin typeface="Segoe UI" panose="020B0502040204020203" pitchFamily="34" charset="0"/>
                          <a:ea typeface="Calibri" panose="020F0502020204030204" pitchFamily="34" charset="0"/>
                          <a:cs typeface="Segoe UI" panose="020B0502040204020203" pitchFamily="34" charset="0"/>
                        </a:rPr>
                        <a:t>1.2.3.6; </a:t>
                      </a:r>
                      <a:r>
                        <a:rPr lang="en-NZ" sz="1000">
                          <a:effectLst/>
                          <a:latin typeface="Segoe UI" panose="020B0502040204020203" pitchFamily="34" charset="0"/>
                          <a:ea typeface="Calibri" panose="020F0502020204030204" pitchFamily="34" charset="0"/>
                          <a:cs typeface="Segoe UI" panose="020B0502040204020203" pitchFamily="34" charset="0"/>
                        </a:rPr>
                        <a:t>1.2.4.1</a:t>
                      </a:r>
                      <a:r>
                        <a:rPr lang="en-NZ" sz="1000" i="1">
                          <a:effectLst/>
                          <a:latin typeface="Segoe UI" panose="020B0502040204020203" pitchFamily="34" charset="0"/>
                          <a:ea typeface="Calibri" panose="020F0502020204030204" pitchFamily="34" charset="0"/>
                          <a:cs typeface="Segoe UI" panose="020B0502040204020203" pitchFamily="34" charset="0"/>
                        </a:rPr>
                        <a:t>; </a:t>
                      </a:r>
                      <a:r>
                        <a:rPr lang="en-NZ" sz="1000">
                          <a:effectLst/>
                          <a:latin typeface="Segoe UI" panose="020B0502040204020203" pitchFamily="34" charset="0"/>
                          <a:ea typeface="Calibri" panose="020F0502020204030204" pitchFamily="34" charset="0"/>
                          <a:cs typeface="Segoe UI" panose="020B0502040204020203" pitchFamily="34" charset="0"/>
                        </a:rPr>
                        <a:t>1.2.4.3;</a:t>
                      </a:r>
                      <a:r>
                        <a:rPr lang="en-NZ" sz="1000" i="1">
                          <a:effectLst/>
                          <a:latin typeface="Segoe UI" panose="020B0502040204020203" pitchFamily="34" charset="0"/>
                          <a:ea typeface="Calibri" panose="020F0502020204030204" pitchFamily="34" charset="0"/>
                          <a:cs typeface="Segoe UI" panose="020B0502040204020203" pitchFamily="34" charset="0"/>
                        </a:rPr>
                        <a:t> 1.2.4.4; 1.4.1.2; 1.4.1.3</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Segoe UI" panose="020B0502040204020203" pitchFamily="34" charset="0"/>
                        </a:rPr>
                        <a:t>1.7.4; 2.3.2; 2.3.4; 2.4.1; 2.4.2; 2.4.3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Segoe UI" panose="020B0502040204020203" pitchFamily="34" charset="0"/>
                        </a:rPr>
                        <a:t> 2.2.3; 2.4.1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912925"/>
                  </a:ext>
                </a:extLst>
              </a:tr>
              <a:tr h="371802">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2.2.6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understand and comply with statutory and regulatory obligations in relation to essential notification reporting.</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1.2.4.2; </a:t>
                      </a:r>
                      <a:r>
                        <a:rPr lang="en-NZ" sz="1000" i="1" dirty="0">
                          <a:effectLst/>
                          <a:latin typeface="Segoe UI" panose="020B0502040204020203" pitchFamily="34" charset="0"/>
                          <a:ea typeface="Calibri" panose="020F0502020204030204" pitchFamily="34" charset="0"/>
                          <a:cs typeface="Segoe UI" panose="020B0502040204020203" pitchFamily="34" charset="0"/>
                        </a:rPr>
                        <a:t>1.2.4.4</a:t>
                      </a:r>
                      <a:r>
                        <a:rPr lang="en-NZ" sz="1000" dirty="0">
                          <a:effectLst/>
                          <a:latin typeface="Segoe UI" panose="020B0502040204020203" pitchFamily="34" charset="0"/>
                          <a:ea typeface="Calibri" panose="020F0502020204030204" pitchFamily="34" charset="0"/>
                          <a:cs typeface="Segoe UI" panose="020B0502040204020203"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Segoe UI" panose="020B0502040204020203" pitchFamily="34" charset="0"/>
                        </a:rPr>
                        <a:t>2.4.4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Segoe UI" panose="020B0502040204020203" pitchFamily="34" charset="0"/>
                        </a:rPr>
                        <a:t>2.4.1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lvl="0" algn="l" defTabSz="914400" rtl="0" eaLnBrk="1" latinLnBrk="0" hangingPunct="1"/>
                      <a:endParaRPr lang="en-NZ" sz="12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161194"/>
                  </a:ext>
                </a:extLst>
              </a:tr>
              <a:tr h="638175">
                <a:tc>
                  <a:txBody>
                    <a:bodyPr/>
                    <a:lstStyle/>
                    <a:p>
                      <a:pPr>
                        <a:spcBef>
                          <a:spcPts val="600"/>
                        </a:spcBef>
                        <a:spcAft>
                          <a:spcPts val="900"/>
                        </a:spcAft>
                      </a:pPr>
                      <a:r>
                        <a:rPr lang="en-NZ" sz="1000" b="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2.2.7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Service providers shall ensure their health care and support workers can deliver high quality health care for Māori.</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Partially mapped: not explicit/aligns with </a:t>
                      </a:r>
                      <a:r>
                        <a:rPr lang="en-NZ" sz="1000" b="1" i="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1.1.4.1;</a:t>
                      </a:r>
                      <a:r>
                        <a:rPr lang="en-NZ" sz="1000" b="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 1.1.4.3; 1.1.4.5; </a:t>
                      </a:r>
                      <a:r>
                        <a:rPr lang="en-NZ" sz="1000" b="1" i="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1.2.7.1;</a:t>
                      </a:r>
                      <a:r>
                        <a:rPr lang="en-NZ" sz="1000" b="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 1.2.7.2; 1.2.7.3; 1.2.7.4; 1.2.7.5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6.3.5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lvl="0" algn="l" defTabSz="914400" rtl="0" eaLnBrk="1" latinLnBrk="0" hangingPunct="1"/>
                      <a:endParaRPr lang="en-NZ" sz="12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760682"/>
                  </a:ext>
                </a:extLst>
              </a:tr>
              <a:tr h="595909">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Segoe UI" panose="020B0502040204020203" pitchFamily="34" charset="0"/>
                        </a:rPr>
                        <a:t>2.2.8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Segoe UI" panose="020B0502040204020203" pitchFamily="34" charset="0"/>
                          <a:cs typeface="Segoe UI" panose="020B0502040204020203" pitchFamily="34" charset="0"/>
                        </a:rPr>
                        <a:t>Service providers shall improve health equity through critical analysis of </a:t>
                      </a:r>
                      <a:r>
                        <a:rPr lang="en-US" sz="1000" b="1" i="0" u="none" strike="noStrike" dirty="0" err="1">
                          <a:solidFill>
                            <a:srgbClr val="000000"/>
                          </a:solidFill>
                          <a:effectLst/>
                          <a:latin typeface="Segoe UI" panose="020B0502040204020203" pitchFamily="34" charset="0"/>
                          <a:cs typeface="Segoe UI" panose="020B0502040204020203" pitchFamily="34" charset="0"/>
                        </a:rPr>
                        <a:t>organisational</a:t>
                      </a:r>
                      <a:r>
                        <a:rPr lang="en-US" sz="1000" b="1" i="0" u="none" strike="noStrike" dirty="0">
                          <a:solidFill>
                            <a:srgbClr val="000000"/>
                          </a:solidFill>
                          <a:effectLst/>
                          <a:latin typeface="Segoe UI" panose="020B0502040204020203" pitchFamily="34" charset="0"/>
                          <a:cs typeface="Segoe UI" panose="020B0502040204020203" pitchFamily="34" charset="0"/>
                        </a:rPr>
                        <a:t> practices.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lvl="0" algn="l" defTabSz="914400" rtl="0" eaLnBrk="1" latinLnBrk="0" hangingPunct="1"/>
                      <a:endParaRPr lang="en-NZ" sz="12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328302"/>
                  </a:ext>
                </a:extLst>
              </a:tr>
            </a:tbl>
          </a:graphicData>
        </a:graphic>
      </p:graphicFrame>
    </p:spTree>
    <p:extLst>
      <p:ext uri="{BB962C8B-B14F-4D97-AF65-F5344CB8AC3E}">
        <p14:creationId xmlns:p14="http://schemas.microsoft.com/office/powerpoint/2010/main" val="120605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86383" y="-61536"/>
            <a:ext cx="10992255" cy="1074060"/>
          </a:xfrm>
        </p:spPr>
        <p:txBody>
          <a:bodyPr>
            <a:normAutofit/>
          </a:bodyPr>
          <a:lstStyle/>
          <a:p>
            <a:r>
              <a:rPr lang="en-NZ" sz="2000" dirty="0"/>
              <a:t>2.2 </a:t>
            </a:r>
            <a:r>
              <a:rPr lang="en-NZ" sz="2000" dirty="0" err="1"/>
              <a:t>Kounga</a:t>
            </a:r>
            <a:r>
              <a:rPr lang="en-NZ" sz="2000" dirty="0"/>
              <a:t> me </a:t>
            </a:r>
            <a:r>
              <a:rPr lang="en-NZ" sz="2000" dirty="0" err="1"/>
              <a:t>te</a:t>
            </a:r>
            <a:r>
              <a:rPr lang="en-NZ" sz="2000" dirty="0"/>
              <a:t> </a:t>
            </a:r>
            <a:r>
              <a:rPr lang="en-NZ" sz="2000" dirty="0" err="1"/>
              <a:t>mōrearea</a:t>
            </a:r>
            <a:r>
              <a:rPr lang="en-NZ" sz="2000" dirty="0"/>
              <a:t> / Quality and risk </a:t>
            </a:r>
            <a:r>
              <a:rPr lang="en-NZ" sz="2000" dirty="0" err="1"/>
              <a:t>cont</a:t>
            </a:r>
            <a:r>
              <a:rPr lang="en-NZ" sz="2000" dirty="0"/>
              <a:t>…</a:t>
            </a:r>
            <a:endParaRPr lang="en-NZ" sz="2000"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3274501408"/>
              </p:ext>
            </p:extLst>
          </p:nvPr>
        </p:nvGraphicFramePr>
        <p:xfrm>
          <a:off x="450714" y="855660"/>
          <a:ext cx="11254903" cy="5146680"/>
        </p:xfrm>
        <a:graphic>
          <a:graphicData uri="http://schemas.openxmlformats.org/drawingml/2006/table">
            <a:tbl>
              <a:tblPr firstRow="1" firstCol="1" bandRow="1"/>
              <a:tblGrid>
                <a:gridCol w="2055850">
                  <a:extLst>
                    <a:ext uri="{9D8B030D-6E8A-4147-A177-3AD203B41FA5}">
                      <a16:colId xmlns:a16="http://schemas.microsoft.com/office/drawing/2014/main" val="3581027933"/>
                    </a:ext>
                  </a:extLst>
                </a:gridCol>
                <a:gridCol w="7837714">
                  <a:extLst>
                    <a:ext uri="{9D8B030D-6E8A-4147-A177-3AD203B41FA5}">
                      <a16:colId xmlns:a16="http://schemas.microsoft.com/office/drawing/2014/main" val="3041374685"/>
                    </a:ext>
                  </a:extLst>
                </a:gridCol>
                <a:gridCol w="1361339">
                  <a:extLst>
                    <a:ext uri="{9D8B030D-6E8A-4147-A177-3AD203B41FA5}">
                      <a16:colId xmlns:a16="http://schemas.microsoft.com/office/drawing/2014/main" val="1703305857"/>
                    </a:ext>
                  </a:extLst>
                </a:gridCol>
              </a:tblGrid>
              <a:tr h="271938">
                <a:tc>
                  <a:txBody>
                    <a:bodyPr/>
                    <a:lstStyle/>
                    <a:p>
                      <a:pPr algn="l">
                        <a:spcBef>
                          <a:spcPts val="600"/>
                        </a:spcBef>
                        <a:spcAft>
                          <a:spcPts val="900"/>
                        </a:spcAft>
                      </a:pPr>
                      <a:r>
                        <a:rPr lang="en-NZ" sz="1600" b="1" kern="1200" dirty="0">
                          <a:solidFill>
                            <a:schemeClr val="tx1"/>
                          </a:solidFill>
                          <a:effectLst/>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effectLst/>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effectLst/>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874742">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2.2.4 </a:t>
                      </a:r>
                      <a:r>
                        <a:rPr lang="en-NZ"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dirty="0">
                          <a:solidFill>
                            <a:schemeClr val="tx1"/>
                          </a:solidFill>
                          <a:effectLst/>
                          <a:latin typeface="Segoe UI" panose="020B0502040204020203" pitchFamily="34" charset="0"/>
                          <a:cs typeface="Segoe UI" panose="020B0502040204020203" pitchFamily="34" charset="0"/>
                        </a:rPr>
                        <a:t>Service providers shall identify external and internal risks and opportunities, including potential inequities, and develop a plan to respond to them.</a:t>
                      </a:r>
                    </a:p>
                    <a:p>
                      <a:pPr>
                        <a:spcBef>
                          <a:spcPts val="600"/>
                        </a:spcBef>
                        <a:spcAft>
                          <a:spcPts val="900"/>
                        </a:spcAft>
                      </a:pPr>
                      <a:endParaRPr lang="en-NZ" sz="1000" b="1" dirty="0">
                        <a:solidFill>
                          <a:schemeClr val="tx1">
                            <a:lumMod val="65000"/>
                            <a:lumOff val="3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t">
                        <a:buFont typeface="Arial" panose="020B0604020202020204" pitchFamily="34" charset="0"/>
                        <a:buChar char="•"/>
                      </a:pPr>
                      <a:r>
                        <a:rPr lang="en-US" sz="1600" b="0" i="0" u="none" strike="noStrike" kern="1200" dirty="0">
                          <a:solidFill>
                            <a:schemeClr val="tx1"/>
                          </a:solidFill>
                          <a:effectLst/>
                          <a:latin typeface="Segoe UI" panose="020B0502040204020203" pitchFamily="34" charset="0"/>
                          <a:ea typeface="+mn-ea"/>
                          <a:cs typeface="Segoe UI" panose="020B0502040204020203" pitchFamily="34" charset="0"/>
                        </a:rPr>
                        <a:t>Service providers use strategic planning to </a:t>
                      </a:r>
                      <a:r>
                        <a:rPr lang="en-US" sz="1600" b="0" i="0" u="none" strike="noStrike" kern="1200" dirty="0" err="1">
                          <a:solidFill>
                            <a:schemeClr val="tx1"/>
                          </a:solidFill>
                          <a:effectLst/>
                          <a:latin typeface="Segoe UI" panose="020B0502040204020203" pitchFamily="34" charset="0"/>
                          <a:ea typeface="+mn-ea"/>
                          <a:cs typeface="Segoe UI" panose="020B0502040204020203" pitchFamily="34" charset="0"/>
                        </a:rPr>
                        <a:t>analyse</a:t>
                      </a:r>
                      <a:r>
                        <a:rPr lang="en-US" sz="1600" b="0" i="0" u="none" strike="noStrike" kern="1200" dirty="0">
                          <a:solidFill>
                            <a:schemeClr val="tx1"/>
                          </a:solidFill>
                          <a:effectLst/>
                          <a:latin typeface="Segoe UI" panose="020B0502040204020203" pitchFamily="34" charset="0"/>
                          <a:ea typeface="+mn-ea"/>
                          <a:cs typeface="Segoe UI" panose="020B0502040204020203" pitchFamily="34" charset="0"/>
                        </a:rPr>
                        <a:t> strengths, challenges, opportunities, and threats (SCOT) etc. </a:t>
                      </a:r>
                    </a:p>
                    <a:p>
                      <a:pPr marL="285750" indent="-285750" algn="l" fontAlgn="t">
                        <a:buFont typeface="Arial" panose="020B0604020202020204" pitchFamily="34" charset="0"/>
                        <a:buChar char="•"/>
                      </a:pPr>
                      <a:endParaRPr lang="en-US" sz="1600" b="0" i="0" u="none" strike="noStrike" kern="1200" dirty="0">
                        <a:solidFill>
                          <a:schemeClr val="tx1"/>
                        </a:solidFill>
                        <a:effectLst/>
                        <a:latin typeface="Segoe UI" panose="020B0502040204020203" pitchFamily="34" charset="0"/>
                        <a:ea typeface="+mn-ea"/>
                        <a:cs typeface="Segoe UI" panose="020B0502040204020203" pitchFamily="34" charset="0"/>
                      </a:endParaRPr>
                    </a:p>
                    <a:p>
                      <a:pPr marL="285750" indent="-285750" algn="l" fontAlgn="t">
                        <a:buFont typeface="Arial" panose="020B0604020202020204" pitchFamily="34" charset="0"/>
                        <a:buChar char="•"/>
                      </a:pPr>
                      <a:r>
                        <a:rPr lang="en-US" sz="1600" b="0" i="0" u="none" strike="noStrike" kern="1200" dirty="0">
                          <a:solidFill>
                            <a:schemeClr val="tx1"/>
                          </a:solidFill>
                          <a:effectLst/>
                          <a:latin typeface="Segoe UI" panose="020B0502040204020203" pitchFamily="34" charset="0"/>
                          <a:ea typeface="+mn-ea"/>
                          <a:cs typeface="Segoe UI" panose="020B0502040204020203" pitchFamily="34" charset="0"/>
                        </a:rPr>
                        <a:t>A strategic planning technique includes input from staff &amp; people receiving services.</a:t>
                      </a:r>
                    </a:p>
                    <a:p>
                      <a:pPr marL="285750" indent="-285750" algn="l" fontAlgn="t">
                        <a:buFont typeface="Arial" panose="020B0604020202020204" pitchFamily="34" charset="0"/>
                        <a:buChar char="•"/>
                      </a:pPr>
                      <a:endParaRPr lang="en-US" sz="1600" b="0" i="0" u="none" strike="noStrike" kern="1200" dirty="0">
                        <a:solidFill>
                          <a:schemeClr val="tx1"/>
                        </a:solidFill>
                        <a:effectLst/>
                        <a:latin typeface="Segoe UI" panose="020B0502040204020203" pitchFamily="34" charset="0"/>
                        <a:ea typeface="+mn-ea"/>
                        <a:cs typeface="Segoe UI" panose="020B0502040204020203" pitchFamily="34" charset="0"/>
                      </a:endParaRPr>
                    </a:p>
                    <a:p>
                      <a:pPr marL="285750" indent="-285750" algn="l" fontAlgn="t">
                        <a:buFont typeface="Arial" panose="020B0604020202020204" pitchFamily="34" charset="0"/>
                        <a:buChar char="•"/>
                      </a:pPr>
                      <a:r>
                        <a:rPr lang="en-US" sz="1600" b="0" i="0" u="none" strike="noStrike" kern="1200" dirty="0">
                          <a:solidFill>
                            <a:schemeClr val="tx1"/>
                          </a:solidFill>
                          <a:effectLst/>
                          <a:latin typeface="Segoe UI" panose="020B0502040204020203" pitchFamily="34" charset="0"/>
                          <a:ea typeface="+mn-ea"/>
                          <a:cs typeface="Segoe UI" panose="020B0502040204020203" pitchFamily="34" charset="0"/>
                        </a:rPr>
                        <a:t>Undertake benchmarking against relevant health performance indicators. </a:t>
                      </a:r>
                    </a:p>
                    <a:p>
                      <a:pPr marL="285750" indent="-285750" algn="l" fontAlgn="t">
                        <a:buFont typeface="Arial" panose="020B0604020202020204" pitchFamily="34" charset="0"/>
                        <a:buChar char="•"/>
                      </a:pPr>
                      <a:endParaRPr lang="en-US" sz="1600" b="0" i="0" u="none" strike="noStrike" kern="1200" dirty="0">
                        <a:solidFill>
                          <a:schemeClr val="tx1"/>
                        </a:solidFill>
                        <a:effectLst/>
                        <a:latin typeface="Segoe UI" panose="020B0502040204020203" pitchFamily="34" charset="0"/>
                        <a:ea typeface="+mn-ea"/>
                        <a:cs typeface="Segoe UI" panose="020B0502040204020203" pitchFamily="34" charset="0"/>
                      </a:endParaRPr>
                    </a:p>
                    <a:p>
                      <a:pPr marL="285750" indent="-285750" algn="l" fontAlgn="t">
                        <a:buFont typeface="Arial" panose="020B0604020202020204" pitchFamily="34" charset="0"/>
                        <a:buChar char="•"/>
                      </a:pPr>
                      <a:r>
                        <a:rPr lang="en-US" sz="1600" b="0" i="0" u="none" strike="noStrike" kern="1200" dirty="0">
                          <a:solidFill>
                            <a:schemeClr val="tx1"/>
                          </a:solidFill>
                          <a:effectLst/>
                          <a:latin typeface="Segoe UI" panose="020B0502040204020203" pitchFamily="34" charset="0"/>
                          <a:ea typeface="+mn-ea"/>
                          <a:cs typeface="Segoe UI" panose="020B0502040204020203" pitchFamily="34" charset="0"/>
                        </a:rPr>
                        <a:t>Include business continuity as part of their annual planning processes.</a:t>
                      </a:r>
                    </a:p>
                    <a:p>
                      <a:pPr marL="285750" indent="-285750" algn="l" fontAlgn="t">
                        <a:buFont typeface="Arial" panose="020B0604020202020204" pitchFamily="34" charset="0"/>
                        <a:buChar char="•"/>
                      </a:pPr>
                      <a:endParaRPr lang="en-US" sz="1600" b="0" i="0" u="none" strike="noStrike" kern="1200" dirty="0">
                        <a:solidFill>
                          <a:schemeClr val="tx1"/>
                        </a:solidFill>
                        <a:effectLst/>
                        <a:latin typeface="Segoe UI" panose="020B0502040204020203" pitchFamily="34" charset="0"/>
                        <a:ea typeface="+mn-ea"/>
                        <a:cs typeface="Segoe UI" panose="020B0502040204020203" pitchFamily="34" charset="0"/>
                      </a:endParaRPr>
                    </a:p>
                    <a:p>
                      <a:pPr marL="285750" indent="-285750" algn="l" fontAlgn="t">
                        <a:buFont typeface="Arial" panose="020B0604020202020204" pitchFamily="34" charset="0"/>
                        <a:buChar char="•"/>
                      </a:pPr>
                      <a:r>
                        <a:rPr lang="en-US" sz="1600" b="0" i="0" u="none" strike="noStrike" kern="1200" dirty="0">
                          <a:solidFill>
                            <a:schemeClr val="tx1"/>
                          </a:solidFill>
                          <a:effectLst/>
                          <a:latin typeface="Segoe UI" panose="020B0502040204020203" pitchFamily="34" charset="0"/>
                          <a:ea typeface="+mn-ea"/>
                          <a:cs typeface="Segoe UI" panose="020B0502040204020203" pitchFamily="34" charset="0"/>
                        </a:rPr>
                        <a:t>Undertake an internal and external risk assessment within defined intervals, or in response to level of risk. </a:t>
                      </a:r>
                    </a:p>
                    <a:p>
                      <a:pPr marL="285750" indent="-285750" algn="l" fontAlgn="t">
                        <a:buFont typeface="Arial" panose="020B0604020202020204" pitchFamily="34" charset="0"/>
                        <a:buChar char="•"/>
                      </a:pPr>
                      <a:endParaRPr lang="en-US" sz="1600" b="0" i="0" u="none" strike="noStrike" kern="1200" dirty="0">
                        <a:solidFill>
                          <a:schemeClr val="tx1"/>
                        </a:solidFill>
                        <a:effectLst/>
                        <a:latin typeface="Segoe UI" panose="020B0502040204020203" pitchFamily="34" charset="0"/>
                        <a:ea typeface="+mn-ea"/>
                        <a:cs typeface="Segoe UI" panose="020B0502040204020203" pitchFamily="34" charset="0"/>
                      </a:endParaRPr>
                    </a:p>
                    <a:p>
                      <a:pPr marL="285750" indent="-285750" algn="l" fontAlgn="t">
                        <a:buFont typeface="Arial" panose="020B0604020202020204" pitchFamily="34" charset="0"/>
                        <a:buChar char="•"/>
                      </a:pPr>
                      <a:r>
                        <a:rPr lang="en-US" sz="1600" b="0" i="0" u="none" strike="noStrike" kern="1200" dirty="0">
                          <a:solidFill>
                            <a:schemeClr val="tx1"/>
                          </a:solidFill>
                          <a:effectLst/>
                          <a:latin typeface="Segoe UI" panose="020B0502040204020203" pitchFamily="34" charset="0"/>
                          <a:ea typeface="+mn-ea"/>
                          <a:cs typeface="Segoe UI" panose="020B0502040204020203" pitchFamily="34" charset="0"/>
                        </a:rPr>
                        <a:t>In considering internal and external risks, service providers seek feedback through focus groups and surveys for example.</a:t>
                      </a:r>
                    </a:p>
                    <a:p>
                      <a:pPr marL="285750" indent="-285750" algn="l" fontAlgn="t">
                        <a:buFont typeface="Arial" panose="020B0604020202020204" pitchFamily="34" charset="0"/>
                        <a:buChar char="•"/>
                      </a:pPr>
                      <a:endParaRPr lang="en-US" sz="1600" b="0" i="0" u="none" strike="noStrike" kern="1200" dirty="0">
                        <a:solidFill>
                          <a:schemeClr val="tx1"/>
                        </a:solidFill>
                        <a:effectLst/>
                        <a:latin typeface="Segoe UI" panose="020B0502040204020203" pitchFamily="34" charset="0"/>
                        <a:ea typeface="+mn-ea"/>
                        <a:cs typeface="Segoe UI" panose="020B0502040204020203" pitchFamily="34" charset="0"/>
                      </a:endParaRPr>
                    </a:p>
                    <a:p>
                      <a:pPr marL="285750" indent="-285750" algn="l" fontAlgn="t">
                        <a:buFont typeface="Arial" panose="020B0604020202020204" pitchFamily="34" charset="0"/>
                        <a:buChar char="•"/>
                      </a:pPr>
                      <a:r>
                        <a:rPr lang="en-US" sz="1600" b="0" i="0" u="none" strike="noStrike" kern="1200" dirty="0">
                          <a:solidFill>
                            <a:schemeClr val="tx1"/>
                          </a:solidFill>
                          <a:effectLst/>
                          <a:latin typeface="Segoe UI" panose="020B0502040204020203" pitchFamily="34" charset="0"/>
                          <a:ea typeface="+mn-ea"/>
                          <a:cs typeface="Segoe UI" panose="020B0502040204020203" pitchFamily="34" charset="0"/>
                        </a:rPr>
                        <a:t>Demonstrate that quality improvements are made &amp; embedded into practice as a result of incidents, adverse events, complaints, and investigations, among other factors.</a:t>
                      </a:r>
                    </a:p>
                    <a:p>
                      <a:pPr algn="l" fontAlgn="t"/>
                      <a:endParaRPr lang="en-US" sz="1000" b="1" i="0" u="none" strike="noStrike"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NZ" sz="16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bl>
          </a:graphicData>
        </a:graphic>
      </p:graphicFrame>
    </p:spTree>
    <p:extLst>
      <p:ext uri="{BB962C8B-B14F-4D97-AF65-F5344CB8AC3E}">
        <p14:creationId xmlns:p14="http://schemas.microsoft.com/office/powerpoint/2010/main" val="2123542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86383" y="-61536"/>
            <a:ext cx="10992255" cy="1074060"/>
          </a:xfrm>
        </p:spPr>
        <p:txBody>
          <a:bodyPr>
            <a:normAutofit/>
          </a:bodyPr>
          <a:lstStyle/>
          <a:p>
            <a:r>
              <a:rPr lang="en-NZ" sz="2000" dirty="0"/>
              <a:t>2.2 </a:t>
            </a:r>
            <a:r>
              <a:rPr lang="en-NZ" sz="2000" dirty="0" err="1"/>
              <a:t>Kounga</a:t>
            </a:r>
            <a:r>
              <a:rPr lang="en-NZ" sz="2000" dirty="0"/>
              <a:t> me </a:t>
            </a:r>
            <a:r>
              <a:rPr lang="en-NZ" sz="2000" dirty="0" err="1"/>
              <a:t>te</a:t>
            </a:r>
            <a:r>
              <a:rPr lang="en-NZ" sz="2000" dirty="0"/>
              <a:t> </a:t>
            </a:r>
            <a:r>
              <a:rPr lang="en-NZ" sz="2000" dirty="0" err="1"/>
              <a:t>mōrearea</a:t>
            </a:r>
            <a:r>
              <a:rPr lang="en-NZ" sz="2000" dirty="0"/>
              <a:t> / Quality and risk </a:t>
            </a:r>
            <a:r>
              <a:rPr lang="en-NZ" sz="2000" dirty="0" err="1"/>
              <a:t>cont</a:t>
            </a:r>
            <a:r>
              <a:rPr lang="en-NZ" sz="2000" dirty="0"/>
              <a:t>…</a:t>
            </a:r>
            <a:endParaRPr lang="en-NZ" sz="2000"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587327829"/>
              </p:ext>
            </p:extLst>
          </p:nvPr>
        </p:nvGraphicFramePr>
        <p:xfrm>
          <a:off x="450714" y="855660"/>
          <a:ext cx="11254903" cy="5010711"/>
        </p:xfrm>
        <a:graphic>
          <a:graphicData uri="http://schemas.openxmlformats.org/drawingml/2006/table">
            <a:tbl>
              <a:tblPr firstRow="1" firstCol="1" bandRow="1"/>
              <a:tblGrid>
                <a:gridCol w="2055850">
                  <a:extLst>
                    <a:ext uri="{9D8B030D-6E8A-4147-A177-3AD203B41FA5}">
                      <a16:colId xmlns:a16="http://schemas.microsoft.com/office/drawing/2014/main" val="3581027933"/>
                    </a:ext>
                  </a:extLst>
                </a:gridCol>
                <a:gridCol w="7837714">
                  <a:extLst>
                    <a:ext uri="{9D8B030D-6E8A-4147-A177-3AD203B41FA5}">
                      <a16:colId xmlns:a16="http://schemas.microsoft.com/office/drawing/2014/main" val="3041374685"/>
                    </a:ext>
                  </a:extLst>
                </a:gridCol>
                <a:gridCol w="1361339">
                  <a:extLst>
                    <a:ext uri="{9D8B030D-6E8A-4147-A177-3AD203B41FA5}">
                      <a16:colId xmlns:a16="http://schemas.microsoft.com/office/drawing/2014/main" val="1703305857"/>
                    </a:ext>
                  </a:extLst>
                </a:gridCol>
              </a:tblGrid>
              <a:tr h="271938">
                <a:tc>
                  <a:txBody>
                    <a:bodyPr/>
                    <a:lstStyle/>
                    <a:p>
                      <a:pPr algn="l">
                        <a:spcBef>
                          <a:spcPts val="600"/>
                        </a:spcBef>
                        <a:spcAft>
                          <a:spcPts val="900"/>
                        </a:spcAft>
                      </a:pPr>
                      <a:r>
                        <a:rPr lang="en-NZ" sz="1600" b="1" kern="1200" dirty="0">
                          <a:solidFill>
                            <a:schemeClr val="tx1"/>
                          </a:solidFill>
                          <a:effectLst/>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effectLst/>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effectLst/>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738773">
                <a:tc>
                  <a:txBody>
                    <a:bodyPr/>
                    <a:lstStyle/>
                    <a:p>
                      <a:pPr>
                        <a:spcBef>
                          <a:spcPts val="600"/>
                        </a:spcBef>
                        <a:spcAft>
                          <a:spcPts val="900"/>
                        </a:spcAft>
                      </a:pPr>
                      <a:r>
                        <a:rPr lang="en-NZ" sz="16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2.2.7 </a:t>
                      </a:r>
                      <a:r>
                        <a:rPr lang="en-NZ"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(Partially new)</a:t>
                      </a:r>
                      <a:endParaRPr lang="en-NZ" sz="16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dirty="0">
                          <a:solidFill>
                            <a:schemeClr val="tx1"/>
                          </a:solidFill>
                          <a:effectLst/>
                          <a:latin typeface="Segoe UI" panose="020B0502040204020203" pitchFamily="34" charset="0"/>
                          <a:cs typeface="Segoe UI" panose="020B0502040204020203" pitchFamily="34" charset="0"/>
                        </a:rPr>
                        <a:t>Service providers shall ensure their health care and support workers can deliver high quality health care for Māori.</a:t>
                      </a:r>
                      <a:endParaRPr lang="en-NZ" sz="16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1" i="0" u="none" strike="noStrike" dirty="0">
                          <a:solidFill>
                            <a:schemeClr val="tx1"/>
                          </a:solidFill>
                          <a:effectLst/>
                          <a:latin typeface="Segoe UI" panose="020B0502040204020203" pitchFamily="34" charset="0"/>
                          <a:cs typeface="Segoe UI" panose="020B0502040204020203" pitchFamily="34" charset="0"/>
                        </a:rPr>
                        <a:t>Service providers undertake analysis of their staff competencies, and will support workers with training and development in areas with any identified gaps: </a:t>
                      </a:r>
                    </a:p>
                    <a:p>
                      <a:pPr algn="l" fontAlgn="t"/>
                      <a:endParaRPr lang="en-US" sz="1600" b="1" i="0" u="none" strike="noStrike" dirty="0">
                        <a:solidFill>
                          <a:schemeClr val="tx1"/>
                        </a:solidFill>
                        <a:effectLst/>
                        <a:latin typeface="Segoe UI" panose="020B0502040204020203" pitchFamily="34" charset="0"/>
                        <a:cs typeface="Segoe UI" panose="020B0502040204020203" pitchFamily="34" charset="0"/>
                      </a:endParaRPr>
                    </a:p>
                    <a:p>
                      <a:pPr marL="285750" indent="-285750" algn="l" fontAlgn="t">
                        <a:buFont typeface="Arial" panose="020B0604020202020204" pitchFamily="34" charset="0"/>
                        <a:buChar char="•"/>
                      </a:pPr>
                      <a:r>
                        <a:rPr lang="en-US" sz="1600" b="0" i="0" u="none" strike="noStrike" dirty="0">
                          <a:solidFill>
                            <a:schemeClr val="tx1"/>
                          </a:solidFill>
                          <a:effectLst/>
                          <a:latin typeface="Segoe UI" panose="020B0502040204020203" pitchFamily="34" charset="0"/>
                          <a:cs typeface="Segoe UI" panose="020B0502040204020203" pitchFamily="34" charset="0"/>
                        </a:rPr>
                        <a:t>Te </a:t>
                      </a:r>
                      <a:r>
                        <a:rPr lang="en-US" sz="1600" b="0" i="0" u="none" strike="noStrike" dirty="0" err="1">
                          <a:solidFill>
                            <a:schemeClr val="tx1"/>
                          </a:solidFill>
                          <a:effectLst/>
                          <a:latin typeface="Segoe UI" panose="020B0502040204020203" pitchFamily="34" charset="0"/>
                          <a:cs typeface="Segoe UI" panose="020B0502040204020203" pitchFamily="34" charset="0"/>
                        </a:rPr>
                        <a:t>reo</a:t>
                      </a:r>
                      <a:r>
                        <a:rPr lang="en-US" sz="1600" b="0" i="0" u="none" strike="noStrike" dirty="0">
                          <a:solidFill>
                            <a:schemeClr val="tx1"/>
                          </a:solidFill>
                          <a:effectLst/>
                          <a:latin typeface="Segoe UI" panose="020B0502040204020203" pitchFamily="34" charset="0"/>
                          <a:cs typeface="Segoe UI" panose="020B0502040204020203" pitchFamily="34" charset="0"/>
                        </a:rPr>
                        <a:t> and tikanga Māori and ongoing learning.</a:t>
                      </a:r>
                    </a:p>
                    <a:p>
                      <a:pPr marL="285750" indent="-285750" algn="l" fontAlgn="t">
                        <a:buFont typeface="Arial" panose="020B0604020202020204" pitchFamily="34" charset="0"/>
                        <a:buChar char="•"/>
                      </a:pPr>
                      <a:endParaRPr lang="en-US" sz="1600" b="0" i="0" u="none" strike="noStrike" dirty="0">
                        <a:solidFill>
                          <a:schemeClr val="tx1"/>
                        </a:solidFill>
                        <a:effectLst/>
                        <a:latin typeface="Segoe UI" panose="020B0502040204020203" pitchFamily="34" charset="0"/>
                        <a:cs typeface="Segoe UI" panose="020B0502040204020203" pitchFamily="34" charset="0"/>
                      </a:endParaRPr>
                    </a:p>
                    <a:p>
                      <a:pPr marL="285750" indent="-285750" algn="l" fontAlgn="t">
                        <a:buFont typeface="Arial" panose="020B0604020202020204" pitchFamily="34" charset="0"/>
                        <a:buChar char="•"/>
                      </a:pPr>
                      <a:r>
                        <a:rPr lang="en-US" sz="1600" b="0" i="0" u="none" strike="noStrike" dirty="0">
                          <a:solidFill>
                            <a:schemeClr val="tx1"/>
                          </a:solidFill>
                          <a:effectLst/>
                          <a:latin typeface="Segoe UI" panose="020B0502040204020203" pitchFamily="34" charset="0"/>
                          <a:cs typeface="Segoe UI" panose="020B0502040204020203" pitchFamily="34" charset="0"/>
                        </a:rPr>
                        <a:t>Understanding and using Māori models of care, health, and wellbeing.</a:t>
                      </a:r>
                    </a:p>
                    <a:p>
                      <a:pPr marL="285750" indent="-285750" algn="l" fontAlgn="t">
                        <a:buFont typeface="Arial" panose="020B0604020202020204" pitchFamily="34" charset="0"/>
                        <a:buChar char="•"/>
                      </a:pPr>
                      <a:endParaRPr lang="en-US" sz="1600" b="0" i="0" u="none" strike="noStrike" dirty="0">
                        <a:solidFill>
                          <a:schemeClr val="tx1"/>
                        </a:solidFill>
                        <a:effectLst/>
                        <a:latin typeface="Segoe UI" panose="020B0502040204020203" pitchFamily="34" charset="0"/>
                        <a:cs typeface="Segoe UI" panose="020B0502040204020203" pitchFamily="34" charset="0"/>
                      </a:endParaRPr>
                    </a:p>
                    <a:p>
                      <a:pPr marL="285750" indent="-285750" algn="l" fontAlgn="t">
                        <a:buFont typeface="Arial" panose="020B0604020202020204" pitchFamily="34" charset="0"/>
                        <a:buChar char="•"/>
                      </a:pPr>
                      <a:r>
                        <a:rPr lang="en-US" sz="1600" b="0" i="0" u="none" strike="noStrike" dirty="0">
                          <a:solidFill>
                            <a:schemeClr val="tx1"/>
                          </a:solidFill>
                          <a:effectLst/>
                          <a:latin typeface="Segoe UI" panose="020B0502040204020203" pitchFamily="34" charset="0"/>
                          <a:cs typeface="Segoe UI" panose="020B0502040204020203" pitchFamily="34" charset="0"/>
                        </a:rPr>
                        <a:t>Having the capability to use cultural intervention practices &amp; approaches to </a:t>
                      </a:r>
                      <a:r>
                        <a:rPr lang="en-US" sz="1600" b="0" i="0" u="none" strike="noStrike" dirty="0" err="1">
                          <a:solidFill>
                            <a:schemeClr val="tx1"/>
                          </a:solidFill>
                          <a:effectLst/>
                          <a:latin typeface="Segoe UI" panose="020B0502040204020203" pitchFamily="34" charset="0"/>
                          <a:cs typeface="Segoe UI" panose="020B0502040204020203" pitchFamily="34" charset="0"/>
                        </a:rPr>
                        <a:t>pae</a:t>
                      </a:r>
                      <a:r>
                        <a:rPr lang="en-US" sz="1600" b="0" i="0" u="none" strike="noStrike" dirty="0">
                          <a:solidFill>
                            <a:schemeClr val="tx1"/>
                          </a:solidFill>
                          <a:effectLst/>
                          <a:latin typeface="Segoe UI" panose="020B0502040204020203" pitchFamily="34" charset="0"/>
                          <a:cs typeface="Segoe UI" panose="020B0502040204020203" pitchFamily="34" charset="0"/>
                        </a:rPr>
                        <a:t> ora.</a:t>
                      </a:r>
                    </a:p>
                    <a:p>
                      <a:pPr marL="285750" indent="-285750" algn="l" fontAlgn="t">
                        <a:buFont typeface="Arial" panose="020B0604020202020204" pitchFamily="34" charset="0"/>
                        <a:buChar char="•"/>
                      </a:pPr>
                      <a:endParaRPr lang="en-US" sz="1600" b="0" i="0" u="none" strike="noStrike" dirty="0">
                        <a:solidFill>
                          <a:schemeClr val="tx1"/>
                        </a:solidFill>
                        <a:effectLst/>
                        <a:latin typeface="Segoe UI" panose="020B0502040204020203" pitchFamily="34" charset="0"/>
                        <a:cs typeface="Segoe UI" panose="020B0502040204020203" pitchFamily="34" charset="0"/>
                      </a:endParaRPr>
                    </a:p>
                    <a:p>
                      <a:pPr marL="285750" indent="-285750" algn="l" fontAlgn="t">
                        <a:buFont typeface="Arial" panose="020B0604020202020204" pitchFamily="34" charset="0"/>
                        <a:buChar char="•"/>
                      </a:pPr>
                      <a:r>
                        <a:rPr lang="en-US" sz="1600" b="0" i="0" u="none" strike="noStrike" dirty="0">
                          <a:solidFill>
                            <a:schemeClr val="tx1"/>
                          </a:solidFill>
                          <a:effectLst/>
                          <a:latin typeface="Segoe UI" panose="020B0502040204020203" pitchFamily="34" charset="0"/>
                          <a:cs typeface="Segoe UI" panose="020B0502040204020203" pitchFamily="34" charset="0"/>
                        </a:rPr>
                        <a:t>Collecting high-quality ethnicity data &amp; understanding the rationale for doing so.</a:t>
                      </a:r>
                    </a:p>
                    <a:p>
                      <a:pPr marL="285750" indent="-285750" algn="l" fontAlgn="t">
                        <a:buFont typeface="Arial" panose="020B0604020202020204" pitchFamily="34" charset="0"/>
                        <a:buChar char="•"/>
                      </a:pPr>
                      <a:endParaRPr lang="en-US" sz="1600" b="0" i="0" u="none" strike="noStrike" dirty="0">
                        <a:solidFill>
                          <a:schemeClr val="tx1"/>
                        </a:solidFill>
                        <a:effectLst/>
                        <a:latin typeface="Segoe UI" panose="020B0502040204020203" pitchFamily="34" charset="0"/>
                        <a:cs typeface="Segoe UI" panose="020B0502040204020203" pitchFamily="34" charset="0"/>
                      </a:endParaRPr>
                    </a:p>
                    <a:p>
                      <a:pPr marL="285750" indent="-285750" algn="l" fontAlgn="t">
                        <a:buFont typeface="Arial" panose="020B0604020202020204" pitchFamily="34" charset="0"/>
                        <a:buChar char="•"/>
                      </a:pPr>
                      <a:r>
                        <a:rPr lang="en-US" sz="1600" b="0" i="0" u="none" strike="noStrike" dirty="0">
                          <a:solidFill>
                            <a:schemeClr val="tx1"/>
                          </a:solidFill>
                          <a:effectLst/>
                          <a:latin typeface="Segoe UI" panose="020B0502040204020203" pitchFamily="34" charset="0"/>
                          <a:cs typeface="Segoe UI" panose="020B0502040204020203" pitchFamily="34" charset="0"/>
                        </a:rPr>
                        <a:t> Working in partnership and participating with iwi and Māori </a:t>
                      </a:r>
                      <a:r>
                        <a:rPr lang="en-US" sz="1600" b="0" i="0" u="none" strike="noStrike" dirty="0" err="1">
                          <a:solidFill>
                            <a:schemeClr val="tx1"/>
                          </a:solidFill>
                          <a:effectLst/>
                          <a:latin typeface="Segoe UI" panose="020B0502040204020203" pitchFamily="34" charset="0"/>
                          <a:cs typeface="Segoe UI" panose="020B0502040204020203" pitchFamily="34" charset="0"/>
                        </a:rPr>
                        <a:t>organisations</a:t>
                      </a:r>
                      <a:r>
                        <a:rPr lang="en-US" sz="1600" b="0" i="0" u="none" strike="noStrike" dirty="0">
                          <a:solidFill>
                            <a:schemeClr val="tx1"/>
                          </a:solidFill>
                          <a:effectLst/>
                          <a:latin typeface="Segoe UI" panose="020B0502040204020203" pitchFamily="34" charset="0"/>
                          <a:cs typeface="Segoe UI" panose="020B0502040204020203" pitchFamily="34" charset="0"/>
                        </a:rPr>
                        <a:t> within and outside of the health sector for better service integration, planning, and support for Māori and </a:t>
                      </a:r>
                      <a:r>
                        <a:rPr lang="en-US" sz="1600" b="0" i="0" u="none" strike="noStrike" dirty="0" err="1">
                          <a:solidFill>
                            <a:schemeClr val="tx1"/>
                          </a:solidFill>
                          <a:effectLst/>
                          <a:latin typeface="Segoe UI" panose="020B0502040204020203" pitchFamily="34" charset="0"/>
                          <a:cs typeface="Segoe UI" panose="020B0502040204020203" pitchFamily="34" charset="0"/>
                        </a:rPr>
                        <a:t>whānau</a:t>
                      </a:r>
                      <a:r>
                        <a:rPr lang="en-US" sz="1600" b="0" i="0" u="none" strike="noStrike" dirty="0">
                          <a:solidFill>
                            <a:schemeClr val="tx1"/>
                          </a:solidFill>
                          <a:effectLst/>
                          <a:latin typeface="Segoe UI" panose="020B0502040204020203" pitchFamily="34" charset="0"/>
                          <a:cs typeface="Segoe UI" panose="020B0502040204020203" pitchFamily="34" charset="0"/>
                        </a:rPr>
                        <a:t>.</a:t>
                      </a:r>
                      <a:endParaRPr lang="en-US" sz="1600" b="1" i="0" u="none" strike="noStrike" dirty="0">
                        <a:solidFill>
                          <a:schemeClr val="tx1"/>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lvl="0" algn="l" defTabSz="914400" rtl="0" eaLnBrk="1" latinLnBrk="0" hangingPunct="1"/>
                      <a:r>
                        <a:rPr lang="en-NZ" sz="16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bl>
          </a:graphicData>
        </a:graphic>
      </p:graphicFrame>
    </p:spTree>
    <p:extLst>
      <p:ext uri="{BB962C8B-B14F-4D97-AF65-F5344CB8AC3E}">
        <p14:creationId xmlns:p14="http://schemas.microsoft.com/office/powerpoint/2010/main" val="73673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B8F8-B8A2-48C1-A01C-A82C2B8B7985}"/>
              </a:ext>
            </a:extLst>
          </p:cNvPr>
          <p:cNvSpPr>
            <a:spLocks noGrp="1"/>
          </p:cNvSpPr>
          <p:nvPr>
            <p:ph type="ctrTitle"/>
          </p:nvPr>
        </p:nvSpPr>
        <p:spPr>
          <a:xfrm>
            <a:off x="935097" y="867752"/>
            <a:ext cx="9949300" cy="2168165"/>
          </a:xfrm>
        </p:spPr>
        <p:txBody>
          <a:bodyPr anchor="t"/>
          <a:lstStyle/>
          <a:p>
            <a:br>
              <a:rPr lang="en-NZ" b="0" dirty="0"/>
            </a:br>
            <a:r>
              <a:rPr lang="en-NZ" b="0" dirty="0"/>
              <a:t> </a:t>
            </a:r>
            <a:r>
              <a:rPr lang="en-NZ" dirty="0" err="1"/>
              <a:t>Manatū</a:t>
            </a:r>
            <a:r>
              <a:rPr lang="en-NZ" dirty="0"/>
              <a:t> Hauora Karakia </a:t>
            </a:r>
          </a:p>
        </p:txBody>
      </p:sp>
      <p:sp>
        <p:nvSpPr>
          <p:cNvPr id="4" name="Content Placeholder 3">
            <a:extLst>
              <a:ext uri="{FF2B5EF4-FFF2-40B4-BE49-F238E27FC236}">
                <a16:creationId xmlns:a16="http://schemas.microsoft.com/office/drawing/2014/main" id="{CAD6BCDC-B0F5-420C-ADC6-5BF82D12998E}"/>
              </a:ext>
            </a:extLst>
          </p:cNvPr>
          <p:cNvSpPr>
            <a:spLocks noGrp="1"/>
          </p:cNvSpPr>
          <p:nvPr>
            <p:ph idx="10"/>
          </p:nvPr>
        </p:nvSpPr>
        <p:spPr>
          <a:xfrm>
            <a:off x="1041837" y="1779822"/>
            <a:ext cx="9949299" cy="4210426"/>
          </a:xfrm>
        </p:spPr>
        <p:txBody>
          <a:bodyPr>
            <a:normAutofit fontScale="92500" lnSpcReduction="10000"/>
          </a:bodyPr>
          <a:lstStyle/>
          <a:p>
            <a:r>
              <a:rPr lang="en-NZ" dirty="0" err="1"/>
              <a:t>Whāia</a:t>
            </a:r>
            <a:r>
              <a:rPr lang="en-NZ" dirty="0"/>
              <a:t>, </a:t>
            </a:r>
            <a:r>
              <a:rPr lang="en-NZ" dirty="0" err="1"/>
              <a:t>whāia</a:t>
            </a:r>
            <a:r>
              <a:rPr lang="en-NZ" dirty="0"/>
              <a:t>, </a:t>
            </a:r>
            <a:r>
              <a:rPr lang="en-NZ" dirty="0" err="1"/>
              <a:t>whāia</a:t>
            </a:r>
            <a:r>
              <a:rPr lang="en-NZ" dirty="0"/>
              <a:t>, </a:t>
            </a:r>
          </a:p>
          <a:p>
            <a:r>
              <a:rPr lang="pt-BR" dirty="0"/>
              <a:t>Ngā uaratanga o te Manatū Hauora. </a:t>
            </a:r>
          </a:p>
          <a:p>
            <a:r>
              <a:rPr lang="en-NZ" dirty="0"/>
              <a:t>Ko </a:t>
            </a:r>
            <a:r>
              <a:rPr lang="en-NZ" dirty="0" err="1"/>
              <a:t>te</a:t>
            </a:r>
            <a:r>
              <a:rPr lang="en-NZ" dirty="0"/>
              <a:t> </a:t>
            </a:r>
            <a:r>
              <a:rPr lang="en-NZ" dirty="0" err="1"/>
              <a:t>manaakitanga</a:t>
            </a:r>
            <a:r>
              <a:rPr lang="en-NZ" dirty="0"/>
              <a:t> </a:t>
            </a:r>
          </a:p>
          <a:p>
            <a:r>
              <a:rPr lang="en-NZ" dirty="0"/>
              <a:t>Ko </a:t>
            </a:r>
            <a:r>
              <a:rPr lang="en-NZ" dirty="0" err="1"/>
              <a:t>te</a:t>
            </a:r>
            <a:r>
              <a:rPr lang="en-NZ" dirty="0"/>
              <a:t> </a:t>
            </a:r>
            <a:r>
              <a:rPr lang="en-NZ" dirty="0" err="1"/>
              <a:t>kaitiakitanga</a:t>
            </a:r>
            <a:r>
              <a:rPr lang="en-NZ" dirty="0"/>
              <a:t> </a:t>
            </a:r>
          </a:p>
          <a:p>
            <a:r>
              <a:rPr lang="en-NZ" dirty="0"/>
              <a:t>Ko </a:t>
            </a:r>
            <a:r>
              <a:rPr lang="en-NZ" dirty="0" err="1"/>
              <a:t>te</a:t>
            </a:r>
            <a:r>
              <a:rPr lang="en-NZ" dirty="0"/>
              <a:t> </a:t>
            </a:r>
            <a:r>
              <a:rPr lang="en-NZ" dirty="0" err="1"/>
              <a:t>whakapono</a:t>
            </a:r>
            <a:r>
              <a:rPr lang="en-NZ" dirty="0"/>
              <a:t> </a:t>
            </a:r>
          </a:p>
          <a:p>
            <a:r>
              <a:rPr lang="en-NZ" dirty="0"/>
              <a:t>Ko </a:t>
            </a:r>
            <a:r>
              <a:rPr lang="en-NZ" dirty="0" err="1"/>
              <a:t>te</a:t>
            </a:r>
            <a:r>
              <a:rPr lang="en-NZ" dirty="0"/>
              <a:t> </a:t>
            </a:r>
            <a:r>
              <a:rPr lang="en-NZ" dirty="0" err="1"/>
              <a:t>kōkiri</a:t>
            </a:r>
            <a:r>
              <a:rPr lang="en-NZ" dirty="0"/>
              <a:t> </a:t>
            </a:r>
            <a:r>
              <a:rPr lang="en-NZ" dirty="0" err="1"/>
              <a:t>ngātahi</a:t>
            </a:r>
            <a:r>
              <a:rPr lang="en-NZ" dirty="0"/>
              <a:t> </a:t>
            </a:r>
          </a:p>
          <a:p>
            <a:r>
              <a:rPr lang="en-NZ" dirty="0"/>
              <a:t>Kia </a:t>
            </a:r>
            <a:r>
              <a:rPr lang="en-NZ" dirty="0" err="1"/>
              <a:t>tae</a:t>
            </a:r>
            <a:r>
              <a:rPr lang="en-NZ" dirty="0"/>
              <a:t> </a:t>
            </a:r>
            <a:r>
              <a:rPr lang="en-NZ" dirty="0" err="1"/>
              <a:t>atu</a:t>
            </a:r>
            <a:r>
              <a:rPr lang="en-NZ" dirty="0"/>
              <a:t> </a:t>
            </a:r>
            <a:r>
              <a:rPr lang="en-NZ" dirty="0" err="1"/>
              <a:t>tātou</a:t>
            </a:r>
            <a:r>
              <a:rPr lang="en-NZ" dirty="0"/>
              <a:t> </a:t>
            </a:r>
            <a:r>
              <a:rPr lang="en-NZ" dirty="0" err="1"/>
              <a:t>ki</a:t>
            </a:r>
            <a:r>
              <a:rPr lang="en-NZ" dirty="0"/>
              <a:t> </a:t>
            </a:r>
            <a:r>
              <a:rPr lang="en-NZ" dirty="0" err="1"/>
              <a:t>pae</a:t>
            </a:r>
            <a:r>
              <a:rPr lang="en-NZ" dirty="0"/>
              <a:t> tata, </a:t>
            </a:r>
            <a:r>
              <a:rPr lang="en-NZ" dirty="0" err="1"/>
              <a:t>ki</a:t>
            </a:r>
            <a:r>
              <a:rPr lang="en-NZ" dirty="0"/>
              <a:t> </a:t>
            </a:r>
            <a:r>
              <a:rPr lang="en-NZ" dirty="0" err="1"/>
              <a:t>pae</a:t>
            </a:r>
            <a:r>
              <a:rPr lang="en-NZ" dirty="0"/>
              <a:t> </a:t>
            </a:r>
            <a:r>
              <a:rPr lang="en-NZ" dirty="0" err="1"/>
              <a:t>tawhiti</a:t>
            </a:r>
            <a:r>
              <a:rPr lang="en-NZ" dirty="0"/>
              <a:t>, </a:t>
            </a:r>
            <a:r>
              <a:rPr lang="en-NZ" dirty="0" err="1"/>
              <a:t>ki</a:t>
            </a:r>
            <a:r>
              <a:rPr lang="en-NZ" dirty="0"/>
              <a:t> </a:t>
            </a:r>
            <a:r>
              <a:rPr lang="en-NZ" dirty="0" err="1"/>
              <a:t>Pae</a:t>
            </a:r>
            <a:r>
              <a:rPr lang="en-NZ" dirty="0"/>
              <a:t> Ora. </a:t>
            </a:r>
          </a:p>
          <a:p>
            <a:r>
              <a:rPr lang="en-NZ" dirty="0"/>
              <a:t>Kia </a:t>
            </a:r>
            <a:r>
              <a:rPr lang="en-NZ" dirty="0" err="1"/>
              <a:t>tūturu</a:t>
            </a:r>
            <a:r>
              <a:rPr lang="en-NZ" dirty="0"/>
              <a:t> ka </a:t>
            </a:r>
            <a:r>
              <a:rPr lang="en-NZ" dirty="0" err="1"/>
              <a:t>whakamaua</a:t>
            </a:r>
            <a:r>
              <a:rPr lang="en-NZ" dirty="0"/>
              <a:t> </a:t>
            </a:r>
            <a:r>
              <a:rPr lang="en-NZ" dirty="0" err="1"/>
              <a:t>kia</a:t>
            </a:r>
            <a:r>
              <a:rPr lang="en-NZ" dirty="0"/>
              <a:t> </a:t>
            </a:r>
            <a:r>
              <a:rPr lang="en-NZ" dirty="0" err="1"/>
              <a:t>tīna</a:t>
            </a:r>
            <a:r>
              <a:rPr lang="en-NZ" dirty="0"/>
              <a:t>, </a:t>
            </a:r>
            <a:r>
              <a:rPr lang="en-NZ" dirty="0" err="1"/>
              <a:t>tīna</a:t>
            </a:r>
            <a:r>
              <a:rPr lang="en-NZ" dirty="0"/>
              <a:t>! </a:t>
            </a:r>
          </a:p>
          <a:p>
            <a:r>
              <a:rPr lang="it-IT" dirty="0"/>
              <a:t>Haumi e, hui e! Tāiki ē! </a:t>
            </a:r>
          </a:p>
          <a:p>
            <a:endParaRPr lang="it-IT" dirty="0"/>
          </a:p>
          <a:p>
            <a:r>
              <a:rPr lang="en-US" dirty="0"/>
              <a:t>Let us jointly pursue the values of the Ministry of Health </a:t>
            </a:r>
          </a:p>
          <a:p>
            <a:r>
              <a:rPr lang="en-US" dirty="0"/>
              <a:t>We take care of each other </a:t>
            </a:r>
          </a:p>
          <a:p>
            <a:r>
              <a:rPr lang="en-US" dirty="0"/>
              <a:t>We create an environment for our people to thrive </a:t>
            </a:r>
          </a:p>
          <a:p>
            <a:r>
              <a:rPr lang="en-US" dirty="0"/>
              <a:t>We work in good faith </a:t>
            </a:r>
          </a:p>
          <a:p>
            <a:r>
              <a:rPr lang="en-US" dirty="0"/>
              <a:t>And we move forward together </a:t>
            </a:r>
          </a:p>
          <a:p>
            <a:r>
              <a:rPr lang="en-US" dirty="0"/>
              <a:t>If we do this, we will lay hold of distant horizons and those near to us, and we will create a thriving future for all people </a:t>
            </a:r>
            <a:endParaRPr lang="en-NZ" dirty="0"/>
          </a:p>
        </p:txBody>
      </p:sp>
    </p:spTree>
    <p:extLst>
      <p:ext uri="{BB962C8B-B14F-4D97-AF65-F5344CB8AC3E}">
        <p14:creationId xmlns:p14="http://schemas.microsoft.com/office/powerpoint/2010/main" val="294652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86383" y="-61536"/>
            <a:ext cx="10992255" cy="1074060"/>
          </a:xfrm>
        </p:spPr>
        <p:txBody>
          <a:bodyPr>
            <a:normAutofit/>
          </a:bodyPr>
          <a:lstStyle/>
          <a:p>
            <a:r>
              <a:rPr lang="en-NZ" sz="2000" dirty="0"/>
              <a:t>2.2 </a:t>
            </a:r>
            <a:r>
              <a:rPr lang="en-NZ" sz="2000" dirty="0" err="1"/>
              <a:t>Kounga</a:t>
            </a:r>
            <a:r>
              <a:rPr lang="en-NZ" sz="2000" dirty="0"/>
              <a:t> me </a:t>
            </a:r>
            <a:r>
              <a:rPr lang="en-NZ" sz="2000" dirty="0" err="1"/>
              <a:t>te</a:t>
            </a:r>
            <a:r>
              <a:rPr lang="en-NZ" sz="2000" dirty="0"/>
              <a:t> </a:t>
            </a:r>
            <a:r>
              <a:rPr lang="en-NZ" sz="2000" dirty="0" err="1"/>
              <a:t>mōrearea</a:t>
            </a:r>
            <a:r>
              <a:rPr lang="en-NZ" sz="2000" dirty="0"/>
              <a:t> / Quality and risk </a:t>
            </a:r>
            <a:r>
              <a:rPr lang="en-NZ" sz="2000" dirty="0" err="1"/>
              <a:t>cont</a:t>
            </a:r>
            <a:r>
              <a:rPr lang="en-NZ" sz="2000" dirty="0"/>
              <a:t>…</a:t>
            </a:r>
            <a:endParaRPr lang="en-NZ" sz="2000"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1833182208"/>
              </p:ext>
            </p:extLst>
          </p:nvPr>
        </p:nvGraphicFramePr>
        <p:xfrm>
          <a:off x="450714" y="855660"/>
          <a:ext cx="11254903" cy="5010711"/>
        </p:xfrm>
        <a:graphic>
          <a:graphicData uri="http://schemas.openxmlformats.org/drawingml/2006/table">
            <a:tbl>
              <a:tblPr firstRow="1" firstCol="1" bandRow="1"/>
              <a:tblGrid>
                <a:gridCol w="2055850">
                  <a:extLst>
                    <a:ext uri="{9D8B030D-6E8A-4147-A177-3AD203B41FA5}">
                      <a16:colId xmlns:a16="http://schemas.microsoft.com/office/drawing/2014/main" val="3581027933"/>
                    </a:ext>
                  </a:extLst>
                </a:gridCol>
                <a:gridCol w="7837714">
                  <a:extLst>
                    <a:ext uri="{9D8B030D-6E8A-4147-A177-3AD203B41FA5}">
                      <a16:colId xmlns:a16="http://schemas.microsoft.com/office/drawing/2014/main" val="3041374685"/>
                    </a:ext>
                  </a:extLst>
                </a:gridCol>
                <a:gridCol w="1361339">
                  <a:extLst>
                    <a:ext uri="{9D8B030D-6E8A-4147-A177-3AD203B41FA5}">
                      <a16:colId xmlns:a16="http://schemas.microsoft.com/office/drawing/2014/main" val="1703305857"/>
                    </a:ext>
                  </a:extLst>
                </a:gridCol>
              </a:tblGrid>
              <a:tr h="271938">
                <a:tc>
                  <a:txBody>
                    <a:bodyPr/>
                    <a:lstStyle/>
                    <a:p>
                      <a:pPr algn="l">
                        <a:spcBef>
                          <a:spcPts val="600"/>
                        </a:spcBef>
                        <a:spcAft>
                          <a:spcPts val="900"/>
                        </a:spcAft>
                      </a:pPr>
                      <a:r>
                        <a:rPr lang="en-NZ" sz="1600" b="1" kern="1200" dirty="0">
                          <a:solidFill>
                            <a:schemeClr val="tx1"/>
                          </a:solidFill>
                          <a:effectLst/>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effectLst/>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effectLst/>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738773">
                <a:tc>
                  <a:txBody>
                    <a:bodyPr/>
                    <a:lstStyle/>
                    <a:p>
                      <a:pPr>
                        <a:spcBef>
                          <a:spcPts val="600"/>
                        </a:spcBef>
                        <a:spcAft>
                          <a:spcPts val="900"/>
                        </a:spcAft>
                      </a:pPr>
                      <a:r>
                        <a:rPr lang="en-NZ" sz="1600" b="1" dirty="0">
                          <a:effectLst/>
                          <a:latin typeface="Segoe UI" panose="020B0502040204020203" pitchFamily="34" charset="0"/>
                          <a:ea typeface="Calibri" panose="020F0502020204030204" pitchFamily="34" charset="0"/>
                          <a:cs typeface="Segoe UI" panose="020B0502040204020203" pitchFamily="34" charset="0"/>
                        </a:rPr>
                        <a:t>2.2.8 </a:t>
                      </a:r>
                      <a:r>
                        <a:rPr lang="en-NZ" sz="1600" b="0" dirty="0">
                          <a:effectLst/>
                          <a:latin typeface="Segoe UI" panose="020B0502040204020203" pitchFamily="34" charset="0"/>
                          <a:ea typeface="Calibri" panose="020F0502020204030204" pitchFamily="34" charset="0"/>
                          <a:cs typeface="Segoe UI" panose="020B0502040204020203" pitchFamily="34" charset="0"/>
                        </a:rPr>
                        <a:t>(New)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dirty="0">
                          <a:solidFill>
                            <a:srgbClr val="000000"/>
                          </a:solidFill>
                          <a:effectLst/>
                          <a:latin typeface="Segoe UI" panose="020B0502040204020203" pitchFamily="34" charset="0"/>
                          <a:cs typeface="Segoe UI" panose="020B0502040204020203" pitchFamily="34" charset="0"/>
                        </a:rPr>
                        <a:t>Service providers shall improve health equity through critical analysis of </a:t>
                      </a:r>
                      <a:r>
                        <a:rPr lang="en-US" sz="1600" b="1" i="0" u="none" strike="noStrike" dirty="0" err="1">
                          <a:solidFill>
                            <a:srgbClr val="000000"/>
                          </a:solidFill>
                          <a:effectLst/>
                          <a:latin typeface="Segoe UI" panose="020B0502040204020203" pitchFamily="34" charset="0"/>
                          <a:cs typeface="Segoe UI" panose="020B0502040204020203" pitchFamily="34" charset="0"/>
                        </a:rPr>
                        <a:t>organisational</a:t>
                      </a:r>
                      <a:r>
                        <a:rPr lang="en-US" sz="1600" b="1" i="0" u="none" strike="noStrike" dirty="0">
                          <a:solidFill>
                            <a:srgbClr val="000000"/>
                          </a:solidFill>
                          <a:effectLst/>
                          <a:latin typeface="Segoe UI" panose="020B0502040204020203" pitchFamily="34" charset="0"/>
                          <a:cs typeface="Segoe UI" panose="020B0502040204020203" pitchFamily="34" charset="0"/>
                        </a:rPr>
                        <a:t> practices.</a:t>
                      </a:r>
                    </a:p>
                    <a:p>
                      <a:pPr>
                        <a:spcBef>
                          <a:spcPts val="600"/>
                        </a:spcBef>
                        <a:spcAft>
                          <a:spcPts val="900"/>
                        </a:spcAft>
                      </a:pPr>
                      <a:endParaRPr lang="en-NZ" sz="10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establish policies, practices, and training that will support and require their staff to review their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organisation’s</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 practice through a health equity and quality lens. </a:t>
                      </a:r>
                    </a:p>
                    <a:p>
                      <a:pPr algn="l" fontAlgn="t"/>
                      <a:endParaRPr lang="en-US" sz="1600" b="1"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t"/>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This may include </a:t>
                      </a:r>
                      <a:r>
                        <a:rPr lang="en-US" sz="1600" b="0" i="0" u="none" strike="noStrike" kern="1200" dirty="0" err="1">
                          <a:solidFill>
                            <a:srgbClr val="000000"/>
                          </a:solidFill>
                          <a:effectLst/>
                          <a:latin typeface="Segoe UI" panose="020B0502040204020203" pitchFamily="34" charset="0"/>
                          <a:ea typeface="+mn-ea"/>
                          <a:cs typeface="Segoe UI" panose="020B0502040204020203" pitchFamily="34" charset="0"/>
                        </a:rPr>
                        <a:t>prioritised</a:t>
                      </a: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 use of the Health Equity Assessment Tool (HEAT) or equivalent/other equity tools &amp; ethnicity data improvement tools, such as:  </a:t>
                      </a:r>
                    </a:p>
                    <a:p>
                      <a:pPr algn="l" fontAlgn="t"/>
                      <a:endParaRPr lang="en-US" sz="16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marL="285750" indent="-285750" algn="l" fontAlgn="t">
                        <a:buFont typeface="Arial" panose="020B0604020202020204" pitchFamily="34" charset="0"/>
                        <a:buChar cha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Signal L, Martin J, Cram F, et al (2008) The Health Equity Assessment Tool: A user's guide</a:t>
                      </a:r>
                    </a:p>
                    <a:p>
                      <a:pPr marL="285750" indent="-285750" algn="l" fontAlgn="t">
                        <a:buFont typeface="Arial" panose="020B0604020202020204" pitchFamily="34" charset="0"/>
                        <a:buChar char="•"/>
                      </a:pPr>
                      <a:endParaRPr lang="en-US" sz="16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marL="285750" indent="-285750" algn="l" fontAlgn="t">
                        <a:buFont typeface="Arial" panose="020B0604020202020204" pitchFamily="34" charset="0"/>
                        <a:buChar cha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Ministry of Health (2013) Primary Care Ethnicity Data Audit Toolkit</a:t>
                      </a:r>
                    </a:p>
                    <a:p>
                      <a:pPr marL="285750" indent="-285750" algn="l" fontAlgn="t">
                        <a:buFont typeface="Arial" panose="020B0604020202020204" pitchFamily="34" charset="0"/>
                        <a:buChar char="•"/>
                      </a:pPr>
                      <a:endParaRPr lang="en-US" sz="16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marL="285750" indent="-285750" algn="l" fontAlgn="t">
                        <a:buFont typeface="Arial" panose="020B0604020202020204" pitchFamily="34" charset="0"/>
                        <a:buChar cha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Ministry of Health (2014) Equity of Health Care for Māori: A framework. </a:t>
                      </a:r>
                    </a:p>
                    <a:p>
                      <a:pPr algn="l" fontAlgn="t"/>
                      <a:endParaRPr lang="en-US" sz="10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lvl="0" algn="l" defTabSz="914400" rtl="0" eaLnBrk="1" latinLnBrk="0" hangingPunct="1"/>
                      <a:r>
                        <a:rPr lang="en-NZ" sz="16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bl>
          </a:graphicData>
        </a:graphic>
      </p:graphicFrame>
    </p:spTree>
    <p:extLst>
      <p:ext uri="{BB962C8B-B14F-4D97-AF65-F5344CB8AC3E}">
        <p14:creationId xmlns:p14="http://schemas.microsoft.com/office/powerpoint/2010/main" val="52391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17865" y="0"/>
            <a:ext cx="10992255" cy="1074060"/>
          </a:xfrm>
        </p:spPr>
        <p:txBody>
          <a:bodyPr/>
          <a:lstStyle/>
          <a:p>
            <a:r>
              <a:rPr lang="en-NZ" sz="2500" dirty="0"/>
              <a:t>2.3 </a:t>
            </a:r>
            <a:r>
              <a:rPr lang="en-NZ" sz="2500" dirty="0" err="1"/>
              <a:t>Whakahaerenga</a:t>
            </a:r>
            <a:r>
              <a:rPr lang="en-NZ" sz="2500" dirty="0"/>
              <a:t> </a:t>
            </a:r>
            <a:r>
              <a:rPr lang="en-NZ" sz="2500" dirty="0" err="1"/>
              <a:t>ratonga</a:t>
            </a:r>
            <a:r>
              <a:rPr lang="en-NZ" sz="2500" dirty="0"/>
              <a:t> / Service management</a:t>
            </a:r>
            <a:br>
              <a:rPr lang="en-US" sz="2500" dirty="0"/>
            </a:br>
            <a:br>
              <a:rPr lang="en-US" sz="1200" i="1" dirty="0"/>
            </a:br>
            <a:endParaRPr lang="en-NZ" sz="1200" i="1"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86678095"/>
              </p:ext>
            </p:extLst>
          </p:nvPr>
        </p:nvGraphicFramePr>
        <p:xfrm>
          <a:off x="546652" y="927020"/>
          <a:ext cx="10863468" cy="5003959"/>
        </p:xfrm>
        <a:graphic>
          <a:graphicData uri="http://schemas.openxmlformats.org/drawingml/2006/table">
            <a:tbl>
              <a:tblPr firstRow="1" firstCol="1" bandRow="1"/>
              <a:tblGrid>
                <a:gridCol w="799416">
                  <a:extLst>
                    <a:ext uri="{9D8B030D-6E8A-4147-A177-3AD203B41FA5}">
                      <a16:colId xmlns:a16="http://schemas.microsoft.com/office/drawing/2014/main" val="3581027933"/>
                    </a:ext>
                  </a:extLst>
                </a:gridCol>
                <a:gridCol w="3368807">
                  <a:extLst>
                    <a:ext uri="{9D8B030D-6E8A-4147-A177-3AD203B41FA5}">
                      <a16:colId xmlns:a16="http://schemas.microsoft.com/office/drawing/2014/main" val="2497520352"/>
                    </a:ext>
                  </a:extLst>
                </a:gridCol>
                <a:gridCol w="1715741">
                  <a:extLst>
                    <a:ext uri="{9D8B030D-6E8A-4147-A177-3AD203B41FA5}">
                      <a16:colId xmlns:a16="http://schemas.microsoft.com/office/drawing/2014/main" val="3041374685"/>
                    </a:ext>
                  </a:extLst>
                </a:gridCol>
                <a:gridCol w="1034702">
                  <a:extLst>
                    <a:ext uri="{9D8B030D-6E8A-4147-A177-3AD203B41FA5}">
                      <a16:colId xmlns:a16="http://schemas.microsoft.com/office/drawing/2014/main" val="862339877"/>
                    </a:ext>
                  </a:extLst>
                </a:gridCol>
                <a:gridCol w="1400175">
                  <a:extLst>
                    <a:ext uri="{9D8B030D-6E8A-4147-A177-3AD203B41FA5}">
                      <a16:colId xmlns:a16="http://schemas.microsoft.com/office/drawing/2014/main" val="3349443371"/>
                    </a:ext>
                  </a:extLst>
                </a:gridCol>
                <a:gridCol w="1337286">
                  <a:extLst>
                    <a:ext uri="{9D8B030D-6E8A-4147-A177-3AD203B41FA5}">
                      <a16:colId xmlns:a16="http://schemas.microsoft.com/office/drawing/2014/main" val="519119430"/>
                    </a:ext>
                  </a:extLst>
                </a:gridCol>
                <a:gridCol w="1207341">
                  <a:extLst>
                    <a:ext uri="{9D8B030D-6E8A-4147-A177-3AD203B41FA5}">
                      <a16:colId xmlns:a16="http://schemas.microsoft.com/office/drawing/2014/main" val="1703305857"/>
                    </a:ext>
                  </a:extLst>
                </a:gridCol>
              </a:tblGrid>
              <a:tr h="182572">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529784">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2.3.1</a:t>
                      </a: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ensure there are sufficient health care and support workers on duty at all times to provide culturally and clinically safe services.</a:t>
                      </a:r>
                    </a:p>
                    <a:p>
                      <a:pPr algn="l" fontAlgn="t"/>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dirty="0">
                          <a:effectLst/>
                          <a:latin typeface="Segoe UI" panose="020B0502040204020203" pitchFamily="34" charset="0"/>
                          <a:ea typeface="Calibri" panose="020F0502020204030204" pitchFamily="34" charset="0"/>
                          <a:cs typeface="Times New Roman" panose="02020603050405020304" pitchFamily="18" charset="0"/>
                        </a:rPr>
                        <a:t>1.1.4.1;</a:t>
                      </a:r>
                      <a:r>
                        <a:rPr lang="en-NZ" sz="1000" dirty="0">
                          <a:effectLst/>
                          <a:latin typeface="Segoe UI" panose="020B0502040204020203" pitchFamily="34" charset="0"/>
                          <a:ea typeface="Calibri" panose="020F0502020204030204" pitchFamily="34" charset="0"/>
                          <a:cs typeface="Times New Roman" panose="02020603050405020304" pitchFamily="18" charset="0"/>
                        </a:rPr>
                        <a:t> 1.1.4.3; 1.1.4.5; 1.1.5.1; 1.2.2.2; 1.2.8.1; 1.3.3.4 </a:t>
                      </a: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4.5.2 </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2.6.2; 2.9.2  </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8.2.7; 8.6.5 </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lvl="0" algn="l" defTabSz="914400" rtl="0" eaLnBrk="1" latinLnBrk="0" hangingPunct="1"/>
                      <a:r>
                        <a:rPr lang="en-NZ" sz="12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660192">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2.3.2 </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ensure their health care and support workers have the skills,</a:t>
                      </a:r>
                      <a:br>
                        <a:rPr lang="en-US" sz="1000" b="0" i="0" u="none" strike="noStrike" dirty="0">
                          <a:solidFill>
                            <a:srgbClr val="000000"/>
                          </a:solidFill>
                          <a:effectLst/>
                          <a:latin typeface="Segoe UI" panose="020B0502040204020203" pitchFamily="34" charset="0"/>
                          <a:cs typeface="Segoe UI" panose="020B0502040204020203" pitchFamily="34" charset="0"/>
                        </a:rPr>
                      </a:br>
                      <a:r>
                        <a:rPr lang="en-US" sz="1000" b="0" i="0" u="none" strike="noStrike" dirty="0">
                          <a:solidFill>
                            <a:srgbClr val="000000"/>
                          </a:solidFill>
                          <a:effectLst/>
                          <a:latin typeface="Segoe UI" panose="020B0502040204020203" pitchFamily="34" charset="0"/>
                          <a:cs typeface="Segoe UI" panose="020B0502040204020203" pitchFamily="34" charset="0"/>
                        </a:rPr>
                        <a:t>attitudes, qualifications, experience, and attributes for the services being delivered.</a:t>
                      </a:r>
                    </a:p>
                    <a:p>
                      <a:pPr algn="l" fontAlgn="t"/>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a:effectLst/>
                          <a:latin typeface="Segoe UI" panose="020B0502040204020203" pitchFamily="34" charset="0"/>
                          <a:ea typeface="Calibri" panose="020F0502020204030204" pitchFamily="34" charset="0"/>
                          <a:cs typeface="Times New Roman" panose="02020603050405020304" pitchFamily="18" charset="0"/>
                        </a:rPr>
                        <a:t>1.2.2.2; 1.2.7.1; </a:t>
                      </a:r>
                      <a:r>
                        <a:rPr lang="en-NZ" sz="1000">
                          <a:effectLst/>
                          <a:latin typeface="Segoe UI" panose="020B0502040204020203" pitchFamily="34" charset="0"/>
                          <a:ea typeface="Calibri" panose="020F0502020204030204" pitchFamily="34" charset="0"/>
                          <a:cs typeface="Times New Roman" panose="02020603050405020304" pitchFamily="18" charset="0"/>
                        </a:rPr>
                        <a:t>1.2.7.2; 1.2.7.3; 1.2.7.4; 1.2.7.5; 1.3.3.1</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3.1.1; 3.2.3; 3.2.4; 3.2.6; </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 2.6.2; 2.9.2; 3.1.1; 3.5.1 </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6.3.13; 6.3.5; 6.3.9; 6.5.3; 7.3; 8.2.4a; 8.2.5; 8.2.7; 8.3.16; 8.5.1; 9.2.1 </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extLst>
                  <a:ext uri="{0D108BD9-81ED-4DB2-BD59-A6C34878D82A}">
                    <a16:rowId xmlns:a16="http://schemas.microsoft.com/office/drawing/2014/main" val="1201788530"/>
                  </a:ext>
                </a:extLst>
              </a:tr>
              <a:tr h="529784">
                <a:tc>
                  <a:txBody>
                    <a:bodyPr/>
                    <a:lstStyle/>
                    <a:p>
                      <a:pPr>
                        <a:spcBef>
                          <a:spcPts val="600"/>
                        </a:spcBef>
                        <a:spcAft>
                          <a:spcPts val="900"/>
                        </a:spcAft>
                      </a:pPr>
                      <a:r>
                        <a:rPr lang="en-NZ" sz="1000" b="1" dirty="0">
                          <a:solidFill>
                            <a:schemeClr val="tx1">
                              <a:lumMod val="75000"/>
                              <a:lumOff val="25000"/>
                            </a:schemeClr>
                          </a:solidFill>
                          <a:effectLst/>
                          <a:latin typeface="Segoe UI" panose="020B0502040204020203" pitchFamily="34" charset="0"/>
                          <a:ea typeface="Calibri" panose="020F0502020204030204" pitchFamily="34" charset="0"/>
                          <a:cs typeface="Times New Roman" panose="02020603050405020304" pitchFamily="18" charset="0"/>
                        </a:rPr>
                        <a:t>2.3.3 </a:t>
                      </a:r>
                      <a:endParaRPr lang="en-NZ" sz="1050" b="1" dirty="0">
                        <a:solidFill>
                          <a:schemeClr val="tx1">
                            <a:lumMod val="75000"/>
                            <a:lumOff val="25000"/>
                          </a:schemeClr>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Service providers shall implement systems to determine and develop the competencies of health care and support workers to meet the needs of people equitably.</a:t>
                      </a:r>
                    </a:p>
                    <a:p>
                      <a:pPr algn="l" fontAlgn="t"/>
                      <a:endParaRPr lang="en-US" sz="1000" b="1"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solidFill>
                            <a:schemeClr val="tx1">
                              <a:lumMod val="75000"/>
                              <a:lumOff val="25000"/>
                            </a:schemeClr>
                          </a:solidFill>
                          <a:effectLst/>
                          <a:latin typeface="Segoe UI" panose="020B0502040204020203" pitchFamily="34" charset="0"/>
                          <a:ea typeface="Calibri" panose="020F0502020204030204" pitchFamily="34" charset="0"/>
                          <a:cs typeface="Times New Roman" panose="02020603050405020304" pitchFamily="18" charset="0"/>
                        </a:rPr>
                        <a:t>Partially mapped: not explicit/aligns with </a:t>
                      </a:r>
                      <a:r>
                        <a:rPr lang="en-NZ" sz="1000" b="1" i="1" dirty="0">
                          <a:solidFill>
                            <a:schemeClr val="tx1">
                              <a:lumMod val="75000"/>
                              <a:lumOff val="25000"/>
                            </a:schemeClr>
                          </a:solidFill>
                          <a:effectLst/>
                          <a:latin typeface="Segoe UI" panose="020B0502040204020203" pitchFamily="34" charset="0"/>
                          <a:ea typeface="Calibri" panose="020F0502020204030204" pitchFamily="34" charset="0"/>
                          <a:cs typeface="Times New Roman" panose="02020603050405020304" pitchFamily="18" charset="0"/>
                        </a:rPr>
                        <a:t>1.2.2.2;</a:t>
                      </a:r>
                      <a:r>
                        <a:rPr lang="en-NZ" sz="1000" b="1" dirty="0">
                          <a:solidFill>
                            <a:schemeClr val="tx1">
                              <a:lumMod val="75000"/>
                              <a:lumOff val="25000"/>
                            </a:schemeClr>
                          </a:solidFill>
                          <a:effectLst/>
                          <a:latin typeface="Segoe UI" panose="020B0502040204020203" pitchFamily="34" charset="0"/>
                          <a:ea typeface="Calibri" panose="020F0502020204030204" pitchFamily="34" charset="0"/>
                          <a:cs typeface="Times New Roman" panose="02020603050405020304" pitchFamily="18" charset="0"/>
                        </a:rPr>
                        <a:t> 1.2.7.5 </a:t>
                      </a:r>
                      <a:endParaRPr lang="en-NZ" sz="1050" b="1" dirty="0">
                        <a:solidFill>
                          <a:schemeClr val="tx1">
                            <a:lumMod val="75000"/>
                            <a:lumOff val="25000"/>
                          </a:schemeClr>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 3.2.1; 3.2.3 </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 2.6.2</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6.3.2 </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65597"/>
                  </a:ext>
                </a:extLst>
              </a:tr>
              <a:tr h="660192">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2.3.4 </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ensure there is a system to identify, plan, facilitate, and record ongoing learning and development for health care and support workers so that they can provide high-quality safe services.</a:t>
                      </a:r>
                    </a:p>
                    <a:p>
                      <a:pPr algn="l" fontAlgn="t"/>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a:effectLst/>
                          <a:latin typeface="Segoe UI" panose="020B0502040204020203" pitchFamily="34" charset="0"/>
                          <a:ea typeface="Calibri" panose="020F0502020204030204" pitchFamily="34" charset="0"/>
                          <a:cs typeface="Times New Roman" panose="02020603050405020304" pitchFamily="18" charset="0"/>
                        </a:rPr>
                        <a:t>1.2.2.2</a:t>
                      </a:r>
                      <a:r>
                        <a:rPr lang="en-NZ" sz="1000">
                          <a:effectLst/>
                          <a:latin typeface="Segoe UI" panose="020B0502040204020203" pitchFamily="34" charset="0"/>
                          <a:ea typeface="Calibri" panose="020F0502020204030204" pitchFamily="34" charset="0"/>
                          <a:cs typeface="Times New Roman" panose="02020603050405020304" pitchFamily="18" charset="0"/>
                        </a:rPr>
                        <a:t>; 1.2.5.2; 1.2.5.3; 1.2.5.5; 1.2.6.1; 1.2.6.2; 1.2.6.3; 1.2.7.5; </a:t>
                      </a:r>
                      <a:r>
                        <a:rPr lang="en-NZ" sz="1000" i="1">
                          <a:effectLst/>
                          <a:latin typeface="Segoe UI" panose="020B0502040204020203" pitchFamily="34" charset="0"/>
                          <a:ea typeface="Calibri" panose="020F0502020204030204" pitchFamily="34" charset="0"/>
                          <a:cs typeface="Times New Roman" panose="02020603050405020304" pitchFamily="18" charset="0"/>
                        </a:rPr>
                        <a:t>2.2.3.6</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 3.2.2 </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 2.8.6; 2.8.7 </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extLst>
                  <a:ext uri="{0D108BD9-81ED-4DB2-BD59-A6C34878D82A}">
                    <a16:rowId xmlns:a16="http://schemas.microsoft.com/office/drawing/2014/main" val="1550570988"/>
                  </a:ext>
                </a:extLst>
              </a:tr>
              <a:tr h="529784">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2.3.5 </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assist with training and support for people and service providers to </a:t>
                      </a:r>
                      <a:r>
                        <a:rPr lang="en-US" sz="1000" b="0" i="0" u="none" strike="noStrike" dirty="0" err="1">
                          <a:solidFill>
                            <a:srgbClr val="000000"/>
                          </a:solidFill>
                          <a:effectLst/>
                          <a:latin typeface="Segoe UI" panose="020B0502040204020203" pitchFamily="34" charset="0"/>
                          <a:cs typeface="Segoe UI" panose="020B0502040204020203" pitchFamily="34" charset="0"/>
                        </a:rPr>
                        <a:t>maximise</a:t>
                      </a:r>
                      <a:r>
                        <a:rPr lang="en-US" sz="1000" b="0" i="0" u="none" strike="noStrike" dirty="0">
                          <a:solidFill>
                            <a:srgbClr val="000000"/>
                          </a:solidFill>
                          <a:effectLst/>
                          <a:latin typeface="Segoe UI" panose="020B0502040204020203" pitchFamily="34" charset="0"/>
                          <a:cs typeface="Segoe UI" panose="020B0502040204020203" pitchFamily="34" charset="0"/>
                        </a:rPr>
                        <a:t> people and </a:t>
                      </a:r>
                      <a:r>
                        <a:rPr lang="en-US" sz="1000" b="0" i="0" u="none" strike="noStrike" dirty="0" err="1">
                          <a:solidFill>
                            <a:srgbClr val="000000"/>
                          </a:solidFill>
                          <a:effectLst/>
                          <a:latin typeface="Segoe UI" panose="020B0502040204020203" pitchFamily="34" charset="0"/>
                          <a:cs typeface="Segoe UI" panose="020B0502040204020203" pitchFamily="34" charset="0"/>
                        </a:rPr>
                        <a:t>whānau</a:t>
                      </a:r>
                      <a:r>
                        <a:rPr lang="en-US" sz="1000" b="0" i="0" u="none" strike="noStrike" dirty="0">
                          <a:solidFill>
                            <a:srgbClr val="000000"/>
                          </a:solidFill>
                          <a:effectLst/>
                          <a:latin typeface="Segoe UI" panose="020B0502040204020203" pitchFamily="34" charset="0"/>
                          <a:cs typeface="Segoe UI" panose="020B0502040204020203" pitchFamily="34" charset="0"/>
                        </a:rPr>
                        <a:t> receiving services participation in the service.</a:t>
                      </a:r>
                    </a:p>
                    <a:p>
                      <a:pPr algn="l" fontAlgn="t"/>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1.2.5.3; 1.2.5.4; 1.2.6.3 </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4.8.1; 4.8.2 </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8.3.16; 8.6.2; 8.6.34; 8.6.6; 9.9.4; 9.9.5</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extLst>
                  <a:ext uri="{0D108BD9-81ED-4DB2-BD59-A6C34878D82A}">
                    <a16:rowId xmlns:a16="http://schemas.microsoft.com/office/drawing/2014/main" val="563273189"/>
                  </a:ext>
                </a:extLst>
              </a:tr>
              <a:tr h="529784">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Times New Roman" panose="02020603050405020304" pitchFamily="18" charset="0"/>
                        </a:rPr>
                        <a:t>2.3.6 </a:t>
                      </a:r>
                      <a:endParaRPr lang="en-NZ" sz="105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Segoe UI" panose="020B0502040204020203" pitchFamily="34" charset="0"/>
                          <a:cs typeface="Segoe UI" panose="020B0502040204020203" pitchFamily="34" charset="0"/>
                        </a:rPr>
                        <a:t>Service providers shall establish environments that encourage collecting and sharing of high-quality Māori health information.</a:t>
                      </a:r>
                    </a:p>
                    <a:p>
                      <a:pPr algn="l" fontAlgn="t"/>
                      <a:endParaRPr lang="en-US" sz="10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1">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6.3.1 </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extLst>
                  <a:ext uri="{0D108BD9-81ED-4DB2-BD59-A6C34878D82A}">
                    <a16:rowId xmlns:a16="http://schemas.microsoft.com/office/drawing/2014/main" val="1740708289"/>
                  </a:ext>
                </a:extLst>
              </a:tr>
              <a:tr h="771049">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Times New Roman" panose="02020603050405020304" pitchFamily="18" charset="0"/>
                        </a:rPr>
                        <a:t>2.3.7 </a:t>
                      </a:r>
                      <a:endParaRPr lang="en-NZ" sz="105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Segoe UI" panose="020B0502040204020203" pitchFamily="34" charset="0"/>
                          <a:cs typeface="Segoe UI" panose="020B0502040204020203" pitchFamily="34" charset="0"/>
                        </a:rPr>
                        <a:t>Service providers shall invest in the development of </a:t>
                      </a:r>
                      <a:r>
                        <a:rPr lang="en-US" sz="1000" b="1" i="0" u="none" strike="noStrike" dirty="0" err="1">
                          <a:solidFill>
                            <a:srgbClr val="000000"/>
                          </a:solidFill>
                          <a:effectLst/>
                          <a:latin typeface="Segoe UI" panose="020B0502040204020203" pitchFamily="34" charset="0"/>
                          <a:cs typeface="Segoe UI" panose="020B0502040204020203" pitchFamily="34" charset="0"/>
                        </a:rPr>
                        <a:t>organisational</a:t>
                      </a:r>
                      <a:r>
                        <a:rPr lang="en-US" sz="1000" b="1" i="0" u="none" strike="noStrike" dirty="0">
                          <a:solidFill>
                            <a:srgbClr val="000000"/>
                          </a:solidFill>
                          <a:effectLst/>
                          <a:latin typeface="Segoe UI" panose="020B0502040204020203" pitchFamily="34" charset="0"/>
                          <a:cs typeface="Segoe UI" panose="020B0502040204020203" pitchFamily="34" charset="0"/>
                        </a:rPr>
                        <a:t> and health care and support worker health equity expertise.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6.3.5 </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extLst>
                  <a:ext uri="{0D108BD9-81ED-4DB2-BD59-A6C34878D82A}">
                    <a16:rowId xmlns:a16="http://schemas.microsoft.com/office/drawing/2014/main" val="2383993668"/>
                  </a:ext>
                </a:extLst>
              </a:tr>
            </a:tbl>
          </a:graphicData>
        </a:graphic>
      </p:graphicFrame>
    </p:spTree>
    <p:extLst>
      <p:ext uri="{BB962C8B-B14F-4D97-AF65-F5344CB8AC3E}">
        <p14:creationId xmlns:p14="http://schemas.microsoft.com/office/powerpoint/2010/main" val="360896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17865" y="0"/>
            <a:ext cx="10992255" cy="1074060"/>
          </a:xfrm>
        </p:spPr>
        <p:txBody>
          <a:bodyPr/>
          <a:lstStyle/>
          <a:p>
            <a:r>
              <a:rPr lang="en-NZ" sz="2500" dirty="0"/>
              <a:t>2.3 </a:t>
            </a:r>
            <a:r>
              <a:rPr lang="en-NZ" sz="2500" dirty="0" err="1"/>
              <a:t>Whakahaerenga</a:t>
            </a:r>
            <a:r>
              <a:rPr lang="en-NZ" sz="2500" dirty="0"/>
              <a:t> </a:t>
            </a:r>
            <a:r>
              <a:rPr lang="en-NZ" sz="2500" dirty="0" err="1"/>
              <a:t>ratonga</a:t>
            </a:r>
            <a:r>
              <a:rPr lang="en-NZ" sz="2500" dirty="0"/>
              <a:t> / Service management</a:t>
            </a:r>
            <a:br>
              <a:rPr lang="en-US" sz="2500" dirty="0"/>
            </a:br>
            <a:br>
              <a:rPr lang="en-US" sz="1200" i="1" dirty="0"/>
            </a:br>
            <a:endParaRPr lang="en-NZ" sz="1200" i="1"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231478228"/>
              </p:ext>
            </p:extLst>
          </p:nvPr>
        </p:nvGraphicFramePr>
        <p:xfrm>
          <a:off x="546652" y="893521"/>
          <a:ext cx="10863468" cy="5070957"/>
        </p:xfrm>
        <a:graphic>
          <a:graphicData uri="http://schemas.openxmlformats.org/drawingml/2006/table">
            <a:tbl>
              <a:tblPr firstRow="1" firstCol="1" bandRow="1"/>
              <a:tblGrid>
                <a:gridCol w="799416">
                  <a:extLst>
                    <a:ext uri="{9D8B030D-6E8A-4147-A177-3AD203B41FA5}">
                      <a16:colId xmlns:a16="http://schemas.microsoft.com/office/drawing/2014/main" val="3581027933"/>
                    </a:ext>
                  </a:extLst>
                </a:gridCol>
                <a:gridCol w="3639818">
                  <a:extLst>
                    <a:ext uri="{9D8B030D-6E8A-4147-A177-3AD203B41FA5}">
                      <a16:colId xmlns:a16="http://schemas.microsoft.com/office/drawing/2014/main" val="2497520352"/>
                    </a:ext>
                  </a:extLst>
                </a:gridCol>
                <a:gridCol w="1444730">
                  <a:extLst>
                    <a:ext uri="{9D8B030D-6E8A-4147-A177-3AD203B41FA5}">
                      <a16:colId xmlns:a16="http://schemas.microsoft.com/office/drawing/2014/main" val="3041374685"/>
                    </a:ext>
                  </a:extLst>
                </a:gridCol>
                <a:gridCol w="1211843">
                  <a:extLst>
                    <a:ext uri="{9D8B030D-6E8A-4147-A177-3AD203B41FA5}">
                      <a16:colId xmlns:a16="http://schemas.microsoft.com/office/drawing/2014/main" val="862339877"/>
                    </a:ext>
                  </a:extLst>
                </a:gridCol>
                <a:gridCol w="962526">
                  <a:extLst>
                    <a:ext uri="{9D8B030D-6E8A-4147-A177-3AD203B41FA5}">
                      <a16:colId xmlns:a16="http://schemas.microsoft.com/office/drawing/2014/main" val="3349443371"/>
                    </a:ext>
                  </a:extLst>
                </a:gridCol>
                <a:gridCol w="952901">
                  <a:extLst>
                    <a:ext uri="{9D8B030D-6E8A-4147-A177-3AD203B41FA5}">
                      <a16:colId xmlns:a16="http://schemas.microsoft.com/office/drawing/2014/main" val="519119430"/>
                    </a:ext>
                  </a:extLst>
                </a:gridCol>
                <a:gridCol w="1852234">
                  <a:extLst>
                    <a:ext uri="{9D8B030D-6E8A-4147-A177-3AD203B41FA5}">
                      <a16:colId xmlns:a16="http://schemas.microsoft.com/office/drawing/2014/main" val="1703305857"/>
                    </a:ext>
                  </a:extLst>
                </a:gridCol>
              </a:tblGrid>
              <a:tr h="268330">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89319">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Times New Roman" panose="02020603050405020304" pitchFamily="18" charset="0"/>
                        </a:rPr>
                        <a:t>2.3.8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Segoe UI" panose="020B0502040204020203" pitchFamily="34" charset="0"/>
                          <a:cs typeface="Segoe UI" panose="020B0502040204020203" pitchFamily="34" charset="0"/>
                        </a:rPr>
                        <a:t>Support systems promote health care and support worker wellbeing and a positive work environment.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8.6.4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lvl="0" algn="l" defTabSz="914400" rtl="0" eaLnBrk="1" latinLnBrk="0" hangingPunct="1"/>
                      <a:r>
                        <a:rPr lang="en-NZ" sz="1000" kern="1200" dirty="0">
                          <a:solidFill>
                            <a:schemeClr val="tx1"/>
                          </a:solidFill>
                          <a:effectLst/>
                          <a:latin typeface="Segoe UI" panose="020B0502040204020203" pitchFamily="34" charset="0"/>
                          <a:ea typeface="+mn-ea"/>
                          <a:cs typeface="Times New Roman" panose="02020603050405020304" pitchFamily="18" charset="0"/>
                        </a:rPr>
                        <a:t>2.3.8 Applicable to all service types.</a:t>
                      </a:r>
                    </a:p>
                    <a:p>
                      <a:pPr marL="0" lvl="0" algn="l" defTabSz="914400" rtl="0" eaLnBrk="1" latinLnBrk="0" hangingPunct="1"/>
                      <a:endParaRPr lang="en-NZ" sz="1000" kern="1200" dirty="0">
                        <a:solidFill>
                          <a:schemeClr val="tx1"/>
                        </a:solidFill>
                        <a:effectLst/>
                        <a:latin typeface="Segoe UI" panose="020B0502040204020203" pitchFamily="34" charset="0"/>
                        <a:ea typeface="+mn-ea"/>
                        <a:cs typeface="Times New Roman" panose="02020603050405020304" pitchFamily="18" charset="0"/>
                      </a:endParaRPr>
                    </a:p>
                    <a:p>
                      <a:pPr marL="0" lvl="0" algn="l" defTabSz="914400" rtl="0" eaLnBrk="1" latinLnBrk="0" hangingPunct="1"/>
                      <a:r>
                        <a:rPr lang="en-NZ" sz="1000" kern="1200" dirty="0">
                          <a:solidFill>
                            <a:schemeClr val="tx1"/>
                          </a:solidFill>
                          <a:effectLst/>
                          <a:latin typeface="Segoe UI" panose="020B0502040204020203" pitchFamily="34" charset="0"/>
                          <a:ea typeface="+mn-ea"/>
                          <a:cs typeface="Times New Roman" panose="02020603050405020304" pitchFamily="18" charset="0"/>
                        </a:rPr>
                        <a:t>2.3.9; 2.3.10; 2.3.11 only applicable to Residential Disability – Psychiatric Services </a:t>
                      </a:r>
                    </a:p>
                    <a:p>
                      <a:pPr marL="0" lvl="0" algn="l" defTabSz="914400" rtl="0" eaLnBrk="1" latinLnBrk="0" hangingPunct="1"/>
                      <a:endParaRPr lang="en-NZ" sz="1000" kern="1200" dirty="0">
                        <a:solidFill>
                          <a:schemeClr val="tx1"/>
                        </a:solidFill>
                        <a:effectLst/>
                        <a:latin typeface="Segoe UI" panose="020B0502040204020203" pitchFamily="34" charset="0"/>
                        <a:ea typeface="+mn-ea"/>
                        <a:cs typeface="Times New Roman" panose="02020603050405020304" pitchFamily="18" charset="0"/>
                      </a:endParaRPr>
                    </a:p>
                    <a:p>
                      <a:pPr marL="0" lvl="0" algn="l" defTabSz="914400" rtl="0" eaLnBrk="1" latinLnBrk="0" hangingPunct="1"/>
                      <a:r>
                        <a:rPr lang="en-NZ" sz="1000" kern="1200" dirty="0">
                          <a:solidFill>
                            <a:schemeClr val="tx1"/>
                          </a:solidFill>
                          <a:effectLst/>
                          <a:latin typeface="Segoe UI" panose="020B0502040204020203" pitchFamily="34" charset="0"/>
                          <a:ea typeface="+mn-ea"/>
                          <a:cs typeface="Times New Roman" panose="02020603050405020304" pitchFamily="18" charset="0"/>
                        </a:rPr>
                        <a:t>2.3.12; 2.3.13; 2.3.14 only applicable to Residential Disability - Psychiatric Services and Public Hospitals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749639">
                <a:tc>
                  <a:txBody>
                    <a:bodyPr/>
                    <a:lstStyle/>
                    <a:p>
                      <a:pPr>
                        <a:spcBef>
                          <a:spcPts val="600"/>
                        </a:spcBef>
                        <a:spcAft>
                          <a:spcPts val="900"/>
                        </a:spcAft>
                      </a:pPr>
                      <a:r>
                        <a:rPr lang="en-NZ" sz="1000" b="1">
                          <a:effectLst/>
                          <a:latin typeface="Segoe UI" panose="020B0502040204020203" pitchFamily="34" charset="0"/>
                          <a:ea typeface="Calibri" panose="020F0502020204030204" pitchFamily="34" charset="0"/>
                          <a:cs typeface="Times New Roman" panose="02020603050405020304" pitchFamily="18" charset="0"/>
                        </a:rPr>
                        <a:t>2.3.9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Segoe UI" panose="020B0502040204020203" pitchFamily="34" charset="0"/>
                          <a:cs typeface="Segoe UI" panose="020B0502040204020203" pitchFamily="34" charset="0"/>
                        </a:rPr>
                        <a:t>Service providers demonstrates people with lived experience of the service participate in the planning, implementation, monitoring, and evaluation of service delivery.</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a:effectLst/>
                          <a:latin typeface="Segoe UI" panose="020B0502040204020203" pitchFamily="34" charset="0"/>
                          <a:ea typeface="Calibri" panose="020F0502020204030204" pitchFamily="34" charset="0"/>
                          <a:cs typeface="Times New Roman" panose="02020603050405020304" pitchFamily="18" charset="0"/>
                        </a:rPr>
                        <a:t>Not mapped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extLst>
                  <a:ext uri="{0D108BD9-81ED-4DB2-BD59-A6C34878D82A}">
                    <a16:rowId xmlns:a16="http://schemas.microsoft.com/office/drawing/2014/main" val="2142926435"/>
                  </a:ext>
                </a:extLst>
              </a:tr>
              <a:tr h="749639">
                <a:tc>
                  <a:txBody>
                    <a:bodyPr/>
                    <a:lstStyle/>
                    <a:p>
                      <a:pPr>
                        <a:spcBef>
                          <a:spcPts val="600"/>
                        </a:spcBef>
                        <a:spcAft>
                          <a:spcPts val="900"/>
                        </a:spcAft>
                      </a:pPr>
                      <a:r>
                        <a:rPr lang="en-NZ" sz="1000" b="1">
                          <a:effectLst/>
                          <a:latin typeface="Segoe UI" panose="020B0502040204020203" pitchFamily="34" charset="0"/>
                          <a:ea typeface="Calibri" panose="020F0502020204030204" pitchFamily="34" charset="0"/>
                          <a:cs typeface="Times New Roman" panose="02020603050405020304" pitchFamily="18" charset="0"/>
                        </a:rPr>
                        <a:t>2.3.10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Segoe UI" panose="020B0502040204020203" pitchFamily="34" charset="0"/>
                          <a:cs typeface="Segoe UI" panose="020B0502040204020203" pitchFamily="34" charset="0"/>
                        </a:rPr>
                        <a:t>Service providers ensure people with lived experience of the service who are involved in the planning, implementation, and evaluation of services have a clear terms of reference or position description.</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a:effectLst/>
                          <a:latin typeface="Segoe UI" panose="020B0502040204020203" pitchFamily="34" charset="0"/>
                          <a:ea typeface="Calibri" panose="020F0502020204030204" pitchFamily="34" charset="0"/>
                          <a:cs typeface="Times New Roman" panose="02020603050405020304" pitchFamily="18" charset="0"/>
                        </a:rPr>
                        <a:t>Not mapped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extLst>
                  <a:ext uri="{0D108BD9-81ED-4DB2-BD59-A6C34878D82A}">
                    <a16:rowId xmlns:a16="http://schemas.microsoft.com/office/drawing/2014/main" val="2193307260"/>
                  </a:ext>
                </a:extLst>
              </a:tr>
              <a:tr h="749639">
                <a:tc>
                  <a:txBody>
                    <a:bodyPr/>
                    <a:lstStyle/>
                    <a:p>
                      <a:pPr>
                        <a:spcBef>
                          <a:spcPts val="600"/>
                        </a:spcBef>
                        <a:spcAft>
                          <a:spcPts val="900"/>
                        </a:spcAft>
                      </a:pPr>
                      <a:r>
                        <a:rPr lang="en-NZ" sz="1000" b="1">
                          <a:effectLst/>
                          <a:latin typeface="Segoe UI" panose="020B0502040204020203" pitchFamily="34" charset="0"/>
                          <a:ea typeface="Calibri" panose="020F0502020204030204" pitchFamily="34" charset="0"/>
                          <a:cs typeface="Times New Roman" panose="02020603050405020304" pitchFamily="18" charset="0"/>
                        </a:rPr>
                        <a:t>2.3.11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Segoe UI" panose="020B0502040204020203" pitchFamily="34" charset="0"/>
                          <a:cs typeface="Segoe UI" panose="020B0502040204020203" pitchFamily="34" charset="0"/>
                        </a:rPr>
                        <a:t>Service providers have policies and procedures related to people with lived experience participating in service delivery. These are used to </a:t>
                      </a:r>
                      <a:r>
                        <a:rPr lang="en-US" sz="1000" b="1" i="0" u="none" strike="noStrike" dirty="0" err="1">
                          <a:solidFill>
                            <a:srgbClr val="000000"/>
                          </a:solidFill>
                          <a:effectLst/>
                          <a:latin typeface="Segoe UI" panose="020B0502040204020203" pitchFamily="34" charset="0"/>
                          <a:cs typeface="Segoe UI" panose="020B0502040204020203" pitchFamily="34" charset="0"/>
                        </a:rPr>
                        <a:t>maximise</a:t>
                      </a:r>
                      <a:r>
                        <a:rPr lang="en-US" sz="1000" b="1" i="0" u="none" strike="noStrike" dirty="0">
                          <a:solidFill>
                            <a:srgbClr val="000000"/>
                          </a:solidFill>
                          <a:effectLst/>
                          <a:latin typeface="Segoe UI" panose="020B0502040204020203" pitchFamily="34" charset="0"/>
                          <a:cs typeface="Segoe UI" panose="020B0502040204020203" pitchFamily="34" charset="0"/>
                        </a:rPr>
                        <a:t> their involvement and ensure their collective feedback is sought.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Times New Roman" panose="02020603050405020304" pitchFamily="18" charset="0"/>
                        </a:rPr>
                        <a:t>Not mapped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extLst>
                  <a:ext uri="{0D108BD9-81ED-4DB2-BD59-A6C34878D82A}">
                    <a16:rowId xmlns:a16="http://schemas.microsoft.com/office/drawing/2014/main" val="1580601724"/>
                  </a:ext>
                </a:extLst>
              </a:tr>
              <a:tr h="749639">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2.3.12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demonstrate </a:t>
                      </a:r>
                      <a:r>
                        <a:rPr lang="en-US" sz="1000" b="0" i="0" u="none" strike="noStrike" dirty="0" err="1">
                          <a:solidFill>
                            <a:srgbClr val="000000"/>
                          </a:solidFill>
                          <a:effectLst/>
                          <a:latin typeface="Segoe UI" panose="020B0502040204020203" pitchFamily="34" charset="0"/>
                          <a:cs typeface="Segoe UI" panose="020B0502040204020203" pitchFamily="34" charset="0"/>
                        </a:rPr>
                        <a:t>whānau</a:t>
                      </a:r>
                      <a:r>
                        <a:rPr lang="en-US" sz="1000" b="0" i="0" u="none" strike="noStrike" dirty="0">
                          <a:solidFill>
                            <a:srgbClr val="000000"/>
                          </a:solidFill>
                          <a:effectLst/>
                          <a:latin typeface="Segoe UI" panose="020B0502040204020203" pitchFamily="34" charset="0"/>
                          <a:cs typeface="Segoe UI" panose="020B0502040204020203" pitchFamily="34" charset="0"/>
                        </a:rPr>
                        <a:t> and community participate, where relevant, in the planning, implementation, monitoring, and evaluation of service delivery.</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1.2.6.1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 N/A (Mapped to 2.2.2)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86905"/>
                  </a:ext>
                </a:extLst>
              </a:tr>
              <a:tr h="565113">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2.3.13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Segoe UI" panose="020B0502040204020203" pitchFamily="34" charset="0"/>
                          <a:cs typeface="Segoe UI" panose="020B0502040204020203" pitchFamily="34" charset="0"/>
                        </a:rPr>
                        <a:t>Service providers shall ensure whānau who participate in an advisory capacity have clear terms of reference or position description.</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1.2.6.2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250081"/>
                  </a:ext>
                </a:extLst>
              </a:tr>
              <a:tr h="749639">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2.3.14 </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have policies and procedures relating to </a:t>
                      </a:r>
                      <a:r>
                        <a:rPr lang="en-US" sz="1000" b="0" i="0" u="none" strike="noStrike" dirty="0" err="1">
                          <a:solidFill>
                            <a:srgbClr val="000000"/>
                          </a:solidFill>
                          <a:effectLst/>
                          <a:latin typeface="Segoe UI" panose="020B0502040204020203" pitchFamily="34" charset="0"/>
                          <a:cs typeface="Segoe UI" panose="020B0502040204020203" pitchFamily="34" charset="0"/>
                        </a:rPr>
                        <a:t>whānau</a:t>
                      </a:r>
                      <a:r>
                        <a:rPr lang="en-US" sz="1000" b="0" i="0" u="none" strike="noStrike" dirty="0">
                          <a:solidFill>
                            <a:srgbClr val="000000"/>
                          </a:solidFill>
                          <a:effectLst/>
                          <a:latin typeface="Segoe UI" panose="020B0502040204020203" pitchFamily="34" charset="0"/>
                          <a:cs typeface="Segoe UI" panose="020B0502040204020203" pitchFamily="34" charset="0"/>
                        </a:rPr>
                        <a:t> participation. These are used to </a:t>
                      </a:r>
                      <a:r>
                        <a:rPr lang="en-US" sz="1000" b="0" i="0" u="none" strike="noStrike" dirty="0" err="1">
                          <a:solidFill>
                            <a:srgbClr val="000000"/>
                          </a:solidFill>
                          <a:effectLst/>
                          <a:latin typeface="Segoe UI" panose="020B0502040204020203" pitchFamily="34" charset="0"/>
                          <a:cs typeface="Segoe UI" panose="020B0502040204020203" pitchFamily="34" charset="0"/>
                        </a:rPr>
                        <a:t>maximise</a:t>
                      </a:r>
                      <a:r>
                        <a:rPr lang="en-US" sz="1000" b="0" i="0" u="none" strike="noStrike" dirty="0">
                          <a:solidFill>
                            <a:srgbClr val="000000"/>
                          </a:solidFill>
                          <a:effectLst/>
                          <a:latin typeface="Segoe UI" panose="020B0502040204020203" pitchFamily="34" charset="0"/>
                          <a:cs typeface="Segoe UI" panose="020B0502040204020203" pitchFamily="34" charset="0"/>
                        </a:rPr>
                        <a:t> </a:t>
                      </a:r>
                      <a:r>
                        <a:rPr lang="en-US" sz="1000" b="0" i="0" u="none" strike="noStrike" dirty="0" err="1">
                          <a:solidFill>
                            <a:srgbClr val="000000"/>
                          </a:solidFill>
                          <a:effectLst/>
                          <a:latin typeface="Segoe UI" panose="020B0502040204020203" pitchFamily="34" charset="0"/>
                          <a:cs typeface="Segoe UI" panose="020B0502040204020203" pitchFamily="34" charset="0"/>
                        </a:rPr>
                        <a:t>whānau</a:t>
                      </a:r>
                      <a:r>
                        <a:rPr lang="en-US" sz="1000" b="0" i="0" u="none" strike="noStrike" dirty="0">
                          <a:solidFill>
                            <a:srgbClr val="000000"/>
                          </a:solidFill>
                          <a:effectLst/>
                          <a:latin typeface="Segoe UI" panose="020B0502040204020203" pitchFamily="34" charset="0"/>
                          <a:cs typeface="Segoe UI" panose="020B0502040204020203" pitchFamily="34" charset="0"/>
                        </a:rPr>
                        <a:t> involvement in the service and ensures their collective feedback is sought.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1.2.6.3 </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N/A</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N/A</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N/A</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912925"/>
                  </a:ext>
                </a:extLst>
              </a:tr>
            </a:tbl>
          </a:graphicData>
        </a:graphic>
      </p:graphicFrame>
    </p:spTree>
    <p:extLst>
      <p:ext uri="{BB962C8B-B14F-4D97-AF65-F5344CB8AC3E}">
        <p14:creationId xmlns:p14="http://schemas.microsoft.com/office/powerpoint/2010/main" val="4197282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50714" y="9939"/>
            <a:ext cx="10992255" cy="1074060"/>
          </a:xfrm>
        </p:spPr>
        <p:txBody>
          <a:bodyPr>
            <a:normAutofit/>
          </a:bodyPr>
          <a:lstStyle/>
          <a:p>
            <a:r>
              <a:rPr lang="en-NZ" sz="2000" dirty="0"/>
              <a:t>2.3 </a:t>
            </a:r>
            <a:r>
              <a:rPr lang="en-NZ" sz="2000" dirty="0" err="1"/>
              <a:t>Whakahaerenga</a:t>
            </a:r>
            <a:r>
              <a:rPr lang="en-NZ" sz="2000" dirty="0"/>
              <a:t> </a:t>
            </a:r>
            <a:r>
              <a:rPr lang="en-NZ" sz="2000" dirty="0" err="1"/>
              <a:t>ratonga</a:t>
            </a:r>
            <a:r>
              <a:rPr lang="en-NZ" sz="2000" dirty="0"/>
              <a:t> / Service management </a:t>
            </a:r>
            <a:r>
              <a:rPr lang="en-NZ" sz="2000" dirty="0" err="1"/>
              <a:t>cont</a:t>
            </a:r>
            <a:r>
              <a:rPr lang="en-NZ" sz="2000" dirty="0"/>
              <a:t>…</a:t>
            </a:r>
            <a:endParaRPr lang="en-NZ" sz="2000"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1176674834"/>
              </p:ext>
            </p:extLst>
          </p:nvPr>
        </p:nvGraphicFramePr>
        <p:xfrm>
          <a:off x="450714" y="813916"/>
          <a:ext cx="11254903" cy="5455438"/>
        </p:xfrm>
        <a:graphic>
          <a:graphicData uri="http://schemas.openxmlformats.org/drawingml/2006/table">
            <a:tbl>
              <a:tblPr firstRow="1" firstCol="1" bandRow="1"/>
              <a:tblGrid>
                <a:gridCol w="3036064">
                  <a:extLst>
                    <a:ext uri="{9D8B030D-6E8A-4147-A177-3AD203B41FA5}">
                      <a16:colId xmlns:a16="http://schemas.microsoft.com/office/drawing/2014/main" val="3581027933"/>
                    </a:ext>
                  </a:extLst>
                </a:gridCol>
                <a:gridCol w="6812782">
                  <a:extLst>
                    <a:ext uri="{9D8B030D-6E8A-4147-A177-3AD203B41FA5}">
                      <a16:colId xmlns:a16="http://schemas.microsoft.com/office/drawing/2014/main" val="3041374685"/>
                    </a:ext>
                  </a:extLst>
                </a:gridCol>
                <a:gridCol w="1406057">
                  <a:extLst>
                    <a:ext uri="{9D8B030D-6E8A-4147-A177-3AD203B41FA5}">
                      <a16:colId xmlns:a16="http://schemas.microsoft.com/office/drawing/2014/main" val="1703305857"/>
                    </a:ext>
                  </a:extLst>
                </a:gridCol>
              </a:tblGrid>
              <a:tr h="325273">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950112">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dirty="0">
                          <a:solidFill>
                            <a:schemeClr val="tx1">
                              <a:lumMod val="75000"/>
                              <a:lumOff val="25000"/>
                            </a:schemeClr>
                          </a:solidFill>
                          <a:effectLst/>
                          <a:latin typeface="Segoe UI" panose="020B0502040204020203" pitchFamily="34" charset="0"/>
                          <a:ea typeface="Calibri" panose="020F0502020204030204" pitchFamily="34" charset="0"/>
                          <a:cs typeface="Times New Roman" panose="02020603050405020304" pitchFamily="18" charset="0"/>
                        </a:rPr>
                        <a:t>2.3.3 </a:t>
                      </a:r>
                      <a:r>
                        <a:rPr lang="en-NZ" sz="1600" b="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(Partially new)</a:t>
                      </a:r>
                      <a:endParaRPr lang="en-NZ" sz="1600" b="1"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Service providers shall implement systems to determine and develop the competencies of health care and support workers to meet the needs of people equitably.</a:t>
                      </a:r>
                    </a:p>
                    <a:p>
                      <a:pPr>
                        <a:spcBef>
                          <a:spcPts val="600"/>
                        </a:spcBef>
                        <a:spcAft>
                          <a:spcPts val="900"/>
                        </a:spcAft>
                      </a:pPr>
                      <a:endParaRPr lang="en-NZ" sz="1600" b="1" dirty="0">
                        <a:solidFill>
                          <a:schemeClr val="tx1">
                            <a:lumMod val="75000"/>
                            <a:lumOff val="25000"/>
                          </a:schemeClr>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1"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Service providers consider: </a:t>
                      </a:r>
                    </a:p>
                    <a:p>
                      <a:pPr marL="285750" indent="-285750" algn="l" fontAlgn="t">
                        <a:buFont typeface="Arial" panose="020B0604020202020204" pitchFamily="34" charset="0"/>
                        <a:buChar char="•"/>
                      </a:pPr>
                      <a:r>
                        <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Type of services being provided/acuity of people receiving services.</a:t>
                      </a:r>
                    </a:p>
                    <a:p>
                      <a:pPr marL="285750" indent="-285750" algn="l" fontAlgn="t">
                        <a:buFont typeface="Arial" panose="020B0604020202020204" pitchFamily="34" charset="0"/>
                        <a:buChar char="•"/>
                      </a:pPr>
                      <a:r>
                        <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Contracts held &amp; their specific requirements.</a:t>
                      </a:r>
                    </a:p>
                    <a:p>
                      <a:pPr marL="285750" indent="-285750" algn="l" fontAlgn="t">
                        <a:buFont typeface="Arial" panose="020B0604020202020204" pitchFamily="34" charset="0"/>
                        <a:buChar char="•"/>
                      </a:pPr>
                      <a:r>
                        <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Developing a plan to enhance competencies when services are extended. </a:t>
                      </a:r>
                    </a:p>
                    <a:p>
                      <a:pPr marL="285750" indent="-285750" algn="l" fontAlgn="t">
                        <a:buFont typeface="Arial" panose="020B0604020202020204" pitchFamily="34" charset="0"/>
                        <a:buChar char="•"/>
                      </a:pPr>
                      <a:r>
                        <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Surveying the workforce/community to determine new requirements.</a:t>
                      </a:r>
                    </a:p>
                    <a:p>
                      <a:pPr marL="285750" indent="-285750" algn="l" fontAlgn="t">
                        <a:buFont typeface="Arial" panose="020B0604020202020204" pitchFamily="34" charset="0"/>
                        <a:buChar char="•"/>
                      </a:pPr>
                      <a:r>
                        <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Cultural make-up of staff &amp; people. This includes actively recruiting and retaining a Māori workforce.</a:t>
                      </a:r>
                    </a:p>
                    <a:p>
                      <a:pPr algn="l" fontAlgn="t"/>
                      <a:endPar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p>
                      <a:pPr algn="l" fontAlgn="t"/>
                      <a:r>
                        <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Competency records for all staff are available and a mechanism to determine staff % who have completed required training.</a:t>
                      </a:r>
                    </a:p>
                    <a:p>
                      <a:pPr algn="l" fontAlgn="t"/>
                      <a:endPar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p>
                      <a:pPr algn="l" fontAlgn="t"/>
                      <a:r>
                        <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Require staff to complete cultural competency training.</a:t>
                      </a:r>
                    </a:p>
                    <a:p>
                      <a:pPr algn="l" fontAlgn="t"/>
                      <a:endPar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p>
                      <a:pPr algn="l" fontAlgn="t"/>
                      <a:r>
                        <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Consider the cultural make-up of their workforce, which includes considering: </a:t>
                      </a:r>
                    </a:p>
                    <a:p>
                      <a:pPr marL="285750" indent="-285750" algn="l" fontAlgn="t">
                        <a:buFont typeface="Arial" panose="020B0604020202020204" pitchFamily="34" charset="0"/>
                        <a:buChar char="•"/>
                      </a:pPr>
                      <a:r>
                        <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the percentage of Māori health care and support workers</a:t>
                      </a:r>
                    </a:p>
                    <a:p>
                      <a:pPr marL="285750" indent="-285750" algn="l" fontAlgn="t">
                        <a:buFont typeface="Arial" panose="020B0604020202020204" pitchFamily="34" charset="0"/>
                        <a:buChar char="•"/>
                      </a:pPr>
                      <a:r>
                        <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people’s right to speak their own language</a:t>
                      </a:r>
                    </a:p>
                    <a:p>
                      <a:pPr marL="285750" indent="-285750" algn="l" fontAlgn="t">
                        <a:buFont typeface="Arial" panose="020B0604020202020204" pitchFamily="34" charset="0"/>
                        <a:buChar char="•"/>
                      </a:pPr>
                      <a:r>
                        <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tikanga</a:t>
                      </a:r>
                    </a:p>
                    <a:p>
                      <a:pPr marL="285750" indent="-285750" algn="l" fontAlgn="t">
                        <a:buFont typeface="Arial" panose="020B0604020202020204" pitchFamily="34" charset="0"/>
                        <a:buChar char="•"/>
                      </a:pPr>
                      <a:r>
                        <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connections to iwi, </a:t>
                      </a:r>
                      <a:r>
                        <a:rPr lang="en-US" sz="1600" b="0" i="0" u="none" strike="noStrike" dirty="0" err="1">
                          <a:solidFill>
                            <a:schemeClr val="tx1">
                              <a:lumMod val="75000"/>
                              <a:lumOff val="25000"/>
                            </a:schemeClr>
                          </a:solidFill>
                          <a:effectLst/>
                          <a:latin typeface="Segoe UI" panose="020B0502040204020203" pitchFamily="34" charset="0"/>
                          <a:cs typeface="Segoe UI" panose="020B0502040204020203" pitchFamily="34" charset="0"/>
                        </a:rPr>
                        <a:t>hapū</a:t>
                      </a:r>
                      <a:r>
                        <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and </a:t>
                      </a:r>
                      <a:r>
                        <a:rPr lang="en-US" sz="1600" b="0" i="0" u="none" strike="noStrike" dirty="0" err="1">
                          <a:solidFill>
                            <a:schemeClr val="tx1">
                              <a:lumMod val="75000"/>
                              <a:lumOff val="25000"/>
                            </a:schemeClr>
                          </a:solidFill>
                          <a:effectLst/>
                          <a:latin typeface="Segoe UI" panose="020B0502040204020203" pitchFamily="34" charset="0"/>
                          <a:cs typeface="Segoe UI" panose="020B0502040204020203" pitchFamily="34" charset="0"/>
                        </a:rPr>
                        <a:t>whānau</a:t>
                      </a:r>
                      <a:r>
                        <a:rPr lang="en-US" sz="16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p>
                      <a:pPr algn="l" fontAlgn="t"/>
                      <a:endParaRPr lang="en-US" sz="1600" b="1"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NZ" sz="16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bl>
          </a:graphicData>
        </a:graphic>
      </p:graphicFrame>
    </p:spTree>
    <p:extLst>
      <p:ext uri="{BB962C8B-B14F-4D97-AF65-F5344CB8AC3E}">
        <p14:creationId xmlns:p14="http://schemas.microsoft.com/office/powerpoint/2010/main" val="3063774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50714" y="89625"/>
            <a:ext cx="10992255" cy="1074060"/>
          </a:xfrm>
        </p:spPr>
        <p:txBody>
          <a:bodyPr>
            <a:normAutofit/>
          </a:bodyPr>
          <a:lstStyle/>
          <a:p>
            <a:r>
              <a:rPr lang="en-NZ" sz="2000" dirty="0"/>
              <a:t>2.3 </a:t>
            </a:r>
            <a:r>
              <a:rPr lang="en-NZ" sz="2000" dirty="0" err="1"/>
              <a:t>Whakahaerenga</a:t>
            </a:r>
            <a:r>
              <a:rPr lang="en-NZ" sz="2000" dirty="0"/>
              <a:t> </a:t>
            </a:r>
            <a:r>
              <a:rPr lang="en-NZ" sz="2000" dirty="0" err="1"/>
              <a:t>ratonga</a:t>
            </a:r>
            <a:r>
              <a:rPr lang="en-NZ" sz="2000" dirty="0"/>
              <a:t> / Service management </a:t>
            </a:r>
            <a:r>
              <a:rPr lang="en-NZ" sz="2000" dirty="0" err="1">
                <a:ea typeface="Calibri" panose="020F0502020204030204" pitchFamily="34" charset="0"/>
              </a:rPr>
              <a:t>cont</a:t>
            </a:r>
            <a:r>
              <a:rPr lang="en-NZ" sz="2000" dirty="0">
                <a:ea typeface="Calibri" panose="020F0502020204030204" pitchFamily="34" charset="0"/>
              </a:rPr>
              <a:t>…</a:t>
            </a:r>
            <a:endParaRPr lang="en-NZ" sz="2000"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3586204180"/>
              </p:ext>
            </p:extLst>
          </p:nvPr>
        </p:nvGraphicFramePr>
        <p:xfrm>
          <a:off x="486383" y="1163685"/>
          <a:ext cx="11254903" cy="4724649"/>
        </p:xfrm>
        <a:graphic>
          <a:graphicData uri="http://schemas.openxmlformats.org/drawingml/2006/table">
            <a:tbl>
              <a:tblPr firstRow="1" firstCol="1" bandRow="1"/>
              <a:tblGrid>
                <a:gridCol w="2638654">
                  <a:extLst>
                    <a:ext uri="{9D8B030D-6E8A-4147-A177-3AD203B41FA5}">
                      <a16:colId xmlns:a16="http://schemas.microsoft.com/office/drawing/2014/main" val="3581027933"/>
                    </a:ext>
                  </a:extLst>
                </a:gridCol>
                <a:gridCol w="6631912">
                  <a:extLst>
                    <a:ext uri="{9D8B030D-6E8A-4147-A177-3AD203B41FA5}">
                      <a16:colId xmlns:a16="http://schemas.microsoft.com/office/drawing/2014/main" val="3041374685"/>
                    </a:ext>
                  </a:extLst>
                </a:gridCol>
                <a:gridCol w="1984337">
                  <a:extLst>
                    <a:ext uri="{9D8B030D-6E8A-4147-A177-3AD203B41FA5}">
                      <a16:colId xmlns:a16="http://schemas.microsoft.com/office/drawing/2014/main" val="1703305857"/>
                    </a:ext>
                  </a:extLst>
                </a:gridCol>
              </a:tblGrid>
              <a:tr h="263259">
                <a:tc>
                  <a:txBody>
                    <a:bodyPr/>
                    <a:lstStyle/>
                    <a:p>
                      <a:pPr algn="l">
                        <a:spcBef>
                          <a:spcPts val="600"/>
                        </a:spcBef>
                        <a:spcAft>
                          <a:spcPts val="900"/>
                        </a:spcAft>
                      </a:pPr>
                      <a:r>
                        <a:rPr lang="en-NZ" sz="1600" b="1" kern="1200" dirty="0">
                          <a:solidFill>
                            <a:schemeClr val="tx1"/>
                          </a:solidFill>
                          <a:effectLst/>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effectLst/>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effectLst/>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461390">
                <a:tc>
                  <a:txBody>
                    <a:bodyPr/>
                    <a:lstStyle/>
                    <a:p>
                      <a:pPr>
                        <a:spcBef>
                          <a:spcPts val="600"/>
                        </a:spcBef>
                        <a:spcAft>
                          <a:spcPts val="900"/>
                        </a:spcAft>
                      </a:pPr>
                      <a:r>
                        <a:rPr lang="en-NZ" sz="1600" b="1" dirty="0">
                          <a:effectLst/>
                          <a:latin typeface="Segoe UI" panose="020B0502040204020203" pitchFamily="34" charset="0"/>
                          <a:ea typeface="Calibri" panose="020F0502020204030204" pitchFamily="34" charset="0"/>
                          <a:cs typeface="Times New Roman" panose="02020603050405020304" pitchFamily="18" charset="0"/>
                        </a:rPr>
                        <a:t>2.3.6 </a:t>
                      </a:r>
                      <a:r>
                        <a:rPr lang="en-NZ" sz="1600" b="0" dirty="0">
                          <a:effectLst/>
                          <a:latin typeface="Segoe UI" panose="020B0502040204020203" pitchFamily="34" charset="0"/>
                          <a:ea typeface="Calibri" panose="020F0502020204030204" pitchFamily="34" charset="0"/>
                          <a:cs typeface="Times New Roman" panose="02020603050405020304" pitchFamily="18" charset="0"/>
                        </a:rPr>
                        <a:t>(New)</a:t>
                      </a:r>
                      <a:endParaRPr lang="en-NZ" sz="1600" b="1"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dirty="0">
                          <a:solidFill>
                            <a:srgbClr val="000000"/>
                          </a:solidFill>
                          <a:effectLst/>
                          <a:latin typeface="Segoe UI" panose="020B0502040204020203" pitchFamily="34" charset="0"/>
                          <a:cs typeface="Segoe UI" panose="020B0502040204020203" pitchFamily="34" charset="0"/>
                        </a:rPr>
                        <a:t>Service providers shall establish environments that encourage collecting and sharing of high-quality Māori health information.</a:t>
                      </a:r>
                    </a:p>
                    <a:p>
                      <a:pPr>
                        <a:spcBef>
                          <a:spcPts val="600"/>
                        </a:spcBef>
                        <a:spcAft>
                          <a:spcPts val="900"/>
                        </a:spcAft>
                      </a:pPr>
                      <a:endParaRPr lang="en-NZ" sz="105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Encourage staff to participate in learning opportunities that provide them with the most recent literature on Māori health outcomes and disparities, health equity, and quality, and enable them to use this evidence and learn with their peers. For examples, see the website of the Māori Health Review.</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Support the development of expertise in </a:t>
                      </a:r>
                      <a:r>
                        <a:rPr lang="en-US" sz="1600" b="0" i="0" u="none" strike="noStrike" kern="1200" dirty="0" err="1">
                          <a:solidFill>
                            <a:srgbClr val="000000"/>
                          </a:solidFill>
                          <a:effectLst/>
                          <a:latin typeface="Segoe UI" panose="020B0502040204020203" pitchFamily="34" charset="0"/>
                          <a:ea typeface="+mn-ea"/>
                          <a:cs typeface="Segoe UI" panose="020B0502040204020203" pitchFamily="34" charset="0"/>
                        </a:rPr>
                        <a:t>te</a:t>
                      </a: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 </a:t>
                      </a:r>
                      <a:r>
                        <a:rPr lang="en-US" sz="1600" b="0" i="0" u="none" strike="noStrike" kern="1200" dirty="0" err="1">
                          <a:solidFill>
                            <a:srgbClr val="000000"/>
                          </a:solidFill>
                          <a:effectLst/>
                          <a:latin typeface="Segoe UI" panose="020B0502040204020203" pitchFamily="34" charset="0"/>
                          <a:ea typeface="+mn-ea"/>
                          <a:cs typeface="Segoe UI" panose="020B0502040204020203" pitchFamily="34" charset="0"/>
                        </a:rPr>
                        <a:t>reo</a:t>
                      </a: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 Māori for all staff.</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Support staff to build their own knowledge of how they can effectively provide health information for Māori. </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See Ministry of Health (2015) A Framework for Health Literacy.</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Give staff the opportunity to reflect on their own cultural assumptions about Māori, and how these might influence their capacity to provide high-quality care.</a:t>
                      </a:r>
                    </a:p>
                    <a:p>
                      <a:pPr algn="l" fontAlgn="t"/>
                      <a:endParaRPr lang="en-US" sz="10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NZ" sz="16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bl>
          </a:graphicData>
        </a:graphic>
      </p:graphicFrame>
    </p:spTree>
    <p:extLst>
      <p:ext uri="{BB962C8B-B14F-4D97-AF65-F5344CB8AC3E}">
        <p14:creationId xmlns:p14="http://schemas.microsoft.com/office/powerpoint/2010/main" val="3584649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50714" y="89625"/>
            <a:ext cx="10992255" cy="1074060"/>
          </a:xfrm>
        </p:spPr>
        <p:txBody>
          <a:bodyPr>
            <a:normAutofit/>
          </a:bodyPr>
          <a:lstStyle/>
          <a:p>
            <a:r>
              <a:rPr lang="en-NZ" sz="2000" dirty="0"/>
              <a:t>2.3 </a:t>
            </a:r>
            <a:r>
              <a:rPr lang="en-NZ" sz="2000" dirty="0" err="1"/>
              <a:t>Whakahaerenga</a:t>
            </a:r>
            <a:r>
              <a:rPr lang="en-NZ" sz="2000" dirty="0"/>
              <a:t> </a:t>
            </a:r>
            <a:r>
              <a:rPr lang="en-NZ" sz="2000" dirty="0" err="1"/>
              <a:t>ratonga</a:t>
            </a:r>
            <a:r>
              <a:rPr lang="en-NZ" sz="2000" dirty="0"/>
              <a:t> / Service management </a:t>
            </a:r>
            <a:r>
              <a:rPr lang="en-NZ" sz="2000" dirty="0" err="1">
                <a:ea typeface="Calibri" panose="020F0502020204030204" pitchFamily="34" charset="0"/>
              </a:rPr>
              <a:t>cont</a:t>
            </a:r>
            <a:r>
              <a:rPr lang="en-NZ" sz="2000" dirty="0">
                <a:ea typeface="Calibri" panose="020F0502020204030204" pitchFamily="34" charset="0"/>
              </a:rPr>
              <a:t>…</a:t>
            </a:r>
            <a:endParaRPr lang="en-NZ" sz="2000"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1390791989"/>
              </p:ext>
            </p:extLst>
          </p:nvPr>
        </p:nvGraphicFramePr>
        <p:xfrm>
          <a:off x="486383" y="1163685"/>
          <a:ext cx="11254903" cy="4799064"/>
        </p:xfrm>
        <a:graphic>
          <a:graphicData uri="http://schemas.openxmlformats.org/drawingml/2006/table">
            <a:tbl>
              <a:tblPr firstRow="1" firstCol="1" bandRow="1"/>
              <a:tblGrid>
                <a:gridCol w="2638654">
                  <a:extLst>
                    <a:ext uri="{9D8B030D-6E8A-4147-A177-3AD203B41FA5}">
                      <a16:colId xmlns:a16="http://schemas.microsoft.com/office/drawing/2014/main" val="3581027933"/>
                    </a:ext>
                  </a:extLst>
                </a:gridCol>
                <a:gridCol w="6631912">
                  <a:extLst>
                    <a:ext uri="{9D8B030D-6E8A-4147-A177-3AD203B41FA5}">
                      <a16:colId xmlns:a16="http://schemas.microsoft.com/office/drawing/2014/main" val="3041374685"/>
                    </a:ext>
                  </a:extLst>
                </a:gridCol>
                <a:gridCol w="1984337">
                  <a:extLst>
                    <a:ext uri="{9D8B030D-6E8A-4147-A177-3AD203B41FA5}">
                      <a16:colId xmlns:a16="http://schemas.microsoft.com/office/drawing/2014/main" val="1703305857"/>
                    </a:ext>
                  </a:extLst>
                </a:gridCol>
              </a:tblGrid>
              <a:tr h="263259">
                <a:tc>
                  <a:txBody>
                    <a:bodyPr/>
                    <a:lstStyle/>
                    <a:p>
                      <a:pPr algn="l">
                        <a:spcBef>
                          <a:spcPts val="600"/>
                        </a:spcBef>
                        <a:spcAft>
                          <a:spcPts val="900"/>
                        </a:spcAft>
                      </a:pPr>
                      <a:r>
                        <a:rPr lang="en-NZ" sz="1600" b="1" kern="1200" dirty="0">
                          <a:solidFill>
                            <a:schemeClr val="tx1"/>
                          </a:solidFill>
                          <a:effectLst/>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effectLst/>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effectLst/>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461390">
                <a:tc>
                  <a:txBody>
                    <a:bodyPr/>
                    <a:lstStyle/>
                    <a:p>
                      <a:pPr>
                        <a:spcBef>
                          <a:spcPts val="600"/>
                        </a:spcBef>
                        <a:spcAft>
                          <a:spcPts val="900"/>
                        </a:spcAft>
                      </a:pPr>
                      <a:r>
                        <a:rPr lang="en-NZ" sz="1600" b="1" dirty="0">
                          <a:effectLst/>
                          <a:latin typeface="Segoe UI" panose="020B0502040204020203" pitchFamily="34" charset="0"/>
                          <a:ea typeface="Calibri" panose="020F0502020204030204" pitchFamily="34" charset="0"/>
                          <a:cs typeface="Times New Roman" panose="02020603050405020304" pitchFamily="18" charset="0"/>
                        </a:rPr>
                        <a:t>2.3.7 </a:t>
                      </a:r>
                      <a:r>
                        <a:rPr lang="en-NZ" sz="1600" b="0" dirty="0">
                          <a:effectLst/>
                          <a:latin typeface="Segoe UI" panose="020B0502040204020203" pitchFamily="34" charset="0"/>
                          <a:ea typeface="Calibri" panose="020F0502020204030204" pitchFamily="34" charset="0"/>
                          <a:cs typeface="Times New Roman" panose="02020603050405020304" pitchFamily="18" charset="0"/>
                        </a:rPr>
                        <a:t>(New)</a:t>
                      </a:r>
                      <a:endParaRPr lang="en-NZ" sz="1600" b="1"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dirty="0">
                          <a:solidFill>
                            <a:srgbClr val="000000"/>
                          </a:solidFill>
                          <a:effectLst/>
                          <a:latin typeface="Segoe UI" panose="020B0502040204020203" pitchFamily="34" charset="0"/>
                          <a:cs typeface="Segoe UI" panose="020B0502040204020203" pitchFamily="34" charset="0"/>
                        </a:rPr>
                        <a:t>Service providers shall invest in the development of </a:t>
                      </a:r>
                      <a:r>
                        <a:rPr lang="en-US" sz="1600" b="1" i="0" u="none" strike="noStrike" dirty="0" err="1">
                          <a:solidFill>
                            <a:srgbClr val="000000"/>
                          </a:solidFill>
                          <a:effectLst/>
                          <a:latin typeface="Segoe UI" panose="020B0502040204020203" pitchFamily="34" charset="0"/>
                          <a:cs typeface="Segoe UI" panose="020B0502040204020203" pitchFamily="34" charset="0"/>
                        </a:rPr>
                        <a:t>organisational</a:t>
                      </a:r>
                      <a:r>
                        <a:rPr lang="en-US" sz="1600" b="1" i="0" u="none" strike="noStrike" dirty="0">
                          <a:solidFill>
                            <a:srgbClr val="000000"/>
                          </a:solidFill>
                          <a:effectLst/>
                          <a:latin typeface="Segoe UI" panose="020B0502040204020203" pitchFamily="34" charset="0"/>
                          <a:cs typeface="Segoe UI" panose="020B0502040204020203" pitchFamily="34" charset="0"/>
                        </a:rPr>
                        <a:t> and health care and support worker health equity expertise.</a:t>
                      </a:r>
                    </a:p>
                    <a:p>
                      <a:pPr>
                        <a:spcBef>
                          <a:spcPts val="600"/>
                        </a:spcBef>
                        <a:spcAft>
                          <a:spcPts val="900"/>
                        </a:spcAft>
                      </a:pPr>
                      <a:endParaRPr lang="en-NZ" sz="16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consider: </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Assigning professional development support for clinical guidelines and decision-making tools that are focused on achieving health equity.</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Establishing opportunities to share knowledge within the organisation about initiatives that work toward achieving health equity.</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Provide or make equity training available to staff. This training should include how to: </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Identify inequities</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Manage inequities for Māori and other groups </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Identify differences between inequality and inequity</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Identify policies or service designs that increase inequities for vulnerable populations, including Māori and Pacific peoples.</a:t>
                      </a:r>
                    </a:p>
                    <a:p>
                      <a:pPr algn="l" fontAlgn="t"/>
                      <a:endParaRPr lang="en-US" sz="10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NZ" sz="16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bl>
          </a:graphicData>
        </a:graphic>
      </p:graphicFrame>
    </p:spTree>
    <p:extLst>
      <p:ext uri="{BB962C8B-B14F-4D97-AF65-F5344CB8AC3E}">
        <p14:creationId xmlns:p14="http://schemas.microsoft.com/office/powerpoint/2010/main" val="231541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50714" y="89625"/>
            <a:ext cx="10992255" cy="1074060"/>
          </a:xfrm>
        </p:spPr>
        <p:txBody>
          <a:bodyPr>
            <a:normAutofit/>
          </a:bodyPr>
          <a:lstStyle/>
          <a:p>
            <a:r>
              <a:rPr lang="en-NZ" sz="2000" dirty="0"/>
              <a:t>2.3 </a:t>
            </a:r>
            <a:r>
              <a:rPr lang="en-NZ" sz="2000" dirty="0" err="1"/>
              <a:t>Whakahaerenga</a:t>
            </a:r>
            <a:r>
              <a:rPr lang="en-NZ" sz="2000" dirty="0"/>
              <a:t> </a:t>
            </a:r>
            <a:r>
              <a:rPr lang="en-NZ" sz="2000" dirty="0" err="1"/>
              <a:t>ratonga</a:t>
            </a:r>
            <a:r>
              <a:rPr lang="en-NZ" sz="2000" dirty="0"/>
              <a:t> / Service management </a:t>
            </a:r>
            <a:r>
              <a:rPr lang="en-NZ" sz="2000" dirty="0" err="1">
                <a:ea typeface="Calibri" panose="020F0502020204030204" pitchFamily="34" charset="0"/>
              </a:rPr>
              <a:t>cont</a:t>
            </a:r>
            <a:r>
              <a:rPr lang="en-NZ" sz="2000" dirty="0">
                <a:ea typeface="Calibri" panose="020F0502020204030204" pitchFamily="34" charset="0"/>
              </a:rPr>
              <a:t>…</a:t>
            </a:r>
            <a:endParaRPr lang="en-NZ" sz="2000"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3660049128"/>
              </p:ext>
            </p:extLst>
          </p:nvPr>
        </p:nvGraphicFramePr>
        <p:xfrm>
          <a:off x="486383" y="1163685"/>
          <a:ext cx="11254903" cy="5176194"/>
        </p:xfrm>
        <a:graphic>
          <a:graphicData uri="http://schemas.openxmlformats.org/drawingml/2006/table">
            <a:tbl>
              <a:tblPr firstRow="1" firstCol="1" bandRow="1"/>
              <a:tblGrid>
                <a:gridCol w="2638654">
                  <a:extLst>
                    <a:ext uri="{9D8B030D-6E8A-4147-A177-3AD203B41FA5}">
                      <a16:colId xmlns:a16="http://schemas.microsoft.com/office/drawing/2014/main" val="3581027933"/>
                    </a:ext>
                  </a:extLst>
                </a:gridCol>
                <a:gridCol w="6631912">
                  <a:extLst>
                    <a:ext uri="{9D8B030D-6E8A-4147-A177-3AD203B41FA5}">
                      <a16:colId xmlns:a16="http://schemas.microsoft.com/office/drawing/2014/main" val="3041374685"/>
                    </a:ext>
                  </a:extLst>
                </a:gridCol>
                <a:gridCol w="1984337">
                  <a:extLst>
                    <a:ext uri="{9D8B030D-6E8A-4147-A177-3AD203B41FA5}">
                      <a16:colId xmlns:a16="http://schemas.microsoft.com/office/drawing/2014/main" val="1703305857"/>
                    </a:ext>
                  </a:extLst>
                </a:gridCol>
              </a:tblGrid>
              <a:tr h="263259">
                <a:tc>
                  <a:txBody>
                    <a:bodyPr/>
                    <a:lstStyle/>
                    <a:p>
                      <a:pPr algn="l">
                        <a:spcBef>
                          <a:spcPts val="600"/>
                        </a:spcBef>
                        <a:spcAft>
                          <a:spcPts val="900"/>
                        </a:spcAft>
                      </a:pPr>
                      <a:r>
                        <a:rPr lang="en-NZ" sz="1600" b="1" kern="1200" dirty="0">
                          <a:solidFill>
                            <a:schemeClr val="tx1"/>
                          </a:solidFill>
                          <a:effectLst/>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effectLst/>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effectLst/>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2230695">
                <a:tc>
                  <a:txBody>
                    <a:bodyPr/>
                    <a:lstStyle/>
                    <a:p>
                      <a:pPr>
                        <a:spcBef>
                          <a:spcPts val="600"/>
                        </a:spcBef>
                        <a:spcAft>
                          <a:spcPts val="900"/>
                        </a:spcAft>
                      </a:pPr>
                      <a:r>
                        <a:rPr lang="en-NZ" sz="1600" b="1" dirty="0">
                          <a:effectLst/>
                          <a:latin typeface="Segoe UI" panose="020B0502040204020203" pitchFamily="34" charset="0"/>
                          <a:ea typeface="Calibri" panose="020F0502020204030204" pitchFamily="34" charset="0"/>
                          <a:cs typeface="Times New Roman" panose="02020603050405020304" pitchFamily="18" charset="0"/>
                        </a:rPr>
                        <a:t>2.3.8  </a:t>
                      </a:r>
                      <a:r>
                        <a:rPr lang="en-NZ" sz="1600" b="0" dirty="0">
                          <a:effectLst/>
                          <a:latin typeface="Segoe UI" panose="020B0502040204020203" pitchFamily="34" charset="0"/>
                          <a:ea typeface="Calibri" panose="020F0502020204030204" pitchFamily="34" charset="0"/>
                          <a:cs typeface="Times New Roman" panose="02020603050405020304" pitchFamily="18" charset="0"/>
                        </a:rPr>
                        <a:t>(New)</a:t>
                      </a:r>
                      <a:endParaRPr lang="en-NZ" sz="1600" b="1"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dirty="0">
                          <a:solidFill>
                            <a:srgbClr val="000000"/>
                          </a:solidFill>
                          <a:effectLst/>
                          <a:latin typeface="Segoe UI" panose="020B0502040204020203" pitchFamily="34" charset="0"/>
                          <a:cs typeface="Segoe UI" panose="020B0502040204020203" pitchFamily="34" charset="0"/>
                        </a:rPr>
                        <a:t>Support systems promote health care and support worker wellbeing and a positive work environment.</a:t>
                      </a:r>
                    </a:p>
                    <a:p>
                      <a:pPr>
                        <a:spcBef>
                          <a:spcPts val="600"/>
                        </a:spcBef>
                        <a:spcAft>
                          <a:spcPts val="900"/>
                        </a:spcAft>
                      </a:pPr>
                      <a:endParaRPr lang="en-NZ" sz="105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NZ" sz="1800" kern="1200" dirty="0">
                          <a:solidFill>
                            <a:schemeClr val="tx1"/>
                          </a:solidFill>
                          <a:effectLst/>
                          <a:latin typeface="+mn-lt"/>
                          <a:ea typeface="+mn-ea"/>
                          <a:cs typeface="+mn-cs"/>
                        </a:rPr>
                        <a:t>Training, support, performance and competence of health care and support workers are related to legal obligations for a healthy work environment.</a:t>
                      </a:r>
                    </a:p>
                    <a:p>
                      <a:pPr lvl="0"/>
                      <a:endParaRPr lang="en-NZ" sz="1800" kern="1200" dirty="0">
                        <a:solidFill>
                          <a:schemeClr val="tx1"/>
                        </a:solidFill>
                        <a:effectLst/>
                        <a:latin typeface="+mn-lt"/>
                        <a:ea typeface="+mn-ea"/>
                        <a:cs typeface="+mn-cs"/>
                      </a:endParaRPr>
                    </a:p>
                    <a:p>
                      <a:pPr lvl="0"/>
                      <a:r>
                        <a:rPr lang="en-NZ" sz="1800" kern="1200" dirty="0">
                          <a:solidFill>
                            <a:schemeClr val="tx1"/>
                          </a:solidFill>
                          <a:effectLst/>
                          <a:latin typeface="+mn-lt"/>
                          <a:ea typeface="+mn-ea"/>
                          <a:cs typeface="+mn-cs"/>
                        </a:rPr>
                        <a:t>Service providers provide safe systems of work for staff (section 36, Health and Safety at Work Act 2015).</a:t>
                      </a:r>
                    </a:p>
                    <a:p>
                      <a:pPr algn="l" fontAlgn="t"/>
                      <a:endParaRPr lang="en-US" sz="10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NZ" sz="16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2230695">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2.3.9-2.3.14 </a:t>
                      </a:r>
                      <a:r>
                        <a:rPr lang="en-NZ" sz="1600" b="0" i="0" u="none" strike="noStrike" kern="1200" dirty="0">
                          <a:solidFill>
                            <a:srgbClr val="000000"/>
                          </a:solidFill>
                          <a:effectLst/>
                          <a:latin typeface="Segoe UI" panose="020B0502040204020203" pitchFamily="34" charset="0"/>
                          <a:ea typeface="+mn-ea"/>
                          <a:cs typeface="Segoe UI" panose="020B0502040204020203" pitchFamily="34" charset="0"/>
                        </a:rPr>
                        <a:t>(New)</a:t>
                      </a:r>
                      <a:endParaRPr lang="en-NZ" sz="1600" b="1"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fontAlgn="t" latinLnBrk="0" hangingPunct="1"/>
                      <a:r>
                        <a:rPr lang="en-US" sz="1800" kern="1200" dirty="0">
                          <a:solidFill>
                            <a:schemeClr val="tx1"/>
                          </a:solidFill>
                          <a:effectLst/>
                          <a:latin typeface="+mn-lt"/>
                          <a:ea typeface="+mn-ea"/>
                          <a:cs typeface="+mn-cs"/>
                        </a:rPr>
                        <a:t>Will be addressed at sector specific targeted workshops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US" sz="1600" kern="1200" dirty="0">
                          <a:solidFill>
                            <a:schemeClr val="tx1"/>
                          </a:solidFill>
                          <a:effectLst/>
                          <a:latin typeface="Segoe UI" panose="020B0502040204020203" pitchFamily="34" charset="0"/>
                          <a:ea typeface="+mn-ea"/>
                          <a:cs typeface="Times New Roman" panose="02020603050405020304" pitchFamily="18" charset="0"/>
                        </a:rPr>
                        <a:t>2.3.9; 2.3.10; 2.3.11 applicable to Residential Disability – Psychiatric</a:t>
                      </a:r>
                    </a:p>
                    <a:p>
                      <a:pPr marL="0" lvl="0" algn="l" defTabSz="914400" rtl="0" eaLnBrk="1" latinLnBrk="0" hangingPunct="1"/>
                      <a:endParaRPr lang="en-US" sz="1600" kern="1200" dirty="0">
                        <a:solidFill>
                          <a:schemeClr val="tx1"/>
                        </a:solidFill>
                        <a:effectLst/>
                        <a:latin typeface="Segoe UI" panose="020B0502040204020203" pitchFamily="34" charset="0"/>
                        <a:ea typeface="+mn-ea"/>
                        <a:cs typeface="Times New Roman" panose="02020603050405020304" pitchFamily="18" charset="0"/>
                      </a:endParaRPr>
                    </a:p>
                    <a:p>
                      <a:pPr marL="0" lvl="0" algn="l" defTabSz="914400" rtl="0" eaLnBrk="1" latinLnBrk="0" hangingPunct="1"/>
                      <a:r>
                        <a:rPr lang="en-US" sz="1600" kern="1200" dirty="0">
                          <a:solidFill>
                            <a:schemeClr val="tx1"/>
                          </a:solidFill>
                          <a:effectLst/>
                          <a:latin typeface="Segoe UI" panose="020B0502040204020203" pitchFamily="34" charset="0"/>
                          <a:ea typeface="+mn-ea"/>
                          <a:cs typeface="Times New Roman" panose="02020603050405020304" pitchFamily="18" charset="0"/>
                        </a:rPr>
                        <a:t>2.3.12; 2.3.13; 2.3.14 applicable to Residential Disability - Psychiatric &amp; Public Hospitals</a:t>
                      </a:r>
                    </a:p>
                    <a:p>
                      <a:pPr marL="0" lvl="0" algn="l" defTabSz="914400" rtl="0" eaLnBrk="1" latinLnBrk="0" hangingPunct="1"/>
                      <a:endParaRPr lang="en-NZ" sz="16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848309"/>
                  </a:ext>
                </a:extLst>
              </a:tr>
            </a:tbl>
          </a:graphicData>
        </a:graphic>
      </p:graphicFrame>
    </p:spTree>
    <p:extLst>
      <p:ext uri="{BB962C8B-B14F-4D97-AF65-F5344CB8AC3E}">
        <p14:creationId xmlns:p14="http://schemas.microsoft.com/office/powerpoint/2010/main" val="330614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358219" y="452146"/>
            <a:ext cx="10997871" cy="435332"/>
          </a:xfrm>
        </p:spPr>
        <p:txBody>
          <a:bodyPr>
            <a:normAutofit fontScale="90000"/>
          </a:bodyPr>
          <a:lstStyle/>
          <a:p>
            <a:r>
              <a:rPr lang="en-NZ" dirty="0"/>
              <a:t>2.4 </a:t>
            </a:r>
            <a:r>
              <a:rPr lang="en-NZ" dirty="0" err="1"/>
              <a:t>Ngā</a:t>
            </a:r>
            <a:r>
              <a:rPr lang="en-NZ" dirty="0"/>
              <a:t> </a:t>
            </a:r>
            <a:r>
              <a:rPr lang="en-NZ" dirty="0" err="1"/>
              <a:t>kaimahi</a:t>
            </a:r>
            <a:r>
              <a:rPr lang="en-NZ" dirty="0"/>
              <a:t> </a:t>
            </a:r>
            <a:r>
              <a:rPr lang="en-NZ" dirty="0" err="1"/>
              <a:t>tiaki</a:t>
            </a:r>
            <a:r>
              <a:rPr lang="en-NZ" dirty="0"/>
              <a:t> </a:t>
            </a:r>
            <a:r>
              <a:rPr lang="en-NZ" dirty="0" err="1"/>
              <a:t>hauora</a:t>
            </a:r>
            <a:r>
              <a:rPr lang="en-NZ" dirty="0"/>
              <a:t> me </a:t>
            </a:r>
            <a:r>
              <a:rPr lang="en-NZ" dirty="0" err="1"/>
              <a:t>ngā</a:t>
            </a:r>
            <a:r>
              <a:rPr lang="en-NZ" dirty="0"/>
              <a:t> </a:t>
            </a:r>
            <a:r>
              <a:rPr lang="en-NZ" dirty="0" err="1"/>
              <a:t>kaimahi</a:t>
            </a:r>
            <a:r>
              <a:rPr lang="en-NZ" dirty="0"/>
              <a:t> </a:t>
            </a:r>
            <a:r>
              <a:rPr lang="en-NZ" dirty="0" err="1"/>
              <a:t>tautoko</a:t>
            </a:r>
            <a:r>
              <a:rPr lang="en-NZ" dirty="0"/>
              <a:t> / Health care and support workers</a:t>
            </a:r>
            <a:br>
              <a:rPr lang="en-US" sz="2200" dirty="0">
                <a:ea typeface="Calibri" panose="020F0502020204030204" pitchFamily="34" charset="0"/>
              </a:rPr>
            </a:br>
            <a:br>
              <a:rPr lang="en-US" sz="1300" dirty="0">
                <a:ea typeface="Calibri" panose="020F0502020204030204" pitchFamily="34" charset="0"/>
              </a:rPr>
            </a:br>
            <a:endParaRPr lang="en-NZ" sz="1300" i="1" dirty="0">
              <a:solidFill>
                <a:schemeClr val="tx1"/>
              </a:solidFill>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1378621362"/>
              </p:ext>
            </p:extLst>
          </p:nvPr>
        </p:nvGraphicFramePr>
        <p:xfrm>
          <a:off x="486383" y="1129278"/>
          <a:ext cx="11219233" cy="4941583"/>
        </p:xfrm>
        <a:graphic>
          <a:graphicData uri="http://schemas.openxmlformats.org/drawingml/2006/table">
            <a:tbl>
              <a:tblPr firstRow="1" firstCol="1" bandRow="1"/>
              <a:tblGrid>
                <a:gridCol w="777087">
                  <a:extLst>
                    <a:ext uri="{9D8B030D-6E8A-4147-A177-3AD203B41FA5}">
                      <a16:colId xmlns:a16="http://schemas.microsoft.com/office/drawing/2014/main" val="3581027933"/>
                    </a:ext>
                  </a:extLst>
                </a:gridCol>
                <a:gridCol w="3813269">
                  <a:extLst>
                    <a:ext uri="{9D8B030D-6E8A-4147-A177-3AD203B41FA5}">
                      <a16:colId xmlns:a16="http://schemas.microsoft.com/office/drawing/2014/main" val="2497520352"/>
                    </a:ext>
                  </a:extLst>
                </a:gridCol>
                <a:gridCol w="1436042">
                  <a:extLst>
                    <a:ext uri="{9D8B030D-6E8A-4147-A177-3AD203B41FA5}">
                      <a16:colId xmlns:a16="http://schemas.microsoft.com/office/drawing/2014/main" val="3041374685"/>
                    </a:ext>
                  </a:extLst>
                </a:gridCol>
                <a:gridCol w="1436042">
                  <a:extLst>
                    <a:ext uri="{9D8B030D-6E8A-4147-A177-3AD203B41FA5}">
                      <a16:colId xmlns:a16="http://schemas.microsoft.com/office/drawing/2014/main" val="1736279352"/>
                    </a:ext>
                  </a:extLst>
                </a:gridCol>
                <a:gridCol w="1085847">
                  <a:extLst>
                    <a:ext uri="{9D8B030D-6E8A-4147-A177-3AD203B41FA5}">
                      <a16:colId xmlns:a16="http://schemas.microsoft.com/office/drawing/2014/main" val="4154782831"/>
                    </a:ext>
                  </a:extLst>
                </a:gridCol>
                <a:gridCol w="1432436">
                  <a:extLst>
                    <a:ext uri="{9D8B030D-6E8A-4147-A177-3AD203B41FA5}">
                      <a16:colId xmlns:a16="http://schemas.microsoft.com/office/drawing/2014/main" val="4085416784"/>
                    </a:ext>
                  </a:extLst>
                </a:gridCol>
                <a:gridCol w="1238510">
                  <a:extLst>
                    <a:ext uri="{9D8B030D-6E8A-4147-A177-3AD203B41FA5}">
                      <a16:colId xmlns:a16="http://schemas.microsoft.com/office/drawing/2014/main" val="1703305857"/>
                    </a:ext>
                  </a:extLst>
                </a:gridCol>
              </a:tblGrid>
              <a:tr h="220715">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723640">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2.4.1 </a:t>
                      </a: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develop and implement policies and procedures in accordance with good employment practice and meet the requirements of legislation.</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dirty="0">
                          <a:effectLst/>
                          <a:latin typeface="Segoe UI" panose="020B0502040204020203" pitchFamily="34" charset="0"/>
                          <a:ea typeface="Calibri" panose="020F0502020204030204" pitchFamily="34" charset="0"/>
                          <a:cs typeface="Times New Roman" panose="02020603050405020304" pitchFamily="18" charset="0"/>
                        </a:rPr>
                        <a:t>1.2.7.1;</a:t>
                      </a:r>
                      <a:r>
                        <a:rPr lang="en-NZ" sz="1000" dirty="0">
                          <a:effectLst/>
                          <a:latin typeface="Segoe UI" panose="020B0502040204020203" pitchFamily="34" charset="0"/>
                          <a:ea typeface="Calibri" panose="020F0502020204030204" pitchFamily="34" charset="0"/>
                          <a:cs typeface="Times New Roman" panose="02020603050405020304" pitchFamily="18" charset="0"/>
                        </a:rPr>
                        <a:t> 1.2.7.2; 1.2.7.3; 1.2.7.4; 1.2.7.5 </a:t>
                      </a: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3.1.2; 3.2.5 </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2.2.3; 2.8.3 2.8.5 </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lvl="0" algn="l" defTabSz="914400" rtl="0" eaLnBrk="1" latinLnBrk="0" hangingPunct="1"/>
                      <a:r>
                        <a:rPr lang="en-NZ" sz="12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640469">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2.4.2</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ensure the skills and knowledge required of each position are identified and the outcomes, accountability, responsibilities, authority, and functions to be achieved in each position are documented.</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a:effectLst/>
                          <a:latin typeface="Segoe UI" panose="020B0502040204020203" pitchFamily="34" charset="0"/>
                          <a:ea typeface="Calibri" panose="020F0502020204030204" pitchFamily="34" charset="0"/>
                          <a:cs typeface="Times New Roman" panose="02020603050405020304" pitchFamily="18" charset="0"/>
                        </a:rPr>
                        <a:t>1.2.7.1 </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 2.2.1; 3.1.1 </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2.8.1; 2.9.1</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7.3; 8.3.6; 8.6.3 </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extLst>
                  <a:ext uri="{0D108BD9-81ED-4DB2-BD59-A6C34878D82A}">
                    <a16:rowId xmlns:a16="http://schemas.microsoft.com/office/drawing/2014/main" val="1903883959"/>
                  </a:ext>
                </a:extLst>
              </a:tr>
              <a:tr h="573930">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2.4.3 </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Professional qualifications shall be validated prior to employment, including evidence of registration and scope of practice for health care and support workers.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1.2.7.2 </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2.8.2 </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9.2.1</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65597"/>
                  </a:ext>
                </a:extLst>
              </a:tr>
              <a:tr h="573930">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2.4.4 </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Segoe UI" panose="020B0502040204020203" pitchFamily="34" charset="0"/>
                          <a:cs typeface="Segoe UI" panose="020B0502040204020203" pitchFamily="34" charset="0"/>
                        </a:rPr>
                        <a:t>Health care and support workers shall receive an orientation and induction programme that covers the essential components of the service provided.</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1.2.7.4 </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1.7.5; 3.2.1 </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2.8.4 </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extLst>
                  <a:ext uri="{0D108BD9-81ED-4DB2-BD59-A6C34878D82A}">
                    <a16:rowId xmlns:a16="http://schemas.microsoft.com/office/drawing/2014/main" val="1165102031"/>
                  </a:ext>
                </a:extLst>
              </a:tr>
              <a:tr h="583370">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2.4.5 </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Health care and support workers shall have the opportunity to discuss and review performance at defined intervals.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1.2.7.5 </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6.3.2 </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86905"/>
                  </a:ext>
                </a:extLst>
              </a:tr>
              <a:tr h="798123">
                <a:tc>
                  <a:txBody>
                    <a:bodyPr/>
                    <a:lstStyle/>
                    <a:p>
                      <a:pPr>
                        <a:spcBef>
                          <a:spcPts val="600"/>
                        </a:spcBef>
                        <a:spcAft>
                          <a:spcPts val="900"/>
                        </a:spcAft>
                      </a:pPr>
                      <a:r>
                        <a:rPr lang="en-NZ" sz="1000" b="1" dirty="0">
                          <a:solidFill>
                            <a:schemeClr val="tx1">
                              <a:lumMod val="75000"/>
                              <a:lumOff val="25000"/>
                            </a:schemeClr>
                          </a:solidFill>
                          <a:effectLst/>
                          <a:latin typeface="Segoe UI" panose="020B0502040204020203" pitchFamily="34" charset="0"/>
                          <a:ea typeface="Calibri" panose="020F0502020204030204" pitchFamily="34" charset="0"/>
                          <a:cs typeface="Times New Roman" panose="02020603050405020304" pitchFamily="18" charset="0"/>
                        </a:rPr>
                        <a:t>2.4.6 </a:t>
                      </a:r>
                      <a:endParaRPr lang="en-NZ" sz="1050" b="1" dirty="0">
                        <a:solidFill>
                          <a:schemeClr val="tx1">
                            <a:lumMod val="75000"/>
                            <a:lumOff val="25000"/>
                          </a:schemeClr>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Information held about health care and support workers shall be accurate, relevant, secure, and confidential. Ethnicity data shall be collected, recorded, and used in accordance with Health Information Standards Organisation (HISO) requirements.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solidFill>
                            <a:schemeClr val="tx1">
                              <a:lumMod val="75000"/>
                              <a:lumOff val="25000"/>
                            </a:schemeClr>
                          </a:solidFill>
                          <a:effectLst/>
                          <a:latin typeface="Segoe UI" panose="020B0502040204020203" pitchFamily="34" charset="0"/>
                          <a:ea typeface="Calibri" panose="020F0502020204030204" pitchFamily="34" charset="0"/>
                          <a:cs typeface="Times New Roman" panose="02020603050405020304" pitchFamily="18" charset="0"/>
                        </a:rPr>
                        <a:t>Partially mapped: not explicit/aligns with </a:t>
                      </a:r>
                      <a:r>
                        <a:rPr lang="en-NZ" sz="1000" b="1" i="1" dirty="0">
                          <a:solidFill>
                            <a:schemeClr val="tx1">
                              <a:lumMod val="75000"/>
                              <a:lumOff val="25000"/>
                            </a:schemeClr>
                          </a:solidFill>
                          <a:effectLst/>
                          <a:latin typeface="Segoe UI" panose="020B0502040204020203" pitchFamily="34" charset="0"/>
                          <a:ea typeface="Calibri" panose="020F0502020204030204" pitchFamily="34" charset="0"/>
                          <a:cs typeface="Times New Roman" panose="02020603050405020304" pitchFamily="18" charset="0"/>
                        </a:rPr>
                        <a:t>1.2.7.1;</a:t>
                      </a:r>
                      <a:r>
                        <a:rPr lang="en-NZ" sz="1000" b="1" dirty="0">
                          <a:solidFill>
                            <a:schemeClr val="tx1">
                              <a:lumMod val="75000"/>
                              <a:lumOff val="25000"/>
                            </a:schemeClr>
                          </a:solidFill>
                          <a:effectLst/>
                          <a:latin typeface="Segoe UI" panose="020B0502040204020203" pitchFamily="34" charset="0"/>
                          <a:ea typeface="Calibri" panose="020F0502020204030204" pitchFamily="34" charset="0"/>
                          <a:cs typeface="Times New Roman" panose="02020603050405020304" pitchFamily="18" charset="0"/>
                        </a:rPr>
                        <a:t> 1.2.7.2; 1.2.7.5</a:t>
                      </a:r>
                      <a:endParaRPr lang="en-NZ" sz="1050" b="1" dirty="0">
                        <a:solidFill>
                          <a:schemeClr val="tx1">
                            <a:lumMod val="75000"/>
                            <a:lumOff val="25000"/>
                          </a:schemeClr>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250081"/>
                  </a:ext>
                </a:extLst>
              </a:tr>
              <a:tr h="827406">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Times New Roman" panose="02020603050405020304" pitchFamily="18" charset="0"/>
                        </a:rPr>
                        <a:t>2.4.7 </a:t>
                      </a:r>
                      <a:endParaRPr lang="en-NZ" sz="105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Segoe UI" panose="020B0502040204020203" pitchFamily="34" charset="0"/>
                          <a:cs typeface="Segoe UI" panose="020B0502040204020203" pitchFamily="34" charset="0"/>
                        </a:rPr>
                        <a:t>Health care and support workers shall have the opportunity to be involved in a debrief and discussion and receive support following incidents to ensure wellbeing.</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912925"/>
                  </a:ext>
                </a:extLst>
              </a:tr>
            </a:tbl>
          </a:graphicData>
        </a:graphic>
      </p:graphicFrame>
    </p:spTree>
    <p:extLst>
      <p:ext uri="{BB962C8B-B14F-4D97-AF65-F5344CB8AC3E}">
        <p14:creationId xmlns:p14="http://schemas.microsoft.com/office/powerpoint/2010/main" val="1741491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50714" y="111738"/>
            <a:ext cx="10992255" cy="714738"/>
          </a:xfrm>
        </p:spPr>
        <p:txBody>
          <a:bodyPr>
            <a:normAutofit/>
          </a:bodyPr>
          <a:lstStyle/>
          <a:p>
            <a:r>
              <a:rPr lang="en-NZ" sz="2000" dirty="0"/>
              <a:t>2.4 </a:t>
            </a:r>
            <a:r>
              <a:rPr lang="en-NZ" sz="2000" dirty="0" err="1"/>
              <a:t>Ngā</a:t>
            </a:r>
            <a:r>
              <a:rPr lang="en-NZ" sz="2000" dirty="0"/>
              <a:t> </a:t>
            </a:r>
            <a:r>
              <a:rPr lang="en-NZ" sz="2000" dirty="0" err="1"/>
              <a:t>kaimahi</a:t>
            </a:r>
            <a:r>
              <a:rPr lang="en-NZ" sz="2000" dirty="0"/>
              <a:t> </a:t>
            </a:r>
            <a:r>
              <a:rPr lang="en-NZ" sz="2000" dirty="0" err="1"/>
              <a:t>tiaki</a:t>
            </a:r>
            <a:r>
              <a:rPr lang="en-NZ" sz="2000" dirty="0"/>
              <a:t> </a:t>
            </a:r>
            <a:r>
              <a:rPr lang="en-NZ" sz="2000" dirty="0" err="1"/>
              <a:t>hauora</a:t>
            </a:r>
            <a:r>
              <a:rPr lang="en-NZ" sz="2000" dirty="0"/>
              <a:t> me </a:t>
            </a:r>
            <a:r>
              <a:rPr lang="en-NZ" sz="2000" dirty="0" err="1"/>
              <a:t>ngā</a:t>
            </a:r>
            <a:r>
              <a:rPr lang="en-NZ" sz="2000" dirty="0"/>
              <a:t> </a:t>
            </a:r>
            <a:r>
              <a:rPr lang="en-NZ" sz="2000" dirty="0" err="1"/>
              <a:t>kaimahi</a:t>
            </a:r>
            <a:r>
              <a:rPr lang="en-NZ" sz="2000" dirty="0"/>
              <a:t> </a:t>
            </a:r>
            <a:r>
              <a:rPr lang="en-NZ" sz="2000" dirty="0" err="1"/>
              <a:t>tautoko</a:t>
            </a:r>
            <a:r>
              <a:rPr lang="en-NZ" sz="2000" dirty="0"/>
              <a:t> / Health care and support workers </a:t>
            </a:r>
            <a:r>
              <a:rPr lang="en-NZ" sz="2000" dirty="0" err="1">
                <a:ea typeface="Calibri" panose="020F0502020204030204" pitchFamily="34" charset="0"/>
              </a:rPr>
              <a:t>cont</a:t>
            </a:r>
            <a:r>
              <a:rPr lang="en-NZ" sz="2000" dirty="0">
                <a:ea typeface="Calibri" panose="020F0502020204030204" pitchFamily="34" charset="0"/>
              </a:rPr>
              <a:t>…</a:t>
            </a:r>
            <a:endParaRPr lang="en-NZ" sz="2000"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1092903998"/>
              </p:ext>
            </p:extLst>
          </p:nvPr>
        </p:nvGraphicFramePr>
        <p:xfrm>
          <a:off x="450714" y="826476"/>
          <a:ext cx="11254903" cy="5141187"/>
        </p:xfrm>
        <a:graphic>
          <a:graphicData uri="http://schemas.openxmlformats.org/drawingml/2006/table">
            <a:tbl>
              <a:tblPr firstRow="1" firstCol="1" bandRow="1"/>
              <a:tblGrid>
                <a:gridCol w="3036064">
                  <a:extLst>
                    <a:ext uri="{9D8B030D-6E8A-4147-A177-3AD203B41FA5}">
                      <a16:colId xmlns:a16="http://schemas.microsoft.com/office/drawing/2014/main" val="3581027933"/>
                    </a:ext>
                  </a:extLst>
                </a:gridCol>
                <a:gridCol w="6812782">
                  <a:extLst>
                    <a:ext uri="{9D8B030D-6E8A-4147-A177-3AD203B41FA5}">
                      <a16:colId xmlns:a16="http://schemas.microsoft.com/office/drawing/2014/main" val="3041374685"/>
                    </a:ext>
                  </a:extLst>
                </a:gridCol>
                <a:gridCol w="1406057">
                  <a:extLst>
                    <a:ext uri="{9D8B030D-6E8A-4147-A177-3AD203B41FA5}">
                      <a16:colId xmlns:a16="http://schemas.microsoft.com/office/drawing/2014/main" val="1703305857"/>
                    </a:ext>
                  </a:extLst>
                </a:gridCol>
              </a:tblGrid>
              <a:tr h="255991">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885196">
                <a:tc>
                  <a:txBody>
                    <a:bodyPr/>
                    <a:lstStyle/>
                    <a:p>
                      <a:pPr>
                        <a:spcBef>
                          <a:spcPts val="600"/>
                        </a:spcBef>
                        <a:spcAft>
                          <a:spcPts val="900"/>
                        </a:spcAft>
                      </a:pPr>
                      <a:r>
                        <a:rPr lang="en-NZ" sz="1600" b="1"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2.4.6 </a:t>
                      </a:r>
                      <a:r>
                        <a:rPr lang="en-NZ" sz="1600" b="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dirty="0">
                          <a:solidFill>
                            <a:schemeClr val="tx1"/>
                          </a:solidFill>
                          <a:effectLst/>
                          <a:latin typeface="Segoe UI" panose="020B0502040204020203" pitchFamily="34" charset="0"/>
                          <a:cs typeface="Segoe UI" panose="020B0502040204020203" pitchFamily="34" charset="0"/>
                        </a:rPr>
                        <a:t>Information held about health care and support workers shall be accurate, relevant, secure, and confidential. Ethnicity data shall be collected, recorded, and used in accordance with Health Information Standards Organisation (HISO) requirements.</a:t>
                      </a:r>
                    </a:p>
                    <a:p>
                      <a:pPr>
                        <a:spcBef>
                          <a:spcPts val="600"/>
                        </a:spcBef>
                        <a:spcAft>
                          <a:spcPts val="900"/>
                        </a:spcAft>
                      </a:pPr>
                      <a:endParaRPr lang="en-NZ" sz="1050" b="1" dirty="0">
                        <a:solidFill>
                          <a:schemeClr val="tx1">
                            <a:lumMod val="75000"/>
                            <a:lumOff val="25000"/>
                          </a:schemeClr>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endParaRPr lang="en-US" sz="1600" b="0" i="0" u="none" strike="noStrike" kern="1200" dirty="0">
                        <a:solidFill>
                          <a:schemeClr val="tx1"/>
                        </a:solidFill>
                        <a:effectLst/>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chemeClr val="tx1"/>
                          </a:solidFill>
                          <a:effectLst/>
                          <a:latin typeface="Segoe UI" panose="020B0502040204020203" pitchFamily="34" charset="0"/>
                          <a:ea typeface="+mn-ea"/>
                          <a:cs typeface="Segoe UI" panose="020B0502040204020203" pitchFamily="34" charset="0"/>
                        </a:rPr>
                        <a:t>Service providers consider reporting workforce information at defined intervals by ethnicity. They </a:t>
                      </a:r>
                      <a:r>
                        <a:rPr lang="en-US" sz="1600" b="0" i="0" u="none" strike="noStrike" kern="1200" dirty="0" err="1">
                          <a:solidFill>
                            <a:schemeClr val="tx1"/>
                          </a:solidFill>
                          <a:effectLst/>
                          <a:latin typeface="Segoe UI" panose="020B0502040204020203" pitchFamily="34" charset="0"/>
                          <a:ea typeface="+mn-ea"/>
                          <a:cs typeface="Segoe UI" panose="020B0502040204020203" pitchFamily="34" charset="0"/>
                        </a:rPr>
                        <a:t>organise</a:t>
                      </a:r>
                      <a:r>
                        <a:rPr lang="en-US" sz="1600" b="0" i="0" u="none" strike="noStrike" kern="1200" dirty="0">
                          <a:solidFill>
                            <a:schemeClr val="tx1"/>
                          </a:solidFill>
                          <a:effectLst/>
                          <a:latin typeface="Segoe UI" panose="020B0502040204020203" pitchFamily="34" charset="0"/>
                          <a:ea typeface="+mn-ea"/>
                          <a:cs typeface="Segoe UI" panose="020B0502040204020203" pitchFamily="34" charset="0"/>
                        </a:rPr>
                        <a:t> data by roles, gender, and age range for meaningful analysis and interpretation.</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chemeClr val="tx1"/>
                          </a:solidFill>
                          <a:effectLst/>
                          <a:latin typeface="Segoe UI" panose="020B0502040204020203" pitchFamily="34" charset="0"/>
                          <a:ea typeface="+mn-ea"/>
                          <a:cs typeface="Segoe UI" panose="020B0502040204020203" pitchFamily="34" charset="0"/>
                        </a:rPr>
                        <a:t>Service providers consider reviewing ethnicity data of staff annually. </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chemeClr val="tx1"/>
                          </a:solidFill>
                          <a:effectLst/>
                          <a:latin typeface="Segoe UI" panose="020B0502040204020203" pitchFamily="34" charset="0"/>
                          <a:ea typeface="+mn-ea"/>
                          <a:cs typeface="Segoe UI" panose="020B0502040204020203" pitchFamily="34" charset="0"/>
                        </a:rPr>
                        <a:t>Service providers use ethnicity data improvement tools to improve quality (eg, the Ministry of Health’s (2013) Primary Care Ethnicity Data Audit Toolkit). </a:t>
                      </a:r>
                    </a:p>
                    <a:p>
                      <a:pPr marL="285750" marR="0" lvl="0" indent="-285750" algn="l" defTabSz="914400" rtl="0" eaLnBrk="1" fontAlgn="auto" latinLnBrk="0" hangingPunct="1">
                        <a:lnSpc>
                          <a:spcPct val="100000"/>
                        </a:lnSpc>
                        <a:spcBef>
                          <a:spcPts val="600"/>
                        </a:spcBef>
                        <a:spcAft>
                          <a:spcPts val="900"/>
                        </a:spcAft>
                        <a:buClrTx/>
                        <a:buSzTx/>
                        <a:buFont typeface="Arial" panose="020B0604020202020204" pitchFamily="34" charset="0"/>
                        <a:buChar char="•"/>
                        <a:tabLst/>
                        <a:defRPr/>
                      </a:pPr>
                      <a:r>
                        <a:rPr lang="en-US" sz="1600" b="0" i="0" u="none" strike="noStrike" kern="1200" dirty="0">
                          <a:solidFill>
                            <a:schemeClr val="tx1"/>
                          </a:solidFill>
                          <a:effectLst/>
                          <a:latin typeface="Segoe UI" panose="020B0502040204020203" pitchFamily="34" charset="0"/>
                          <a:ea typeface="+mn-ea"/>
                          <a:cs typeface="Segoe UI" panose="020B0502040204020203" pitchFamily="34" charset="0"/>
                        </a:rPr>
                        <a:t>If ethnicity data is not recorded for existing health care and support workers,  service providers need to collect it.</a:t>
                      </a:r>
                    </a:p>
                    <a:p>
                      <a:pPr algn="l" fontAlgn="t"/>
                      <a:endParaRPr lang="en-US" sz="1000" b="1"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NZ" sz="16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bl>
          </a:graphicData>
        </a:graphic>
      </p:graphicFrame>
    </p:spTree>
    <p:extLst>
      <p:ext uri="{BB962C8B-B14F-4D97-AF65-F5344CB8AC3E}">
        <p14:creationId xmlns:p14="http://schemas.microsoft.com/office/powerpoint/2010/main" val="3424719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50714" y="111738"/>
            <a:ext cx="10992255" cy="564123"/>
          </a:xfrm>
        </p:spPr>
        <p:txBody>
          <a:bodyPr>
            <a:normAutofit fontScale="90000"/>
          </a:bodyPr>
          <a:lstStyle/>
          <a:p>
            <a:r>
              <a:rPr lang="en-NZ" sz="2000" dirty="0"/>
              <a:t>2.4 </a:t>
            </a:r>
            <a:r>
              <a:rPr lang="en-NZ" sz="2000" dirty="0" err="1"/>
              <a:t>Ngā</a:t>
            </a:r>
            <a:r>
              <a:rPr lang="en-NZ" sz="2000" dirty="0"/>
              <a:t> </a:t>
            </a:r>
            <a:r>
              <a:rPr lang="en-NZ" sz="2000" dirty="0" err="1"/>
              <a:t>kaimahi</a:t>
            </a:r>
            <a:r>
              <a:rPr lang="en-NZ" sz="2000" dirty="0"/>
              <a:t> </a:t>
            </a:r>
            <a:r>
              <a:rPr lang="en-NZ" sz="2000" dirty="0" err="1"/>
              <a:t>tiaki</a:t>
            </a:r>
            <a:r>
              <a:rPr lang="en-NZ" sz="2000" dirty="0"/>
              <a:t> </a:t>
            </a:r>
            <a:r>
              <a:rPr lang="en-NZ" sz="2000" dirty="0" err="1"/>
              <a:t>hauora</a:t>
            </a:r>
            <a:r>
              <a:rPr lang="en-NZ" sz="2000" dirty="0"/>
              <a:t> me </a:t>
            </a:r>
            <a:r>
              <a:rPr lang="en-NZ" sz="2000" dirty="0" err="1"/>
              <a:t>ngā</a:t>
            </a:r>
            <a:r>
              <a:rPr lang="en-NZ" sz="2000" dirty="0"/>
              <a:t> </a:t>
            </a:r>
            <a:r>
              <a:rPr lang="en-NZ" sz="2000" dirty="0" err="1"/>
              <a:t>kaimahi</a:t>
            </a:r>
            <a:r>
              <a:rPr lang="en-NZ" sz="2000" dirty="0"/>
              <a:t> </a:t>
            </a:r>
            <a:r>
              <a:rPr lang="en-NZ" sz="2000" dirty="0" err="1"/>
              <a:t>tautoko</a:t>
            </a:r>
            <a:r>
              <a:rPr lang="en-NZ" sz="2000" dirty="0"/>
              <a:t> / Health care and support workers </a:t>
            </a:r>
            <a:r>
              <a:rPr lang="en-NZ" sz="2000" dirty="0" err="1">
                <a:ea typeface="Calibri" panose="020F0502020204030204" pitchFamily="34" charset="0"/>
              </a:rPr>
              <a:t>cont</a:t>
            </a:r>
            <a:r>
              <a:rPr lang="en-NZ" sz="2000" dirty="0">
                <a:ea typeface="Calibri" panose="020F0502020204030204" pitchFamily="34" charset="0"/>
              </a:rPr>
              <a:t>…</a:t>
            </a:r>
            <a:endParaRPr lang="en-NZ" sz="2000"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1134916785"/>
              </p:ext>
            </p:extLst>
          </p:nvPr>
        </p:nvGraphicFramePr>
        <p:xfrm>
          <a:off x="450714" y="813916"/>
          <a:ext cx="11254903" cy="5154805"/>
        </p:xfrm>
        <a:graphic>
          <a:graphicData uri="http://schemas.openxmlformats.org/drawingml/2006/table">
            <a:tbl>
              <a:tblPr firstRow="1" firstCol="1" bandRow="1"/>
              <a:tblGrid>
                <a:gridCol w="3036064">
                  <a:extLst>
                    <a:ext uri="{9D8B030D-6E8A-4147-A177-3AD203B41FA5}">
                      <a16:colId xmlns:a16="http://schemas.microsoft.com/office/drawing/2014/main" val="3581027933"/>
                    </a:ext>
                  </a:extLst>
                </a:gridCol>
                <a:gridCol w="6812782">
                  <a:extLst>
                    <a:ext uri="{9D8B030D-6E8A-4147-A177-3AD203B41FA5}">
                      <a16:colId xmlns:a16="http://schemas.microsoft.com/office/drawing/2014/main" val="3041374685"/>
                    </a:ext>
                  </a:extLst>
                </a:gridCol>
                <a:gridCol w="1406057">
                  <a:extLst>
                    <a:ext uri="{9D8B030D-6E8A-4147-A177-3AD203B41FA5}">
                      <a16:colId xmlns:a16="http://schemas.microsoft.com/office/drawing/2014/main" val="1703305857"/>
                    </a:ext>
                  </a:extLst>
                </a:gridCol>
              </a:tblGrid>
              <a:tr h="517932">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636873">
                <a:tc>
                  <a:txBody>
                    <a:bodyPr/>
                    <a:lstStyle/>
                    <a:p>
                      <a:pPr>
                        <a:spcBef>
                          <a:spcPts val="600"/>
                        </a:spcBef>
                        <a:spcAft>
                          <a:spcPts val="900"/>
                        </a:spcAft>
                      </a:pPr>
                      <a:r>
                        <a:rPr lang="en-NZ" sz="1600" b="1" dirty="0">
                          <a:effectLst/>
                          <a:latin typeface="Segoe UI" panose="020B0502040204020203" pitchFamily="34" charset="0"/>
                          <a:ea typeface="Calibri" panose="020F0502020204030204" pitchFamily="34" charset="0"/>
                          <a:cs typeface="Times New Roman" panose="02020603050405020304" pitchFamily="18" charset="0"/>
                        </a:rPr>
                        <a:t>2.4.7 </a:t>
                      </a:r>
                      <a:r>
                        <a:rPr lang="en-NZ" sz="1600" b="0" dirty="0">
                          <a:effectLst/>
                          <a:latin typeface="Segoe UI" panose="020B0502040204020203" pitchFamily="34" charset="0"/>
                          <a:ea typeface="Calibri" panose="020F0502020204030204" pitchFamily="34" charset="0"/>
                          <a:cs typeface="Times New Roman" panose="02020603050405020304" pitchFamily="18" charset="0"/>
                        </a:rPr>
                        <a:t>(New)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dirty="0">
                          <a:solidFill>
                            <a:srgbClr val="000000"/>
                          </a:solidFill>
                          <a:effectLst/>
                          <a:latin typeface="Segoe UI" panose="020B0502040204020203" pitchFamily="34" charset="0"/>
                          <a:cs typeface="Segoe UI" panose="020B0502040204020203" pitchFamily="34" charset="0"/>
                        </a:rPr>
                        <a:t>Health care and support workers shall have the opportunity to be involved in a debrief and discussion and receive support following incidents to ensure wellbeing.</a:t>
                      </a:r>
                    </a:p>
                    <a:p>
                      <a:pPr>
                        <a:spcBef>
                          <a:spcPts val="600"/>
                        </a:spcBef>
                        <a:spcAft>
                          <a:spcPts val="900"/>
                        </a:spcAft>
                      </a:pPr>
                      <a:endParaRPr lang="en-NZ" sz="105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endParaRPr lang="en-NZ" sz="18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NZ" sz="1800" kern="1200" dirty="0">
                          <a:solidFill>
                            <a:schemeClr val="tx1"/>
                          </a:solidFill>
                          <a:effectLst/>
                          <a:latin typeface="+mn-lt"/>
                          <a:ea typeface="+mn-ea"/>
                          <a:cs typeface="+mn-cs"/>
                        </a:rPr>
                        <a:t>Service providers have implemented policies related to a debriefing process following incidents.</a:t>
                      </a:r>
                    </a:p>
                    <a:p>
                      <a:pPr marL="285750" lvl="0" indent="-285750">
                        <a:buFont typeface="Arial" panose="020B0604020202020204" pitchFamily="34" charset="0"/>
                        <a:buChar char="•"/>
                      </a:pPr>
                      <a:endParaRPr lang="en-NZ" sz="18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NZ" sz="1800" kern="1200" dirty="0">
                          <a:solidFill>
                            <a:schemeClr val="tx1"/>
                          </a:solidFill>
                          <a:effectLst/>
                          <a:latin typeface="+mn-lt"/>
                          <a:ea typeface="+mn-ea"/>
                          <a:cs typeface="+mn-cs"/>
                        </a:rPr>
                        <a:t>If incidents occur, health care and support workers are actively supported and have access to independent support such as an employee assistance programme.</a:t>
                      </a:r>
                    </a:p>
                    <a:p>
                      <a:pPr marL="285750" lvl="0" indent="-285750">
                        <a:buFont typeface="Arial" panose="020B0604020202020204" pitchFamily="34" charset="0"/>
                        <a:buChar char="•"/>
                      </a:pPr>
                      <a:endParaRPr lang="en-NZ" sz="18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NZ" sz="1800" kern="1200" dirty="0">
                          <a:solidFill>
                            <a:schemeClr val="tx1"/>
                          </a:solidFill>
                          <a:effectLst/>
                          <a:latin typeface="+mn-lt"/>
                          <a:ea typeface="+mn-ea"/>
                          <a:cs typeface="+mn-cs"/>
                        </a:rPr>
                        <a:t>People are encouraged to make full use of available health and legal support.</a:t>
                      </a:r>
                    </a:p>
                    <a:p>
                      <a:pPr algn="l" fontAlgn="t"/>
                      <a:endParaRPr lang="en-US" sz="10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NZ" sz="16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bl>
          </a:graphicData>
        </a:graphic>
      </p:graphicFrame>
    </p:spTree>
    <p:extLst>
      <p:ext uri="{BB962C8B-B14F-4D97-AF65-F5344CB8AC3E}">
        <p14:creationId xmlns:p14="http://schemas.microsoft.com/office/powerpoint/2010/main" val="323946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066F57-1E77-4B7A-9CBE-A8A84F8753F2}"/>
              </a:ext>
            </a:extLst>
          </p:cNvPr>
          <p:cNvSpPr>
            <a:spLocks noGrp="1"/>
          </p:cNvSpPr>
          <p:nvPr>
            <p:ph type="title"/>
          </p:nvPr>
        </p:nvSpPr>
        <p:spPr/>
        <p:txBody>
          <a:bodyPr/>
          <a:lstStyle/>
          <a:p>
            <a:r>
              <a:rPr lang="en-NZ" dirty="0"/>
              <a:t>Housekeeping</a:t>
            </a:r>
          </a:p>
        </p:txBody>
      </p:sp>
      <p:sp>
        <p:nvSpPr>
          <p:cNvPr id="3" name="Content Placeholder 2">
            <a:extLst>
              <a:ext uri="{FF2B5EF4-FFF2-40B4-BE49-F238E27FC236}">
                <a16:creationId xmlns:a16="http://schemas.microsoft.com/office/drawing/2014/main" id="{890B3FAA-9363-4BCD-8960-9252ED0D8F57}"/>
              </a:ext>
            </a:extLst>
          </p:cNvPr>
          <p:cNvSpPr>
            <a:spLocks noGrp="1"/>
          </p:cNvSpPr>
          <p:nvPr>
            <p:ph idx="1"/>
          </p:nvPr>
        </p:nvSpPr>
        <p:spPr/>
        <p:txBody>
          <a:bodyPr/>
          <a:lstStyle/>
          <a:p>
            <a:r>
              <a:rPr lang="en-NZ" dirty="0"/>
              <a:t>We are recording this session</a:t>
            </a:r>
          </a:p>
          <a:p>
            <a:pPr lvl="1"/>
            <a:r>
              <a:rPr lang="en-NZ" dirty="0"/>
              <a:t>All sessions will be recorded and made available on the HealthCERT page on the Ministry website (you will receive an email when uploaded)</a:t>
            </a:r>
          </a:p>
          <a:p>
            <a:r>
              <a:rPr lang="en-NZ" dirty="0"/>
              <a:t>We will be answering questions at the end of this presentation</a:t>
            </a:r>
          </a:p>
          <a:p>
            <a:r>
              <a:rPr lang="en-NZ" dirty="0"/>
              <a:t>We will be publishing these slides on our website</a:t>
            </a:r>
          </a:p>
          <a:p>
            <a:pPr lvl="1"/>
            <a:endParaRPr lang="en-NZ" dirty="0"/>
          </a:p>
          <a:p>
            <a:pPr marL="0" indent="0">
              <a:buNone/>
            </a:pPr>
            <a:endParaRPr lang="en-NZ" dirty="0"/>
          </a:p>
          <a:p>
            <a:endParaRPr lang="en-NZ" dirty="0"/>
          </a:p>
        </p:txBody>
      </p:sp>
    </p:spTree>
    <p:extLst>
      <p:ext uri="{BB962C8B-B14F-4D97-AF65-F5344CB8AC3E}">
        <p14:creationId xmlns:p14="http://schemas.microsoft.com/office/powerpoint/2010/main" val="2679257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31116" y="381919"/>
            <a:ext cx="11329766" cy="693308"/>
          </a:xfrm>
        </p:spPr>
        <p:txBody>
          <a:bodyPr>
            <a:normAutofit fontScale="90000"/>
          </a:bodyPr>
          <a:lstStyle/>
          <a:p>
            <a:r>
              <a:rPr lang="en-NZ" dirty="0"/>
              <a:t>2.5 </a:t>
            </a:r>
            <a:r>
              <a:rPr lang="en-NZ" dirty="0" err="1"/>
              <a:t>Mōhiohio</a:t>
            </a:r>
            <a:r>
              <a:rPr lang="en-NZ" dirty="0"/>
              <a:t> / Information</a:t>
            </a:r>
            <a:br>
              <a:rPr lang="en-NZ" sz="1800" dirty="0">
                <a:ea typeface="Calibri" panose="020F0502020204030204" pitchFamily="34" charset="0"/>
              </a:rPr>
            </a:br>
            <a:br>
              <a:rPr lang="en-NZ" sz="1300" i="1" dirty="0">
                <a:ea typeface="Calibri" panose="020F0502020204030204" pitchFamily="34" charset="0"/>
              </a:rPr>
            </a:br>
            <a:endParaRPr lang="en-NZ" sz="1300" i="1"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2506313438"/>
              </p:ext>
            </p:extLst>
          </p:nvPr>
        </p:nvGraphicFramePr>
        <p:xfrm>
          <a:off x="572107" y="1433490"/>
          <a:ext cx="10795329" cy="4477117"/>
        </p:xfrm>
        <a:graphic>
          <a:graphicData uri="http://schemas.openxmlformats.org/drawingml/2006/table">
            <a:tbl>
              <a:tblPr firstRow="1" firstCol="1" bandRow="1"/>
              <a:tblGrid>
                <a:gridCol w="799894">
                  <a:extLst>
                    <a:ext uri="{9D8B030D-6E8A-4147-A177-3AD203B41FA5}">
                      <a16:colId xmlns:a16="http://schemas.microsoft.com/office/drawing/2014/main" val="3581027933"/>
                    </a:ext>
                  </a:extLst>
                </a:gridCol>
                <a:gridCol w="3611442">
                  <a:extLst>
                    <a:ext uri="{9D8B030D-6E8A-4147-A177-3AD203B41FA5}">
                      <a16:colId xmlns:a16="http://schemas.microsoft.com/office/drawing/2014/main" val="2497520352"/>
                    </a:ext>
                  </a:extLst>
                </a:gridCol>
                <a:gridCol w="1380038">
                  <a:extLst>
                    <a:ext uri="{9D8B030D-6E8A-4147-A177-3AD203B41FA5}">
                      <a16:colId xmlns:a16="http://schemas.microsoft.com/office/drawing/2014/main" val="3041374685"/>
                    </a:ext>
                  </a:extLst>
                </a:gridCol>
                <a:gridCol w="1380038">
                  <a:extLst>
                    <a:ext uri="{9D8B030D-6E8A-4147-A177-3AD203B41FA5}">
                      <a16:colId xmlns:a16="http://schemas.microsoft.com/office/drawing/2014/main" val="3114332758"/>
                    </a:ext>
                  </a:extLst>
                </a:gridCol>
                <a:gridCol w="1294603">
                  <a:extLst>
                    <a:ext uri="{9D8B030D-6E8A-4147-A177-3AD203B41FA5}">
                      <a16:colId xmlns:a16="http://schemas.microsoft.com/office/drawing/2014/main" val="2658523347"/>
                    </a:ext>
                  </a:extLst>
                </a:gridCol>
                <a:gridCol w="1068159">
                  <a:extLst>
                    <a:ext uri="{9D8B030D-6E8A-4147-A177-3AD203B41FA5}">
                      <a16:colId xmlns:a16="http://schemas.microsoft.com/office/drawing/2014/main" val="3000094120"/>
                    </a:ext>
                  </a:extLst>
                </a:gridCol>
                <a:gridCol w="1261155">
                  <a:extLst>
                    <a:ext uri="{9D8B030D-6E8A-4147-A177-3AD203B41FA5}">
                      <a16:colId xmlns:a16="http://schemas.microsoft.com/office/drawing/2014/main" val="1703305857"/>
                    </a:ext>
                  </a:extLst>
                </a:gridCol>
              </a:tblGrid>
              <a:tr h="318658">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847775">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2.5.1</a:t>
                      </a: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maintain quality records that comply with the relevant legislation, health information standards, and professional guidelines, including in terms of privacy.</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1.2.9.1; </a:t>
                      </a:r>
                      <a:r>
                        <a:rPr lang="en-NZ" sz="1000" i="1" dirty="0">
                          <a:effectLst/>
                          <a:latin typeface="Segoe UI" panose="020B0502040204020203" pitchFamily="34" charset="0"/>
                          <a:ea typeface="Calibri" panose="020F0502020204030204" pitchFamily="34" charset="0"/>
                          <a:cs typeface="Times New Roman" panose="02020603050405020304" pitchFamily="18" charset="0"/>
                        </a:rPr>
                        <a:t>1.2.9.2; 1.2.9.3; 1.2.9.4; 1.2.9.5; 1.2.9.6; </a:t>
                      </a:r>
                      <a:r>
                        <a:rPr lang="en-NZ" sz="1000" dirty="0">
                          <a:effectLst/>
                          <a:latin typeface="Segoe UI" panose="020B0502040204020203" pitchFamily="34" charset="0"/>
                          <a:ea typeface="Calibri" panose="020F0502020204030204" pitchFamily="34" charset="0"/>
                          <a:cs typeface="Times New Roman" panose="02020603050405020304" pitchFamily="18" charset="0"/>
                        </a:rPr>
                        <a:t>1.2.9.7; 1.2.9.9 </a:t>
                      </a: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1.2.2; 2.6.1; 2.6.2; 2.6.3; 2.6.4; 2.6.5; 2.6.6; 2.6.7 </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1.4.1; 1.5.1; 1.6.3; 1.10.4 2.11.2; 2.11.3; 2.11.4; 2.11.5; 2.12.2 </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8.3.19</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lvl="0" algn="l" defTabSz="914400" rtl="0" eaLnBrk="1" latinLnBrk="0" hangingPunct="1"/>
                      <a:r>
                        <a:rPr lang="en-NZ" sz="10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2023952">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2.5.2 </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maintain an information management system that:</a:t>
                      </a:r>
                      <a:br>
                        <a:rPr lang="en-US" sz="1000" b="0" i="0" u="none" strike="noStrike" dirty="0">
                          <a:solidFill>
                            <a:srgbClr val="000000"/>
                          </a:solidFill>
                          <a:effectLst/>
                          <a:latin typeface="Segoe UI" panose="020B0502040204020203" pitchFamily="34" charset="0"/>
                          <a:cs typeface="Segoe UI" panose="020B0502040204020203" pitchFamily="34" charset="0"/>
                        </a:rPr>
                      </a:br>
                      <a:r>
                        <a:rPr lang="en-US" sz="1000" b="0" i="0" u="none" strike="noStrike" dirty="0">
                          <a:solidFill>
                            <a:srgbClr val="000000"/>
                          </a:solidFill>
                          <a:effectLst/>
                          <a:latin typeface="Segoe UI" panose="020B0502040204020203" pitchFamily="34" charset="0"/>
                          <a:cs typeface="Segoe UI" panose="020B0502040204020203" pitchFamily="34" charset="0"/>
                        </a:rPr>
                        <a:t>(a) Ensures the captured data is collected and stored through a </a:t>
                      </a:r>
                      <a:r>
                        <a:rPr lang="en-US" sz="1000" b="0" i="0" u="none" strike="noStrike" dirty="0" err="1">
                          <a:solidFill>
                            <a:srgbClr val="000000"/>
                          </a:solidFill>
                          <a:effectLst/>
                          <a:latin typeface="Segoe UI" panose="020B0502040204020203" pitchFamily="34" charset="0"/>
                          <a:cs typeface="Segoe UI" panose="020B0502040204020203" pitchFamily="34" charset="0"/>
                        </a:rPr>
                        <a:t>centralised</a:t>
                      </a:r>
                      <a:r>
                        <a:rPr lang="en-US" sz="1000" b="0" i="0" u="none" strike="noStrike" dirty="0">
                          <a:solidFill>
                            <a:srgbClr val="000000"/>
                          </a:solidFill>
                          <a:effectLst/>
                          <a:latin typeface="Segoe UI" panose="020B0502040204020203" pitchFamily="34" charset="0"/>
                          <a:cs typeface="Segoe UI" panose="020B0502040204020203" pitchFamily="34" charset="0"/>
                        </a:rPr>
                        <a:t> system to reduce multiple copies or versions, inconsistencies, and duplication;</a:t>
                      </a:r>
                      <a:br>
                        <a:rPr lang="en-US" sz="1000" b="0" i="0" u="none" strike="noStrike" dirty="0">
                          <a:solidFill>
                            <a:srgbClr val="000000"/>
                          </a:solidFill>
                          <a:effectLst/>
                          <a:latin typeface="Segoe UI" panose="020B0502040204020203" pitchFamily="34" charset="0"/>
                          <a:cs typeface="Segoe UI" panose="020B0502040204020203" pitchFamily="34" charset="0"/>
                        </a:rPr>
                      </a:br>
                      <a:r>
                        <a:rPr lang="en-US" sz="1000" b="0" i="0" u="none" strike="noStrike" dirty="0">
                          <a:solidFill>
                            <a:srgbClr val="000000"/>
                          </a:solidFill>
                          <a:effectLst/>
                          <a:latin typeface="Segoe UI" panose="020B0502040204020203" pitchFamily="34" charset="0"/>
                          <a:cs typeface="Segoe UI" panose="020B0502040204020203" pitchFamily="34" charset="0"/>
                        </a:rPr>
                        <a:t>(b) Makes the information manageable;</a:t>
                      </a:r>
                      <a:br>
                        <a:rPr lang="en-US" sz="1000" b="0" i="0" u="none" strike="noStrike" dirty="0">
                          <a:solidFill>
                            <a:srgbClr val="000000"/>
                          </a:solidFill>
                          <a:effectLst/>
                          <a:latin typeface="Segoe UI" panose="020B0502040204020203" pitchFamily="34" charset="0"/>
                          <a:cs typeface="Segoe UI" panose="020B0502040204020203" pitchFamily="34" charset="0"/>
                        </a:rPr>
                      </a:br>
                      <a:r>
                        <a:rPr lang="en-US" sz="1000" b="0" i="0" u="none" strike="noStrike" dirty="0">
                          <a:solidFill>
                            <a:srgbClr val="000000"/>
                          </a:solidFill>
                          <a:effectLst/>
                          <a:latin typeface="Segoe UI" panose="020B0502040204020203" pitchFamily="34" charset="0"/>
                          <a:cs typeface="Segoe UI" panose="020B0502040204020203" pitchFamily="34" charset="0"/>
                        </a:rPr>
                        <a:t>(c) Ensures the information is accessible for all those who need it;</a:t>
                      </a:r>
                      <a:br>
                        <a:rPr lang="en-US" sz="1000" b="0" i="0" u="none" strike="noStrike" dirty="0">
                          <a:solidFill>
                            <a:srgbClr val="000000"/>
                          </a:solidFill>
                          <a:effectLst/>
                          <a:latin typeface="Segoe UI" panose="020B0502040204020203" pitchFamily="34" charset="0"/>
                          <a:cs typeface="Segoe UI" panose="020B0502040204020203" pitchFamily="34" charset="0"/>
                        </a:rPr>
                      </a:br>
                      <a:r>
                        <a:rPr lang="en-US" sz="1000" b="0" i="0" u="none" strike="noStrike" dirty="0">
                          <a:solidFill>
                            <a:srgbClr val="000000"/>
                          </a:solidFill>
                          <a:effectLst/>
                          <a:latin typeface="Segoe UI" panose="020B0502040204020203" pitchFamily="34" charset="0"/>
                          <a:cs typeface="Segoe UI" panose="020B0502040204020203" pitchFamily="34" charset="0"/>
                        </a:rPr>
                        <a:t>(d) Complies with relevant legislation;</a:t>
                      </a:r>
                      <a:br>
                        <a:rPr lang="en-US" sz="1000" b="0" i="0" u="none" strike="noStrike" dirty="0">
                          <a:solidFill>
                            <a:srgbClr val="000000"/>
                          </a:solidFill>
                          <a:effectLst/>
                          <a:latin typeface="Segoe UI" panose="020B0502040204020203" pitchFamily="34" charset="0"/>
                          <a:cs typeface="Segoe UI" panose="020B0502040204020203" pitchFamily="34" charset="0"/>
                        </a:rPr>
                      </a:br>
                      <a:r>
                        <a:rPr lang="en-US" sz="1000" b="0" i="0" u="none" strike="noStrike" dirty="0">
                          <a:solidFill>
                            <a:srgbClr val="000000"/>
                          </a:solidFill>
                          <a:effectLst/>
                          <a:latin typeface="Segoe UI" panose="020B0502040204020203" pitchFamily="34" charset="0"/>
                          <a:cs typeface="Segoe UI" panose="020B0502040204020203" pitchFamily="34" charset="0"/>
                        </a:rPr>
                        <a:t>(e) Integrates an individual’s health and support records.</a:t>
                      </a:r>
                    </a:p>
                    <a:p>
                      <a:pPr algn="l" fontAlgn="t"/>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t"/>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a:effectLst/>
                          <a:latin typeface="Segoe UI" panose="020B0502040204020203" pitchFamily="34" charset="0"/>
                          <a:ea typeface="Calibri" panose="020F0502020204030204" pitchFamily="34" charset="0"/>
                          <a:cs typeface="Times New Roman" panose="02020603050405020304" pitchFamily="18" charset="0"/>
                        </a:rPr>
                        <a:t>1.2.9.2; 1.2.9.3; 1.2.9.6; 1.2.9.8; </a:t>
                      </a:r>
                      <a:r>
                        <a:rPr lang="en-NZ" sz="1000">
                          <a:effectLst/>
                          <a:latin typeface="Segoe UI" panose="020B0502040204020203" pitchFamily="34" charset="0"/>
                          <a:ea typeface="Calibri" panose="020F0502020204030204" pitchFamily="34" charset="0"/>
                          <a:cs typeface="Times New Roman" panose="02020603050405020304" pitchFamily="18" charset="0"/>
                        </a:rPr>
                        <a:t>1.2.9.10; 1.3.5.3 </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 1.2.2; 2.6.3; 2.6.4; 2.6.5; 2.6.6; 2.6.7 </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1.4.1; 1.10.4; 2.1.11.1; 2.11.5; 2.12.1; 2.12.3; 2.12.4; 2.12.5; 2.12.6; 2.12.7</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65597"/>
                  </a:ext>
                </a:extLst>
              </a:tr>
              <a:tr h="1286732">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2.5.3 </a:t>
                      </a: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responsible for National Health Index registration of people receiving services shall meet the recording requirements specified by the Ministry of Health.</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a:effectLst/>
                          <a:latin typeface="Segoe UI" panose="020B0502040204020203" pitchFamily="34" charset="0"/>
                          <a:ea typeface="Calibri" panose="020F0502020204030204" pitchFamily="34" charset="0"/>
                          <a:cs typeface="Times New Roman" panose="02020603050405020304" pitchFamily="18" charset="0"/>
                        </a:rPr>
                        <a:t>1.2.9.3; 1.2.9.4; 1.2.9.6</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86905"/>
                  </a:ext>
                </a:extLst>
              </a:tr>
            </a:tbl>
          </a:graphicData>
        </a:graphic>
      </p:graphicFrame>
    </p:spTree>
    <p:extLst>
      <p:ext uri="{BB962C8B-B14F-4D97-AF65-F5344CB8AC3E}">
        <p14:creationId xmlns:p14="http://schemas.microsoft.com/office/powerpoint/2010/main" val="371378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3410" y="208659"/>
            <a:ext cx="9875895" cy="1234255"/>
          </a:xfrm>
        </p:spPr>
        <p:txBody>
          <a:bodyPr>
            <a:normAutofit fontScale="90000"/>
          </a:bodyPr>
          <a:lstStyle/>
          <a:p>
            <a:r>
              <a:rPr lang="en-NZ" b="0" dirty="0">
                <a:latin typeface="Segoe UI Semibold" panose="020B0702040204020203" pitchFamily="34" charset="0"/>
                <a:cs typeface="Segoe UI Semibold" panose="020B0702040204020203" pitchFamily="34" charset="0"/>
              </a:rPr>
              <a:t>Indicative Implementation timeline</a:t>
            </a:r>
            <a:br>
              <a:rPr lang="en-NZ" b="0" dirty="0"/>
            </a:br>
            <a:r>
              <a:rPr lang="en-NZ" b="0" dirty="0"/>
              <a:t>NZS 8134: 2021 Ngā paerewa Health &amp; Disability Services Standard</a:t>
            </a:r>
          </a:p>
        </p:txBody>
      </p:sp>
      <p:sp>
        <p:nvSpPr>
          <p:cNvPr id="40" name="TextBox 39"/>
          <p:cNvSpPr txBox="1"/>
          <p:nvPr/>
        </p:nvSpPr>
        <p:spPr>
          <a:xfrm>
            <a:off x="8922095" y="4440035"/>
            <a:ext cx="2379540" cy="523220"/>
          </a:xfrm>
          <a:prstGeom prst="rect">
            <a:avLst/>
          </a:prstGeom>
          <a:noFill/>
        </p:spPr>
        <p:txBody>
          <a:bodyPr wrap="square" rtlCol="0">
            <a:spAutoFit/>
          </a:bodyPr>
          <a:lstStyle/>
          <a:p>
            <a:pPr algn="r"/>
            <a:r>
              <a:rPr lang="en-NZ" sz="1400" dirty="0">
                <a:solidFill>
                  <a:schemeClr val="accent2"/>
                </a:solidFill>
                <a:latin typeface="Segoe UI Black" panose="020B0A02040204020203" pitchFamily="34" charset="0"/>
                <a:ea typeface="Segoe UI Black" panose="020B0A02040204020203" pitchFamily="34" charset="0"/>
              </a:rPr>
              <a:t>28 February 2022</a:t>
            </a:r>
          </a:p>
          <a:p>
            <a:pPr algn="r"/>
            <a:r>
              <a:rPr lang="en-NZ" sz="1400" dirty="0">
                <a:solidFill>
                  <a:schemeClr val="accent2"/>
                </a:solidFill>
                <a:latin typeface="Segoe UI Black" panose="020B0A02040204020203" pitchFamily="34" charset="0"/>
                <a:ea typeface="Segoe UI Black" panose="020B0A02040204020203" pitchFamily="34" charset="0"/>
              </a:rPr>
              <a:t>Standard in effect</a:t>
            </a:r>
          </a:p>
        </p:txBody>
      </p:sp>
      <p:grpSp>
        <p:nvGrpSpPr>
          <p:cNvPr id="20" name="Group 19">
            <a:extLst>
              <a:ext uri="{FF2B5EF4-FFF2-40B4-BE49-F238E27FC236}">
                <a16:creationId xmlns:a16="http://schemas.microsoft.com/office/drawing/2014/main" id="{AE96A613-35B9-411C-ACCD-DB6B3414C866}"/>
              </a:ext>
            </a:extLst>
          </p:cNvPr>
          <p:cNvGrpSpPr/>
          <p:nvPr/>
        </p:nvGrpSpPr>
        <p:grpSpPr>
          <a:xfrm>
            <a:off x="2883594" y="2035404"/>
            <a:ext cx="7907272" cy="346643"/>
            <a:chOff x="6213594" y="3004730"/>
            <a:chExt cx="5144240" cy="273346"/>
          </a:xfrm>
        </p:grpSpPr>
        <p:sp>
          <p:nvSpPr>
            <p:cNvPr id="75" name="Rectangle 74">
              <a:extLst>
                <a:ext uri="{FF2B5EF4-FFF2-40B4-BE49-F238E27FC236}">
                  <a16:creationId xmlns:a16="http://schemas.microsoft.com/office/drawing/2014/main" id="{4579BC50-EC6B-41E8-B127-A8D233B88EBA}"/>
                </a:ext>
              </a:extLst>
            </p:cNvPr>
            <p:cNvSpPr/>
            <p:nvPr/>
          </p:nvSpPr>
          <p:spPr>
            <a:xfrm>
              <a:off x="6213594" y="3058056"/>
              <a:ext cx="5144240" cy="204950"/>
            </a:xfrm>
            <a:prstGeom prst="rect">
              <a:avLst/>
            </a:prstGeom>
            <a:solidFill>
              <a:srgbClr val="3849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Rounded Rectangle 4">
              <a:extLst>
                <a:ext uri="{FF2B5EF4-FFF2-40B4-BE49-F238E27FC236}">
                  <a16:creationId xmlns:a16="http://schemas.microsoft.com/office/drawing/2014/main" id="{0C710396-3682-413D-97B0-AD93645E5915}"/>
                </a:ext>
              </a:extLst>
            </p:cNvPr>
            <p:cNvSpPr/>
            <p:nvPr/>
          </p:nvSpPr>
          <p:spPr>
            <a:xfrm>
              <a:off x="7194972" y="3004730"/>
              <a:ext cx="2000184"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Sector engagement </a:t>
              </a:r>
            </a:p>
          </p:txBody>
        </p:sp>
      </p:grpSp>
      <p:grpSp>
        <p:nvGrpSpPr>
          <p:cNvPr id="5" name="Group 4">
            <a:extLst>
              <a:ext uri="{FF2B5EF4-FFF2-40B4-BE49-F238E27FC236}">
                <a16:creationId xmlns:a16="http://schemas.microsoft.com/office/drawing/2014/main" id="{104BF98D-8EDE-4B46-A621-334586EE43B6}"/>
              </a:ext>
            </a:extLst>
          </p:cNvPr>
          <p:cNvGrpSpPr/>
          <p:nvPr/>
        </p:nvGrpSpPr>
        <p:grpSpPr>
          <a:xfrm>
            <a:off x="1530059" y="1567643"/>
            <a:ext cx="1334275" cy="1489774"/>
            <a:chOff x="578777" y="2539276"/>
            <a:chExt cx="1334275" cy="1489774"/>
          </a:xfrm>
        </p:grpSpPr>
        <p:sp>
          <p:nvSpPr>
            <p:cNvPr id="76" name="TextBox 75">
              <a:extLst>
                <a:ext uri="{FF2B5EF4-FFF2-40B4-BE49-F238E27FC236}">
                  <a16:creationId xmlns:a16="http://schemas.microsoft.com/office/drawing/2014/main" id="{F9B12B99-37C4-4D4A-B48D-F1679FD4BC3E}"/>
                </a:ext>
              </a:extLst>
            </p:cNvPr>
            <p:cNvSpPr txBox="1"/>
            <p:nvPr/>
          </p:nvSpPr>
          <p:spPr>
            <a:xfrm>
              <a:off x="578777" y="3013387"/>
              <a:ext cx="1334275" cy="1015663"/>
            </a:xfrm>
            <a:prstGeom prst="rect">
              <a:avLst/>
            </a:prstGeom>
            <a:noFill/>
          </p:spPr>
          <p:txBody>
            <a:bodyPr wrap="square" rtlCol="0">
              <a:spAutoFit/>
            </a:bodyPr>
            <a:lstStyle/>
            <a:p>
              <a:pPr algn="ct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Minister </a:t>
              </a:r>
              <a:b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b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of Health approves Standard </a:t>
              </a:r>
            </a:p>
            <a:p>
              <a:pPr algn="ct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for use</a:t>
              </a:r>
            </a:p>
          </p:txBody>
        </p:sp>
        <p:sp>
          <p:nvSpPr>
            <p:cNvPr id="78" name="Diamond 77">
              <a:extLst>
                <a:ext uri="{FF2B5EF4-FFF2-40B4-BE49-F238E27FC236}">
                  <a16:creationId xmlns:a16="http://schemas.microsoft.com/office/drawing/2014/main" id="{AC0F6963-6AA3-42E7-9E7A-187B23F9CB26}"/>
                </a:ext>
              </a:extLst>
            </p:cNvPr>
            <p:cNvSpPr/>
            <p:nvPr/>
          </p:nvSpPr>
          <p:spPr>
            <a:xfrm>
              <a:off x="996016" y="2539276"/>
              <a:ext cx="430902" cy="485728"/>
            </a:xfrm>
            <a:prstGeom prst="diamond">
              <a:avLst/>
            </a:prstGeom>
            <a:solidFill>
              <a:srgbClr val="3849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solidFill>
                  <a:srgbClr val="384973"/>
                </a:solidFill>
              </a:endParaRPr>
            </a:p>
          </p:txBody>
        </p:sp>
      </p:grpSp>
      <p:grpSp>
        <p:nvGrpSpPr>
          <p:cNvPr id="19" name="Group 18">
            <a:extLst>
              <a:ext uri="{FF2B5EF4-FFF2-40B4-BE49-F238E27FC236}">
                <a16:creationId xmlns:a16="http://schemas.microsoft.com/office/drawing/2014/main" id="{FF276586-D5E1-4D74-81FD-A9EDD7713E64}"/>
              </a:ext>
            </a:extLst>
          </p:cNvPr>
          <p:cNvGrpSpPr/>
          <p:nvPr/>
        </p:nvGrpSpPr>
        <p:grpSpPr>
          <a:xfrm>
            <a:off x="355373" y="1299081"/>
            <a:ext cx="1155427" cy="1374275"/>
            <a:chOff x="4865127" y="2345501"/>
            <a:chExt cx="1155427" cy="1374275"/>
          </a:xfrm>
        </p:grpSpPr>
        <p:sp>
          <p:nvSpPr>
            <p:cNvPr id="47" name="Rounded Rectangle 35">
              <a:extLst>
                <a:ext uri="{FF2B5EF4-FFF2-40B4-BE49-F238E27FC236}">
                  <a16:creationId xmlns:a16="http://schemas.microsoft.com/office/drawing/2014/main" id="{27CB969D-ADD2-4752-953C-EC46B160A2EE}"/>
                </a:ext>
              </a:extLst>
            </p:cNvPr>
            <p:cNvSpPr/>
            <p:nvPr/>
          </p:nvSpPr>
          <p:spPr>
            <a:xfrm>
              <a:off x="4865127" y="2812023"/>
              <a:ext cx="1155427" cy="907753"/>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NZ" sz="1400" dirty="0">
                  <a:solidFill>
                    <a:srgbClr val="3FAD31"/>
                  </a:solidFill>
                  <a:latin typeface="Segoe UI Light" panose="020B0502040204020203" pitchFamily="34" charset="0"/>
                  <a:cs typeface="Segoe UI Light" panose="020B0502040204020203" pitchFamily="34" charset="0"/>
                </a:rPr>
                <a:t>Standard NZ Board approval</a:t>
              </a:r>
            </a:p>
          </p:txBody>
        </p:sp>
        <p:sp>
          <p:nvSpPr>
            <p:cNvPr id="80" name="Diamond 79">
              <a:extLst>
                <a:ext uri="{FF2B5EF4-FFF2-40B4-BE49-F238E27FC236}">
                  <a16:creationId xmlns:a16="http://schemas.microsoft.com/office/drawing/2014/main" id="{00A30311-3566-4A48-833E-30BF64D9B555}"/>
                </a:ext>
              </a:extLst>
            </p:cNvPr>
            <p:cNvSpPr/>
            <p:nvPr/>
          </p:nvSpPr>
          <p:spPr>
            <a:xfrm>
              <a:off x="5240600" y="2345501"/>
              <a:ext cx="430902" cy="485728"/>
            </a:xfrm>
            <a:prstGeom prst="diamond">
              <a:avLst/>
            </a:prstGeom>
            <a:solidFill>
              <a:srgbClr val="3FAD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p>
          </p:txBody>
        </p:sp>
      </p:grpSp>
      <p:cxnSp>
        <p:nvCxnSpPr>
          <p:cNvPr id="22" name="Connector: Elbow 21">
            <a:extLst>
              <a:ext uri="{FF2B5EF4-FFF2-40B4-BE49-F238E27FC236}">
                <a16:creationId xmlns:a16="http://schemas.microsoft.com/office/drawing/2014/main" id="{02CBC48F-5226-41B5-8DFB-D1FC555E8F96}"/>
              </a:ext>
            </a:extLst>
          </p:cNvPr>
          <p:cNvCxnSpPr>
            <a:stCxn id="78" idx="3"/>
            <a:endCxn id="75" idx="1"/>
          </p:cNvCxnSpPr>
          <p:nvPr/>
        </p:nvCxnSpPr>
        <p:spPr>
          <a:xfrm>
            <a:off x="2378200" y="1810507"/>
            <a:ext cx="505394" cy="422476"/>
          </a:xfrm>
          <a:prstGeom prst="bentConnector3">
            <a:avLst>
              <a:gd name="adj1" fmla="val 50000"/>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6F5810A1-8523-40FA-B028-2B3DA5B920FC}"/>
              </a:ext>
            </a:extLst>
          </p:cNvPr>
          <p:cNvCxnSpPr>
            <a:stCxn id="80" idx="3"/>
            <a:endCxn id="78" idx="1"/>
          </p:cNvCxnSpPr>
          <p:nvPr/>
        </p:nvCxnSpPr>
        <p:spPr>
          <a:xfrm>
            <a:off x="1161748" y="1541945"/>
            <a:ext cx="785550" cy="268562"/>
          </a:xfrm>
          <a:prstGeom prst="bentConnector3">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sp>
        <p:nvSpPr>
          <p:cNvPr id="65" name="Diamond 64">
            <a:extLst>
              <a:ext uri="{FF2B5EF4-FFF2-40B4-BE49-F238E27FC236}">
                <a16:creationId xmlns:a16="http://schemas.microsoft.com/office/drawing/2014/main" id="{9B7ABF14-5185-420F-891E-BA95058A3AB3}"/>
              </a:ext>
            </a:extLst>
          </p:cNvPr>
          <p:cNvSpPr/>
          <p:nvPr/>
        </p:nvSpPr>
        <p:spPr>
          <a:xfrm>
            <a:off x="10790866" y="3965934"/>
            <a:ext cx="430902" cy="485728"/>
          </a:xfrm>
          <a:prstGeom prst="diamond">
            <a:avLst/>
          </a:prstGeom>
          <a:solidFill>
            <a:srgbClr val="ED7D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solidFill>
                <a:srgbClr val="384973"/>
              </a:solidFill>
            </a:endParaRPr>
          </a:p>
        </p:txBody>
      </p:sp>
      <p:grpSp>
        <p:nvGrpSpPr>
          <p:cNvPr id="70" name="Group 69">
            <a:extLst>
              <a:ext uri="{FF2B5EF4-FFF2-40B4-BE49-F238E27FC236}">
                <a16:creationId xmlns:a16="http://schemas.microsoft.com/office/drawing/2014/main" id="{6AB30D51-BB79-413B-9906-76D45B66A928}"/>
              </a:ext>
            </a:extLst>
          </p:cNvPr>
          <p:cNvGrpSpPr/>
          <p:nvPr/>
        </p:nvGrpSpPr>
        <p:grpSpPr>
          <a:xfrm>
            <a:off x="546551" y="4979697"/>
            <a:ext cx="11098897" cy="866343"/>
            <a:chOff x="207738" y="4815183"/>
            <a:chExt cx="11973849" cy="649318"/>
          </a:xfrm>
        </p:grpSpPr>
        <p:cxnSp>
          <p:nvCxnSpPr>
            <p:cNvPr id="72" name="Straight Connector 71">
              <a:extLst>
                <a:ext uri="{FF2B5EF4-FFF2-40B4-BE49-F238E27FC236}">
                  <a16:creationId xmlns:a16="http://schemas.microsoft.com/office/drawing/2014/main" id="{454BDBFD-B4E0-4DE6-9A3E-972143F6B1F8}"/>
                </a:ext>
              </a:extLst>
            </p:cNvPr>
            <p:cNvCxnSpPr/>
            <p:nvPr/>
          </p:nvCxnSpPr>
          <p:spPr>
            <a:xfrm>
              <a:off x="467708"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2ABE2E-F53F-4EE2-8BE4-76051757B956}"/>
                </a:ext>
              </a:extLst>
            </p:cNvPr>
            <p:cNvCxnSpPr/>
            <p:nvPr/>
          </p:nvCxnSpPr>
          <p:spPr>
            <a:xfrm>
              <a:off x="1598361"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FCF280A-AB53-4996-A91F-5C59BBABE0B5}"/>
                </a:ext>
              </a:extLst>
            </p:cNvPr>
            <p:cNvCxnSpPr/>
            <p:nvPr/>
          </p:nvCxnSpPr>
          <p:spPr>
            <a:xfrm>
              <a:off x="7251626"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A90621F-54FB-4EC7-877A-857CB4C12AB5}"/>
                </a:ext>
              </a:extLst>
            </p:cNvPr>
            <p:cNvCxnSpPr/>
            <p:nvPr/>
          </p:nvCxnSpPr>
          <p:spPr>
            <a:xfrm>
              <a:off x="4990320"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74A4F0-FF30-41DA-A0BC-E910E3FC2F83}"/>
                </a:ext>
              </a:extLst>
            </p:cNvPr>
            <p:cNvCxnSpPr/>
            <p:nvPr/>
          </p:nvCxnSpPr>
          <p:spPr>
            <a:xfrm>
              <a:off x="2729014"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9BB95A4-12C8-4423-8992-6447206F5DD0}"/>
                </a:ext>
              </a:extLst>
            </p:cNvPr>
            <p:cNvCxnSpPr/>
            <p:nvPr/>
          </p:nvCxnSpPr>
          <p:spPr>
            <a:xfrm>
              <a:off x="3859667"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EA0D2C5-FAD6-417E-982B-BE64647DCD73}"/>
                </a:ext>
              </a:extLst>
            </p:cNvPr>
            <p:cNvCxnSpPr/>
            <p:nvPr/>
          </p:nvCxnSpPr>
          <p:spPr>
            <a:xfrm>
              <a:off x="8382279"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7F638C-4CD6-4D36-9501-CF46663E73D9}"/>
                </a:ext>
              </a:extLst>
            </p:cNvPr>
            <p:cNvCxnSpPr/>
            <p:nvPr/>
          </p:nvCxnSpPr>
          <p:spPr>
            <a:xfrm>
              <a:off x="6120973"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C4C24F3-28D4-4994-BA34-3C197A4D99C6}"/>
                </a:ext>
              </a:extLst>
            </p:cNvPr>
            <p:cNvCxnSpPr/>
            <p:nvPr/>
          </p:nvCxnSpPr>
          <p:spPr>
            <a:xfrm>
              <a:off x="9512932"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B5E617A-5486-48AF-AF4A-EA036F8E961E}"/>
                </a:ext>
              </a:extLst>
            </p:cNvPr>
            <p:cNvCxnSpPr/>
            <p:nvPr/>
          </p:nvCxnSpPr>
          <p:spPr>
            <a:xfrm>
              <a:off x="11774243"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6FB04D6-3E11-45A4-8E0A-F0FE3E421896}"/>
                </a:ext>
              </a:extLst>
            </p:cNvPr>
            <p:cNvCxnSpPr/>
            <p:nvPr/>
          </p:nvCxnSpPr>
          <p:spPr>
            <a:xfrm>
              <a:off x="10643585"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AD6CA7B1-8CF5-4CF4-9CDE-C4A73E19F60E}"/>
                </a:ext>
              </a:extLst>
            </p:cNvPr>
            <p:cNvSpPr/>
            <p:nvPr/>
          </p:nvSpPr>
          <p:spPr>
            <a:xfrm>
              <a:off x="479483" y="4815183"/>
              <a:ext cx="11316133" cy="103027"/>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Z" dirty="0"/>
            </a:p>
          </p:txBody>
        </p:sp>
        <p:sp>
          <p:nvSpPr>
            <p:cNvPr id="91" name="TextBox 90">
              <a:extLst>
                <a:ext uri="{FF2B5EF4-FFF2-40B4-BE49-F238E27FC236}">
                  <a16:creationId xmlns:a16="http://schemas.microsoft.com/office/drawing/2014/main" id="{1C030565-B016-4EFB-B5C5-5F8E16E4F2D3}"/>
                </a:ext>
              </a:extLst>
            </p:cNvPr>
            <p:cNvSpPr txBox="1"/>
            <p:nvPr/>
          </p:nvSpPr>
          <p:spPr>
            <a:xfrm>
              <a:off x="207738" y="5118486"/>
              <a:ext cx="67911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May 2021</a:t>
              </a:r>
            </a:p>
          </p:txBody>
        </p:sp>
        <p:sp>
          <p:nvSpPr>
            <p:cNvPr id="92" name="TextBox 91">
              <a:extLst>
                <a:ext uri="{FF2B5EF4-FFF2-40B4-BE49-F238E27FC236}">
                  <a16:creationId xmlns:a16="http://schemas.microsoft.com/office/drawing/2014/main" id="{763874B2-56CF-4B5E-B719-52358F49C721}"/>
                </a:ext>
              </a:extLst>
            </p:cNvPr>
            <p:cNvSpPr txBox="1"/>
            <p:nvPr/>
          </p:nvSpPr>
          <p:spPr>
            <a:xfrm>
              <a:off x="11502498" y="5118486"/>
              <a:ext cx="679089"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Mar</a:t>
              </a:r>
            </a:p>
            <a:p>
              <a:pPr algn="ctr"/>
              <a:r>
                <a:rPr lang="en-NZ" sz="1200" dirty="0">
                  <a:latin typeface="Segoe UI" panose="020B0502040204020203" pitchFamily="34" charset="0"/>
                  <a:cs typeface="Segoe UI" panose="020B0502040204020203" pitchFamily="34" charset="0"/>
                </a:rPr>
                <a:t>2022</a:t>
              </a:r>
            </a:p>
          </p:txBody>
        </p:sp>
        <p:sp>
          <p:nvSpPr>
            <p:cNvPr id="93" name="TextBox 92">
              <a:extLst>
                <a:ext uri="{FF2B5EF4-FFF2-40B4-BE49-F238E27FC236}">
                  <a16:creationId xmlns:a16="http://schemas.microsoft.com/office/drawing/2014/main" id="{D7C3CD26-F266-43FC-98F8-5C2BC43A7EC4}"/>
                </a:ext>
              </a:extLst>
            </p:cNvPr>
            <p:cNvSpPr txBox="1"/>
            <p:nvPr/>
          </p:nvSpPr>
          <p:spPr>
            <a:xfrm>
              <a:off x="2466690" y="5118486"/>
              <a:ext cx="679107" cy="346015"/>
            </a:xfrm>
            <a:prstGeom prst="rect">
              <a:avLst/>
            </a:prstGeom>
            <a:noFill/>
            <a:ln>
              <a:noFill/>
            </a:ln>
          </p:spPr>
          <p:txBody>
            <a:bodyPr wrap="square" rtlCol="0">
              <a:spAutoFit/>
            </a:bodyPr>
            <a:lstStyle/>
            <a:p>
              <a:pPr algn="ctr"/>
              <a:r>
                <a:rPr lang="en-NZ" sz="1200" dirty="0">
                  <a:latin typeface="Segoe UI" panose="020B0502040204020203" pitchFamily="34" charset="0"/>
                  <a:cs typeface="Segoe UI" panose="020B0502040204020203" pitchFamily="34" charset="0"/>
                </a:rPr>
                <a:t>Jul</a:t>
              </a:r>
            </a:p>
            <a:p>
              <a:pPr algn="ctr"/>
              <a:r>
                <a:rPr lang="en-NZ" sz="1200" dirty="0">
                  <a:latin typeface="Segoe UI" panose="020B0502040204020203" pitchFamily="34" charset="0"/>
                  <a:cs typeface="Segoe UI" panose="020B0502040204020203" pitchFamily="34" charset="0"/>
                </a:rPr>
                <a:t>2021</a:t>
              </a:r>
            </a:p>
          </p:txBody>
        </p:sp>
        <p:sp>
          <p:nvSpPr>
            <p:cNvPr id="94" name="TextBox 93">
              <a:extLst>
                <a:ext uri="{FF2B5EF4-FFF2-40B4-BE49-F238E27FC236}">
                  <a16:creationId xmlns:a16="http://schemas.microsoft.com/office/drawing/2014/main" id="{EB2F065B-6327-4009-8786-B42D9057DB1A}"/>
                </a:ext>
              </a:extLst>
            </p:cNvPr>
            <p:cNvSpPr txBox="1"/>
            <p:nvPr/>
          </p:nvSpPr>
          <p:spPr>
            <a:xfrm>
              <a:off x="1337214" y="5118486"/>
              <a:ext cx="679108"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Jun</a:t>
              </a:r>
            </a:p>
            <a:p>
              <a:pPr algn="ctr"/>
              <a:r>
                <a:rPr lang="en-NZ" sz="1200" dirty="0">
                  <a:latin typeface="Segoe UI" panose="020B0502040204020203" pitchFamily="34" charset="0"/>
                  <a:cs typeface="Segoe UI" panose="020B0502040204020203" pitchFamily="34" charset="0"/>
                </a:rPr>
                <a:t>2021</a:t>
              </a:r>
            </a:p>
          </p:txBody>
        </p:sp>
        <p:sp>
          <p:nvSpPr>
            <p:cNvPr id="95" name="TextBox 94">
              <a:extLst>
                <a:ext uri="{FF2B5EF4-FFF2-40B4-BE49-F238E27FC236}">
                  <a16:creationId xmlns:a16="http://schemas.microsoft.com/office/drawing/2014/main" id="{C259903C-14CE-4E92-BA83-CA3C2C784B0D}"/>
                </a:ext>
              </a:extLst>
            </p:cNvPr>
            <p:cNvSpPr txBox="1"/>
            <p:nvPr/>
          </p:nvSpPr>
          <p:spPr>
            <a:xfrm>
              <a:off x="3596166" y="5118486"/>
              <a:ext cx="67910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Aug 2021</a:t>
              </a:r>
            </a:p>
          </p:txBody>
        </p:sp>
        <p:sp>
          <p:nvSpPr>
            <p:cNvPr id="96" name="TextBox 95">
              <a:extLst>
                <a:ext uri="{FF2B5EF4-FFF2-40B4-BE49-F238E27FC236}">
                  <a16:creationId xmlns:a16="http://schemas.microsoft.com/office/drawing/2014/main" id="{4AA8120E-AF0F-4C61-96AB-AFA15E2496C0}"/>
                </a:ext>
              </a:extLst>
            </p:cNvPr>
            <p:cNvSpPr txBox="1"/>
            <p:nvPr/>
          </p:nvSpPr>
          <p:spPr>
            <a:xfrm>
              <a:off x="4725642" y="5118486"/>
              <a:ext cx="67910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Sep 2021</a:t>
              </a:r>
            </a:p>
          </p:txBody>
        </p:sp>
        <p:sp>
          <p:nvSpPr>
            <p:cNvPr id="98" name="TextBox 97">
              <a:extLst>
                <a:ext uri="{FF2B5EF4-FFF2-40B4-BE49-F238E27FC236}">
                  <a16:creationId xmlns:a16="http://schemas.microsoft.com/office/drawing/2014/main" id="{E640BBA6-4B42-41FF-8B85-D36F73172190}"/>
                </a:ext>
              </a:extLst>
            </p:cNvPr>
            <p:cNvSpPr txBox="1"/>
            <p:nvPr/>
          </p:nvSpPr>
          <p:spPr>
            <a:xfrm>
              <a:off x="6984594" y="5118486"/>
              <a:ext cx="679094"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Nov 2021</a:t>
              </a:r>
            </a:p>
          </p:txBody>
        </p:sp>
        <p:sp>
          <p:nvSpPr>
            <p:cNvPr id="99" name="TextBox 98">
              <a:extLst>
                <a:ext uri="{FF2B5EF4-FFF2-40B4-BE49-F238E27FC236}">
                  <a16:creationId xmlns:a16="http://schemas.microsoft.com/office/drawing/2014/main" id="{AC181DA4-2581-4489-9E9A-427110E56872}"/>
                </a:ext>
              </a:extLst>
            </p:cNvPr>
            <p:cNvSpPr txBox="1"/>
            <p:nvPr/>
          </p:nvSpPr>
          <p:spPr>
            <a:xfrm>
              <a:off x="8114071" y="5118486"/>
              <a:ext cx="679091"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Dec 2021</a:t>
              </a:r>
            </a:p>
          </p:txBody>
        </p:sp>
        <p:sp>
          <p:nvSpPr>
            <p:cNvPr id="100" name="TextBox 99">
              <a:extLst>
                <a:ext uri="{FF2B5EF4-FFF2-40B4-BE49-F238E27FC236}">
                  <a16:creationId xmlns:a16="http://schemas.microsoft.com/office/drawing/2014/main" id="{C4B4CFA2-DB84-4A88-9FE9-3C9A759B6309}"/>
                </a:ext>
              </a:extLst>
            </p:cNvPr>
            <p:cNvSpPr txBox="1"/>
            <p:nvPr/>
          </p:nvSpPr>
          <p:spPr>
            <a:xfrm>
              <a:off x="9243546" y="5118486"/>
              <a:ext cx="67909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Jan 2022</a:t>
              </a:r>
            </a:p>
          </p:txBody>
        </p:sp>
        <p:sp>
          <p:nvSpPr>
            <p:cNvPr id="101" name="TextBox 100">
              <a:extLst>
                <a:ext uri="{FF2B5EF4-FFF2-40B4-BE49-F238E27FC236}">
                  <a16:creationId xmlns:a16="http://schemas.microsoft.com/office/drawing/2014/main" id="{EEF16D6B-3D86-4655-BE4B-6752BD45435A}"/>
                </a:ext>
              </a:extLst>
            </p:cNvPr>
            <p:cNvSpPr txBox="1"/>
            <p:nvPr/>
          </p:nvSpPr>
          <p:spPr>
            <a:xfrm>
              <a:off x="10373022" y="5118486"/>
              <a:ext cx="679091"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Feb 2022</a:t>
              </a:r>
            </a:p>
          </p:txBody>
        </p:sp>
        <p:sp>
          <p:nvSpPr>
            <p:cNvPr id="108" name="TextBox 107">
              <a:extLst>
                <a:ext uri="{FF2B5EF4-FFF2-40B4-BE49-F238E27FC236}">
                  <a16:creationId xmlns:a16="http://schemas.microsoft.com/office/drawing/2014/main" id="{C996C56F-F849-4FCC-A857-237BBE8C9EF5}"/>
                </a:ext>
              </a:extLst>
            </p:cNvPr>
            <p:cNvSpPr txBox="1"/>
            <p:nvPr/>
          </p:nvSpPr>
          <p:spPr>
            <a:xfrm>
              <a:off x="5855118" y="5118486"/>
              <a:ext cx="679094" cy="346014"/>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Oct 2021</a:t>
              </a:r>
            </a:p>
          </p:txBody>
        </p:sp>
      </p:grpSp>
      <p:cxnSp>
        <p:nvCxnSpPr>
          <p:cNvPr id="29" name="Connector: Elbow 28">
            <a:extLst>
              <a:ext uri="{FF2B5EF4-FFF2-40B4-BE49-F238E27FC236}">
                <a16:creationId xmlns:a16="http://schemas.microsoft.com/office/drawing/2014/main" id="{A988F6E0-ADB2-47F2-84DF-E1F8D52111BB}"/>
              </a:ext>
            </a:extLst>
          </p:cNvPr>
          <p:cNvCxnSpPr>
            <a:stCxn id="75" idx="3"/>
            <a:endCxn id="65" idx="0"/>
          </p:cNvCxnSpPr>
          <p:nvPr/>
        </p:nvCxnSpPr>
        <p:spPr>
          <a:xfrm>
            <a:off x="10790866" y="2232983"/>
            <a:ext cx="215451" cy="1732951"/>
          </a:xfrm>
          <a:prstGeom prst="bentConnector2">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63ACF7CB-03E4-43D1-B9D2-1B376403725D}"/>
              </a:ext>
            </a:extLst>
          </p:cNvPr>
          <p:cNvGrpSpPr/>
          <p:nvPr/>
        </p:nvGrpSpPr>
        <p:grpSpPr>
          <a:xfrm>
            <a:off x="2883593" y="2368708"/>
            <a:ext cx="2204133" cy="461236"/>
            <a:chOff x="6437549" y="3016227"/>
            <a:chExt cx="3555539" cy="207882"/>
          </a:xfrm>
        </p:grpSpPr>
        <p:sp>
          <p:nvSpPr>
            <p:cNvPr id="42" name="Rectangle 41">
              <a:extLst>
                <a:ext uri="{FF2B5EF4-FFF2-40B4-BE49-F238E27FC236}">
                  <a16:creationId xmlns:a16="http://schemas.microsoft.com/office/drawing/2014/main" id="{5EC59BAB-9E65-42D6-AA7A-ADC4C600ECD1}"/>
                </a:ext>
              </a:extLst>
            </p:cNvPr>
            <p:cNvSpPr/>
            <p:nvPr/>
          </p:nvSpPr>
          <p:spPr>
            <a:xfrm>
              <a:off x="6437549" y="3037601"/>
              <a:ext cx="3555539"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3" name="Rounded Rectangle 4">
              <a:extLst>
                <a:ext uri="{FF2B5EF4-FFF2-40B4-BE49-F238E27FC236}">
                  <a16:creationId xmlns:a16="http://schemas.microsoft.com/office/drawing/2014/main" id="{3E3A32A0-2605-4A8E-95EF-A3A9ECD31963}"/>
                </a:ext>
              </a:extLst>
            </p:cNvPr>
            <p:cNvSpPr/>
            <p:nvPr/>
          </p:nvSpPr>
          <p:spPr>
            <a:xfrm>
              <a:off x="6633816" y="3016227"/>
              <a:ext cx="3010523" cy="20788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Online workshops</a:t>
              </a:r>
            </a:p>
          </p:txBody>
        </p:sp>
      </p:grpSp>
      <p:grpSp>
        <p:nvGrpSpPr>
          <p:cNvPr id="44" name="Group 43">
            <a:extLst>
              <a:ext uri="{FF2B5EF4-FFF2-40B4-BE49-F238E27FC236}">
                <a16:creationId xmlns:a16="http://schemas.microsoft.com/office/drawing/2014/main" id="{58A2CCF0-D8A2-4FD9-AE49-DE729F2B136E}"/>
              </a:ext>
            </a:extLst>
          </p:cNvPr>
          <p:cNvGrpSpPr/>
          <p:nvPr/>
        </p:nvGrpSpPr>
        <p:grpSpPr>
          <a:xfrm>
            <a:off x="4936463" y="3252918"/>
            <a:ext cx="3460433" cy="588644"/>
            <a:chOff x="6306411" y="3014415"/>
            <a:chExt cx="3009510" cy="232607"/>
          </a:xfrm>
        </p:grpSpPr>
        <p:sp>
          <p:nvSpPr>
            <p:cNvPr id="45" name="Rectangle 44">
              <a:extLst>
                <a:ext uri="{FF2B5EF4-FFF2-40B4-BE49-F238E27FC236}">
                  <a16:creationId xmlns:a16="http://schemas.microsoft.com/office/drawing/2014/main" id="{71F3F0C6-0AAC-4689-8B7C-BDF59D10293E}"/>
                </a:ext>
              </a:extLst>
            </p:cNvPr>
            <p:cNvSpPr/>
            <p:nvPr/>
          </p:nvSpPr>
          <p:spPr>
            <a:xfrm>
              <a:off x="6306411" y="3049312"/>
              <a:ext cx="3009510"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6" name="Rounded Rectangle 4">
              <a:extLst>
                <a:ext uri="{FF2B5EF4-FFF2-40B4-BE49-F238E27FC236}">
                  <a16:creationId xmlns:a16="http://schemas.microsoft.com/office/drawing/2014/main" id="{E9ABA66A-0090-4CB4-BC8F-5D2CDE4BDB31}"/>
                </a:ext>
              </a:extLst>
            </p:cNvPr>
            <p:cNvSpPr/>
            <p:nvPr/>
          </p:nvSpPr>
          <p:spPr>
            <a:xfrm>
              <a:off x="6354222" y="3014415"/>
              <a:ext cx="2723242" cy="232607"/>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Targeted sessions &amp; conferences</a:t>
              </a:r>
            </a:p>
          </p:txBody>
        </p:sp>
      </p:grpSp>
      <p:grpSp>
        <p:nvGrpSpPr>
          <p:cNvPr id="50" name="Group 49">
            <a:extLst>
              <a:ext uri="{FF2B5EF4-FFF2-40B4-BE49-F238E27FC236}">
                <a16:creationId xmlns:a16="http://schemas.microsoft.com/office/drawing/2014/main" id="{14B3208B-9128-47A9-9ED5-9867AAD0E7C5}"/>
              </a:ext>
            </a:extLst>
          </p:cNvPr>
          <p:cNvGrpSpPr/>
          <p:nvPr/>
        </p:nvGrpSpPr>
        <p:grpSpPr>
          <a:xfrm>
            <a:off x="8451871" y="3398402"/>
            <a:ext cx="2259128" cy="1222638"/>
            <a:chOff x="6213595" y="2997644"/>
            <a:chExt cx="3158446" cy="273346"/>
          </a:xfrm>
        </p:grpSpPr>
        <p:sp>
          <p:nvSpPr>
            <p:cNvPr id="51" name="Rectangle 50">
              <a:extLst>
                <a:ext uri="{FF2B5EF4-FFF2-40B4-BE49-F238E27FC236}">
                  <a16:creationId xmlns:a16="http://schemas.microsoft.com/office/drawing/2014/main" id="{BF5E29A4-DC04-4FCB-8D2D-CC936E5CC099}"/>
                </a:ext>
              </a:extLst>
            </p:cNvPr>
            <p:cNvSpPr/>
            <p:nvPr/>
          </p:nvSpPr>
          <p:spPr>
            <a:xfrm>
              <a:off x="6213595" y="3058056"/>
              <a:ext cx="3158446"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 name="Rounded Rectangle 4">
              <a:extLst>
                <a:ext uri="{FF2B5EF4-FFF2-40B4-BE49-F238E27FC236}">
                  <a16:creationId xmlns:a16="http://schemas.microsoft.com/office/drawing/2014/main" id="{59F69781-DCFE-497F-AE0E-853F2868503E}"/>
                </a:ext>
              </a:extLst>
            </p:cNvPr>
            <p:cNvSpPr/>
            <p:nvPr/>
          </p:nvSpPr>
          <p:spPr>
            <a:xfrm>
              <a:off x="6325341" y="2997644"/>
              <a:ext cx="3046700"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Targeted workshops based on feedback</a:t>
              </a:r>
            </a:p>
          </p:txBody>
        </p:sp>
      </p:grpSp>
      <p:sp>
        <p:nvSpPr>
          <p:cNvPr id="2" name="TextBox 1">
            <a:extLst>
              <a:ext uri="{FF2B5EF4-FFF2-40B4-BE49-F238E27FC236}">
                <a16:creationId xmlns:a16="http://schemas.microsoft.com/office/drawing/2014/main" id="{440348D2-C421-4BED-A6FC-899C74AD1C59}"/>
              </a:ext>
            </a:extLst>
          </p:cNvPr>
          <p:cNvSpPr txBox="1"/>
          <p:nvPr/>
        </p:nvSpPr>
        <p:spPr>
          <a:xfrm>
            <a:off x="2807335" y="2758367"/>
            <a:ext cx="1492019" cy="670633"/>
          </a:xfrm>
          <a:prstGeom prst="rect">
            <a:avLst/>
          </a:prstGeom>
          <a:noFill/>
        </p:spPr>
        <p:txBody>
          <a:bodyPr wrap="square" rtlCol="0">
            <a:spAutoFit/>
          </a:bodyPr>
          <a:lstStyle>
            <a:defPPr>
              <a:defRPr lang="en-US"/>
            </a:defPPr>
            <a:lvl1pPr marL="342900" lvl="0" indent="-342900">
              <a:lnSpc>
                <a:spcPct val="107000"/>
              </a:lnSpc>
              <a:buFont typeface="Symbol" panose="05050102010706020507" pitchFamily="18" charset="2"/>
              <a:buChar char=""/>
              <a:tabLst>
                <a:tab pos="457200" algn="l"/>
              </a:tabLst>
              <a:defRPr sz="1200">
                <a:effectLst/>
                <a:latin typeface="Segoe UI Light" panose="020B0502040204020203" pitchFamily="34" charset="0"/>
                <a:cs typeface="Segoe UI Light" panose="020B0502040204020203" pitchFamily="34" charset="0"/>
              </a:defRPr>
            </a:lvl1pPr>
          </a:lstStyle>
          <a:p>
            <a:r>
              <a:rPr lang="en-NZ" dirty="0"/>
              <a:t>Lunchtime sessions for each section</a:t>
            </a:r>
          </a:p>
        </p:txBody>
      </p:sp>
      <p:sp>
        <p:nvSpPr>
          <p:cNvPr id="54" name="TextBox 53">
            <a:extLst>
              <a:ext uri="{FF2B5EF4-FFF2-40B4-BE49-F238E27FC236}">
                <a16:creationId xmlns:a16="http://schemas.microsoft.com/office/drawing/2014/main" id="{2DCEA4AB-54D8-4707-AA32-9BF95386AB98}"/>
              </a:ext>
            </a:extLst>
          </p:cNvPr>
          <p:cNvSpPr txBox="1"/>
          <p:nvPr/>
        </p:nvSpPr>
        <p:spPr>
          <a:xfrm>
            <a:off x="4874511" y="3760593"/>
            <a:ext cx="3250436" cy="868251"/>
          </a:xfrm>
          <a:prstGeom prst="rect">
            <a:avLst/>
          </a:prstGeom>
          <a:noFill/>
        </p:spPr>
        <p:txBody>
          <a:bodyPr wrap="square" rtlCol="0">
            <a:spAutoFit/>
          </a:bodyPr>
          <a:lstStyle/>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For each service type (eg ARC, RESDIS)</a:t>
            </a: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DAAs</a:t>
            </a: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People</a:t>
            </a:r>
            <a:r>
              <a:rPr lang="en-NZ" sz="1200" dirty="0">
                <a:latin typeface="Segoe UI Light" panose="020B0502040204020203" pitchFamily="34" charset="0"/>
                <a:cs typeface="Segoe UI Light" panose="020B0502040204020203" pitchFamily="34" charset="0"/>
              </a:rPr>
              <a:t>, whānau, consumer organisations</a:t>
            </a:r>
            <a:endParaRPr lang="en-NZ" sz="1200" dirty="0">
              <a:effectLst/>
              <a:latin typeface="Segoe UI Light" panose="020B0502040204020203" pitchFamily="34" charset="0"/>
              <a:cs typeface="Segoe UI Light" panose="020B0502040204020203" pitchFamily="34" charset="0"/>
            </a:endParaRP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Māori health providers</a:t>
            </a:r>
            <a:endParaRPr lang="en-NZ" sz="12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58" name="Group 57">
            <a:extLst>
              <a:ext uri="{FF2B5EF4-FFF2-40B4-BE49-F238E27FC236}">
                <a16:creationId xmlns:a16="http://schemas.microsoft.com/office/drawing/2014/main" id="{D791A5CE-7A5A-466A-B2AE-A24E95E82AC2}"/>
              </a:ext>
            </a:extLst>
          </p:cNvPr>
          <p:cNvGrpSpPr/>
          <p:nvPr/>
        </p:nvGrpSpPr>
        <p:grpSpPr>
          <a:xfrm>
            <a:off x="4073219" y="2727769"/>
            <a:ext cx="3094215" cy="670633"/>
            <a:chOff x="6306413" y="2997180"/>
            <a:chExt cx="3009510" cy="273346"/>
          </a:xfrm>
        </p:grpSpPr>
        <p:sp>
          <p:nvSpPr>
            <p:cNvPr id="59" name="Rectangle 58">
              <a:extLst>
                <a:ext uri="{FF2B5EF4-FFF2-40B4-BE49-F238E27FC236}">
                  <a16:creationId xmlns:a16="http://schemas.microsoft.com/office/drawing/2014/main" id="{099D1778-93A0-4F77-A37C-7251EFB06898}"/>
                </a:ext>
              </a:extLst>
            </p:cNvPr>
            <p:cNvSpPr/>
            <p:nvPr/>
          </p:nvSpPr>
          <p:spPr>
            <a:xfrm>
              <a:off x="6306413" y="3049312"/>
              <a:ext cx="3009510"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0" name="Rounded Rectangle 4">
              <a:extLst>
                <a:ext uri="{FF2B5EF4-FFF2-40B4-BE49-F238E27FC236}">
                  <a16:creationId xmlns:a16="http://schemas.microsoft.com/office/drawing/2014/main" id="{64F4C870-A589-4DE1-A9F3-E4F1AB6AC955}"/>
                </a:ext>
              </a:extLst>
            </p:cNvPr>
            <p:cNvSpPr/>
            <p:nvPr/>
          </p:nvSpPr>
          <p:spPr>
            <a:xfrm>
              <a:off x="6375077" y="2997180"/>
              <a:ext cx="2723242"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Piloting the 2021 Standard</a:t>
              </a:r>
            </a:p>
          </p:txBody>
        </p:sp>
      </p:grpSp>
      <p:sp>
        <p:nvSpPr>
          <p:cNvPr id="66" name="Diamond 65">
            <a:extLst>
              <a:ext uri="{FF2B5EF4-FFF2-40B4-BE49-F238E27FC236}">
                <a16:creationId xmlns:a16="http://schemas.microsoft.com/office/drawing/2014/main" id="{49B44003-A723-4F37-97A1-B64223BAFD8E}"/>
              </a:ext>
            </a:extLst>
          </p:cNvPr>
          <p:cNvSpPr/>
          <p:nvPr/>
        </p:nvSpPr>
        <p:spPr>
          <a:xfrm>
            <a:off x="2383109" y="3299213"/>
            <a:ext cx="179708" cy="21811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7" name="TextBox 66">
            <a:extLst>
              <a:ext uri="{FF2B5EF4-FFF2-40B4-BE49-F238E27FC236}">
                <a16:creationId xmlns:a16="http://schemas.microsoft.com/office/drawing/2014/main" id="{791F373B-7036-4371-A25E-1BC081D3EF9B}"/>
              </a:ext>
            </a:extLst>
          </p:cNvPr>
          <p:cNvSpPr txBox="1"/>
          <p:nvPr/>
        </p:nvSpPr>
        <p:spPr>
          <a:xfrm>
            <a:off x="2543517" y="3262111"/>
            <a:ext cx="1866269" cy="670633"/>
          </a:xfrm>
          <a:prstGeom prst="rect">
            <a:avLst/>
          </a:prstGeom>
          <a:noFill/>
        </p:spPr>
        <p:txBody>
          <a:bodyPr wrap="square" rtlCol="0">
            <a:spAutoFit/>
          </a:bodyPr>
          <a:lstStyle>
            <a:defPPr>
              <a:defRPr lang="en-US"/>
            </a:defPPr>
            <a:lvl1pPr marL="342900" lvl="0" indent="-342900">
              <a:lnSpc>
                <a:spcPct val="107000"/>
              </a:lnSpc>
              <a:buFont typeface="Symbol" panose="05050102010706020507" pitchFamily="18" charset="2"/>
              <a:buChar char=""/>
              <a:tabLst>
                <a:tab pos="457200" algn="l"/>
              </a:tabLst>
              <a:defRPr sz="1200">
                <a:effectLst/>
                <a:latin typeface="Segoe UI Light" panose="020B0502040204020203" pitchFamily="34" charset="0"/>
                <a:cs typeface="Segoe UI Light" panose="020B0502040204020203" pitchFamily="34" charset="0"/>
              </a:defRPr>
            </a:lvl1pPr>
          </a:lstStyle>
          <a:p>
            <a:pPr marL="0" indent="0">
              <a:buNone/>
            </a:pPr>
            <a:r>
              <a:rPr lang="en-NZ" b="1" dirty="0"/>
              <a:t>30 June </a:t>
            </a:r>
          </a:p>
          <a:p>
            <a:pPr marL="0" indent="0">
              <a:buNone/>
            </a:pPr>
            <a:r>
              <a:rPr lang="en-NZ" dirty="0"/>
              <a:t>Standard and Sector guidance published</a:t>
            </a:r>
          </a:p>
        </p:txBody>
      </p:sp>
    </p:spTree>
    <p:extLst>
      <p:ext uri="{BB962C8B-B14F-4D97-AF65-F5344CB8AC3E}">
        <p14:creationId xmlns:p14="http://schemas.microsoft.com/office/powerpoint/2010/main" val="2169757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147D-27A8-4627-927E-C33A8A9873D9}"/>
              </a:ext>
            </a:extLst>
          </p:cNvPr>
          <p:cNvSpPr>
            <a:spLocks noGrp="1"/>
          </p:cNvSpPr>
          <p:nvPr>
            <p:ph type="title"/>
          </p:nvPr>
        </p:nvSpPr>
        <p:spPr>
          <a:xfrm>
            <a:off x="432000" y="0"/>
            <a:ext cx="10515600" cy="1074060"/>
          </a:xfrm>
        </p:spPr>
        <p:txBody>
          <a:bodyPr/>
          <a:lstStyle/>
          <a:p>
            <a:r>
              <a:rPr lang="en-NZ" dirty="0"/>
              <a:t>Upcoming lunch sessions </a:t>
            </a:r>
          </a:p>
        </p:txBody>
      </p:sp>
      <p:sp>
        <p:nvSpPr>
          <p:cNvPr id="3" name="Content Placeholder 2">
            <a:extLst>
              <a:ext uri="{FF2B5EF4-FFF2-40B4-BE49-F238E27FC236}">
                <a16:creationId xmlns:a16="http://schemas.microsoft.com/office/drawing/2014/main" id="{6575E12E-6104-45B8-8816-A907DE7FDD1B}"/>
              </a:ext>
            </a:extLst>
          </p:cNvPr>
          <p:cNvSpPr>
            <a:spLocks noGrp="1"/>
          </p:cNvSpPr>
          <p:nvPr>
            <p:ph idx="1"/>
          </p:nvPr>
        </p:nvSpPr>
        <p:spPr>
          <a:xfrm>
            <a:off x="432000" y="1824198"/>
            <a:ext cx="11078128" cy="4058340"/>
          </a:xfrm>
        </p:spPr>
        <p:txBody>
          <a:bodyPr>
            <a:normAutofit/>
          </a:bodyPr>
          <a:lstStyle/>
          <a:p>
            <a:pPr fontAlgn="base">
              <a:lnSpc>
                <a:spcPct val="120000"/>
              </a:lnSpc>
              <a:buFont typeface="Wingdings" panose="05000000000000000000" pitchFamily="2" charset="2"/>
              <a:buChar char="Ø"/>
            </a:pPr>
            <a:r>
              <a:rPr lang="en-NZ" sz="1800" dirty="0">
                <a:solidFill>
                  <a:srgbClr val="384973"/>
                </a:solidFill>
              </a:rPr>
              <a:t>Section 3: Ngā Huarahi Ki Te Oranga | Pathways to Wellbeing </a:t>
            </a:r>
            <a:br>
              <a:rPr lang="en-NZ" sz="1800" dirty="0">
                <a:solidFill>
                  <a:srgbClr val="384973"/>
                </a:solidFill>
              </a:rPr>
            </a:br>
            <a:r>
              <a:rPr lang="en-NZ" sz="1800" dirty="0">
                <a:solidFill>
                  <a:srgbClr val="384973"/>
                </a:solidFill>
              </a:rPr>
              <a:t>Friday 30 July, 11:30am – 1:00pm </a:t>
            </a:r>
          </a:p>
          <a:p>
            <a:pPr fontAlgn="base">
              <a:lnSpc>
                <a:spcPct val="120000"/>
              </a:lnSpc>
              <a:buFont typeface="Wingdings" panose="05000000000000000000" pitchFamily="2" charset="2"/>
              <a:buChar char="Ø"/>
            </a:pPr>
            <a:r>
              <a:rPr lang="en-NZ" sz="1800" b="1" i="1" dirty="0">
                <a:solidFill>
                  <a:srgbClr val="415587"/>
                </a:solidFill>
              </a:rPr>
              <a:t>Section 4 and 5: Te </a:t>
            </a:r>
            <a:r>
              <a:rPr lang="en-NZ" sz="1800" b="1" i="1" dirty="0" err="1">
                <a:solidFill>
                  <a:srgbClr val="415587"/>
                </a:solidFill>
              </a:rPr>
              <a:t>Aro</a:t>
            </a:r>
            <a:r>
              <a:rPr lang="en-NZ" sz="1800" b="1" i="1" dirty="0">
                <a:solidFill>
                  <a:srgbClr val="415587"/>
                </a:solidFill>
              </a:rPr>
              <a:t> Ki Te </a:t>
            </a:r>
            <a:r>
              <a:rPr lang="en-NZ" sz="1800" b="1" i="1" dirty="0" err="1">
                <a:solidFill>
                  <a:srgbClr val="415587"/>
                </a:solidFill>
              </a:rPr>
              <a:t>Tangata</a:t>
            </a:r>
            <a:r>
              <a:rPr lang="en-NZ" sz="1800" b="1" i="1" dirty="0">
                <a:solidFill>
                  <a:srgbClr val="415587"/>
                </a:solidFill>
              </a:rPr>
              <a:t> Me Te </a:t>
            </a:r>
            <a:r>
              <a:rPr lang="en-NZ" sz="1800" b="1" i="1" dirty="0" err="1">
                <a:solidFill>
                  <a:srgbClr val="415587"/>
                </a:solidFill>
              </a:rPr>
              <a:t>Taiao</a:t>
            </a:r>
            <a:r>
              <a:rPr lang="en-NZ" sz="1800" b="1" i="1" dirty="0">
                <a:solidFill>
                  <a:srgbClr val="415587"/>
                </a:solidFill>
              </a:rPr>
              <a:t> </a:t>
            </a:r>
            <a:r>
              <a:rPr lang="en-NZ" sz="1800" b="1" i="1" dirty="0" err="1">
                <a:solidFill>
                  <a:srgbClr val="415587"/>
                </a:solidFill>
              </a:rPr>
              <a:t>Haumaru</a:t>
            </a:r>
            <a:r>
              <a:rPr lang="en-NZ" sz="1800" b="1" i="1" dirty="0">
                <a:solidFill>
                  <a:srgbClr val="415587"/>
                </a:solidFill>
              </a:rPr>
              <a:t> | Person-centred and Safe Environment and Te </a:t>
            </a:r>
            <a:r>
              <a:rPr lang="en-NZ" sz="1800" b="1" i="1" dirty="0" err="1">
                <a:solidFill>
                  <a:srgbClr val="415587"/>
                </a:solidFill>
              </a:rPr>
              <a:t>Kaupare</a:t>
            </a:r>
            <a:r>
              <a:rPr lang="en-NZ" sz="1800" b="1" i="1" dirty="0">
                <a:solidFill>
                  <a:srgbClr val="415587"/>
                </a:solidFill>
              </a:rPr>
              <a:t> </a:t>
            </a:r>
            <a:r>
              <a:rPr lang="en-NZ" sz="1800" b="1" i="1" dirty="0" err="1">
                <a:solidFill>
                  <a:srgbClr val="415587"/>
                </a:solidFill>
              </a:rPr>
              <a:t>Pokenga</a:t>
            </a:r>
            <a:r>
              <a:rPr lang="en-NZ" sz="1800" b="1" i="1" dirty="0">
                <a:solidFill>
                  <a:srgbClr val="415587"/>
                </a:solidFill>
              </a:rPr>
              <a:t> Me Te </a:t>
            </a:r>
            <a:r>
              <a:rPr lang="en-NZ" sz="1800" b="1" i="1" dirty="0" err="1">
                <a:solidFill>
                  <a:srgbClr val="415587"/>
                </a:solidFill>
              </a:rPr>
              <a:t>Kaitiakitanga</a:t>
            </a:r>
            <a:r>
              <a:rPr lang="en-NZ" sz="1800" b="1" i="1" dirty="0">
                <a:solidFill>
                  <a:srgbClr val="415587"/>
                </a:solidFill>
              </a:rPr>
              <a:t> </a:t>
            </a:r>
            <a:r>
              <a:rPr lang="en-NZ" sz="1800" b="1" i="1" dirty="0" err="1">
                <a:solidFill>
                  <a:srgbClr val="415587"/>
                </a:solidFill>
              </a:rPr>
              <a:t>Patu</a:t>
            </a:r>
            <a:r>
              <a:rPr lang="en-NZ" sz="1800" b="1" i="1" dirty="0">
                <a:solidFill>
                  <a:srgbClr val="415587"/>
                </a:solidFill>
              </a:rPr>
              <a:t> </a:t>
            </a:r>
            <a:r>
              <a:rPr lang="en-NZ" sz="1800" b="1" i="1" dirty="0" err="1">
                <a:solidFill>
                  <a:srgbClr val="415587"/>
                </a:solidFill>
              </a:rPr>
              <a:t>Huakita</a:t>
            </a:r>
            <a:r>
              <a:rPr lang="en-NZ" sz="1800" b="1" i="1" dirty="0">
                <a:solidFill>
                  <a:srgbClr val="415587"/>
                </a:solidFill>
              </a:rPr>
              <a:t> | Infection Prevention and Antimicrobial Stewardship                                                                                                                                 Tuesday 3 August, 12:00 – 1:00pm</a:t>
            </a:r>
          </a:p>
          <a:p>
            <a:pPr fontAlgn="base">
              <a:lnSpc>
                <a:spcPct val="120000"/>
              </a:lnSpc>
              <a:buFont typeface="Wingdings" panose="05000000000000000000" pitchFamily="2" charset="2"/>
              <a:buChar char="Ø"/>
            </a:pPr>
            <a:r>
              <a:rPr lang="en-NZ" sz="1800" dirty="0">
                <a:solidFill>
                  <a:srgbClr val="384973"/>
                </a:solidFill>
              </a:rPr>
              <a:t>Section 6: Here Taratahi | Restraint and Seclusion </a:t>
            </a:r>
            <a:br>
              <a:rPr lang="en-NZ" sz="1800" dirty="0">
                <a:solidFill>
                  <a:srgbClr val="384973"/>
                </a:solidFill>
              </a:rPr>
            </a:br>
            <a:r>
              <a:rPr lang="en-NZ" sz="1800" dirty="0">
                <a:solidFill>
                  <a:srgbClr val="384973"/>
                </a:solidFill>
              </a:rPr>
              <a:t>Thursday 5 August, 12:00 – 1:00pm </a:t>
            </a:r>
          </a:p>
          <a:p>
            <a:endParaRPr lang="en-NZ" dirty="0"/>
          </a:p>
        </p:txBody>
      </p:sp>
    </p:spTree>
    <p:extLst>
      <p:ext uri="{BB962C8B-B14F-4D97-AF65-F5344CB8AC3E}">
        <p14:creationId xmlns:p14="http://schemas.microsoft.com/office/powerpoint/2010/main" val="1431806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F6BB07-9399-42EC-8F64-BB398D5A3AFE}"/>
              </a:ext>
            </a:extLst>
          </p:cNvPr>
          <p:cNvSpPr>
            <a:spLocks noGrp="1"/>
          </p:cNvSpPr>
          <p:nvPr>
            <p:ph idx="1"/>
          </p:nvPr>
        </p:nvSpPr>
        <p:spPr/>
        <p:txBody>
          <a:bodyPr/>
          <a:lstStyle/>
          <a:p>
            <a:pPr marL="0" indent="0">
              <a:buNone/>
            </a:pPr>
            <a:endParaRPr lang="en-NZ" sz="6000" dirty="0"/>
          </a:p>
          <a:p>
            <a:pPr marL="0" indent="0">
              <a:buNone/>
            </a:pPr>
            <a:r>
              <a:rPr lang="en-NZ" sz="6000" dirty="0"/>
              <a:t>Questions?  </a:t>
            </a:r>
          </a:p>
        </p:txBody>
      </p:sp>
    </p:spTree>
    <p:extLst>
      <p:ext uri="{BB962C8B-B14F-4D97-AF65-F5344CB8AC3E}">
        <p14:creationId xmlns:p14="http://schemas.microsoft.com/office/powerpoint/2010/main" val="1644845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B8F8-B8A2-48C1-A01C-A82C2B8B7985}"/>
              </a:ext>
            </a:extLst>
          </p:cNvPr>
          <p:cNvSpPr>
            <a:spLocks noGrp="1"/>
          </p:cNvSpPr>
          <p:nvPr>
            <p:ph type="ctrTitle"/>
          </p:nvPr>
        </p:nvSpPr>
        <p:spPr>
          <a:xfrm>
            <a:off x="945036" y="1096352"/>
            <a:ext cx="9949300" cy="2168165"/>
          </a:xfrm>
        </p:spPr>
        <p:txBody>
          <a:bodyPr anchor="t"/>
          <a:lstStyle/>
          <a:p>
            <a:br>
              <a:rPr lang="en-NZ" b="0" dirty="0"/>
            </a:br>
            <a:r>
              <a:rPr lang="en-NZ" b="0" dirty="0"/>
              <a:t> </a:t>
            </a:r>
            <a:r>
              <a:rPr lang="en-NZ" dirty="0" err="1"/>
              <a:t>Manatū</a:t>
            </a:r>
            <a:r>
              <a:rPr lang="en-NZ" dirty="0"/>
              <a:t> Hauora Karakia </a:t>
            </a:r>
          </a:p>
        </p:txBody>
      </p:sp>
      <p:sp>
        <p:nvSpPr>
          <p:cNvPr id="4" name="Content Placeholder 3">
            <a:extLst>
              <a:ext uri="{FF2B5EF4-FFF2-40B4-BE49-F238E27FC236}">
                <a16:creationId xmlns:a16="http://schemas.microsoft.com/office/drawing/2014/main" id="{CAD6BCDC-B0F5-420C-ADC6-5BF82D12998E}"/>
              </a:ext>
            </a:extLst>
          </p:cNvPr>
          <p:cNvSpPr>
            <a:spLocks noGrp="1"/>
          </p:cNvSpPr>
          <p:nvPr>
            <p:ph idx="10"/>
          </p:nvPr>
        </p:nvSpPr>
        <p:spPr>
          <a:xfrm>
            <a:off x="1088943" y="2180435"/>
            <a:ext cx="9949299" cy="4210426"/>
          </a:xfrm>
        </p:spPr>
        <p:txBody>
          <a:bodyPr>
            <a:normAutofit fontScale="92500" lnSpcReduction="10000"/>
          </a:bodyPr>
          <a:lstStyle/>
          <a:p>
            <a:r>
              <a:rPr lang="en-NZ" dirty="0" err="1"/>
              <a:t>Whāia</a:t>
            </a:r>
            <a:r>
              <a:rPr lang="en-NZ" dirty="0"/>
              <a:t>, </a:t>
            </a:r>
            <a:r>
              <a:rPr lang="en-NZ" dirty="0" err="1"/>
              <a:t>whāia</a:t>
            </a:r>
            <a:r>
              <a:rPr lang="en-NZ" dirty="0"/>
              <a:t>, </a:t>
            </a:r>
            <a:r>
              <a:rPr lang="en-NZ" dirty="0" err="1"/>
              <a:t>whāia</a:t>
            </a:r>
            <a:r>
              <a:rPr lang="en-NZ" dirty="0"/>
              <a:t>, </a:t>
            </a:r>
          </a:p>
          <a:p>
            <a:r>
              <a:rPr lang="pt-BR" dirty="0"/>
              <a:t>Ngā uaratanga o te Manatū Hauora. </a:t>
            </a:r>
          </a:p>
          <a:p>
            <a:r>
              <a:rPr lang="en-NZ" dirty="0"/>
              <a:t>Ko </a:t>
            </a:r>
            <a:r>
              <a:rPr lang="en-NZ" dirty="0" err="1"/>
              <a:t>te</a:t>
            </a:r>
            <a:r>
              <a:rPr lang="en-NZ" dirty="0"/>
              <a:t> </a:t>
            </a:r>
            <a:r>
              <a:rPr lang="en-NZ" dirty="0" err="1"/>
              <a:t>manaakitanga</a:t>
            </a:r>
            <a:r>
              <a:rPr lang="en-NZ" dirty="0"/>
              <a:t> </a:t>
            </a:r>
          </a:p>
          <a:p>
            <a:r>
              <a:rPr lang="en-NZ" dirty="0"/>
              <a:t>Ko </a:t>
            </a:r>
            <a:r>
              <a:rPr lang="en-NZ" dirty="0" err="1"/>
              <a:t>te</a:t>
            </a:r>
            <a:r>
              <a:rPr lang="en-NZ" dirty="0"/>
              <a:t> </a:t>
            </a:r>
            <a:r>
              <a:rPr lang="en-NZ" dirty="0" err="1"/>
              <a:t>kaitiakitanga</a:t>
            </a:r>
            <a:r>
              <a:rPr lang="en-NZ" dirty="0"/>
              <a:t> </a:t>
            </a:r>
          </a:p>
          <a:p>
            <a:r>
              <a:rPr lang="en-NZ" dirty="0"/>
              <a:t>Ko </a:t>
            </a:r>
            <a:r>
              <a:rPr lang="en-NZ" dirty="0" err="1"/>
              <a:t>te</a:t>
            </a:r>
            <a:r>
              <a:rPr lang="en-NZ" dirty="0"/>
              <a:t> </a:t>
            </a:r>
            <a:r>
              <a:rPr lang="en-NZ" dirty="0" err="1"/>
              <a:t>whakapono</a:t>
            </a:r>
            <a:r>
              <a:rPr lang="en-NZ" dirty="0"/>
              <a:t> </a:t>
            </a:r>
          </a:p>
          <a:p>
            <a:r>
              <a:rPr lang="en-NZ" dirty="0"/>
              <a:t>Ko </a:t>
            </a:r>
            <a:r>
              <a:rPr lang="en-NZ" dirty="0" err="1"/>
              <a:t>te</a:t>
            </a:r>
            <a:r>
              <a:rPr lang="en-NZ" dirty="0"/>
              <a:t> </a:t>
            </a:r>
            <a:r>
              <a:rPr lang="en-NZ" dirty="0" err="1"/>
              <a:t>kōkiri</a:t>
            </a:r>
            <a:r>
              <a:rPr lang="en-NZ" dirty="0"/>
              <a:t> </a:t>
            </a:r>
            <a:r>
              <a:rPr lang="en-NZ" dirty="0" err="1"/>
              <a:t>ngātahi</a:t>
            </a:r>
            <a:r>
              <a:rPr lang="en-NZ" dirty="0"/>
              <a:t> </a:t>
            </a:r>
          </a:p>
          <a:p>
            <a:r>
              <a:rPr lang="en-NZ" dirty="0"/>
              <a:t>Kia </a:t>
            </a:r>
            <a:r>
              <a:rPr lang="en-NZ" dirty="0" err="1"/>
              <a:t>tae</a:t>
            </a:r>
            <a:r>
              <a:rPr lang="en-NZ" dirty="0"/>
              <a:t> </a:t>
            </a:r>
            <a:r>
              <a:rPr lang="en-NZ" dirty="0" err="1"/>
              <a:t>atu</a:t>
            </a:r>
            <a:r>
              <a:rPr lang="en-NZ" dirty="0"/>
              <a:t> </a:t>
            </a:r>
            <a:r>
              <a:rPr lang="en-NZ" dirty="0" err="1"/>
              <a:t>tātou</a:t>
            </a:r>
            <a:r>
              <a:rPr lang="en-NZ" dirty="0"/>
              <a:t> </a:t>
            </a:r>
            <a:r>
              <a:rPr lang="en-NZ" dirty="0" err="1"/>
              <a:t>ki</a:t>
            </a:r>
            <a:r>
              <a:rPr lang="en-NZ" dirty="0"/>
              <a:t> </a:t>
            </a:r>
            <a:r>
              <a:rPr lang="en-NZ" dirty="0" err="1"/>
              <a:t>pae</a:t>
            </a:r>
            <a:r>
              <a:rPr lang="en-NZ" dirty="0"/>
              <a:t> tata, </a:t>
            </a:r>
            <a:r>
              <a:rPr lang="en-NZ" dirty="0" err="1"/>
              <a:t>ki</a:t>
            </a:r>
            <a:r>
              <a:rPr lang="en-NZ" dirty="0"/>
              <a:t> </a:t>
            </a:r>
            <a:r>
              <a:rPr lang="en-NZ" dirty="0" err="1"/>
              <a:t>pae</a:t>
            </a:r>
            <a:r>
              <a:rPr lang="en-NZ" dirty="0"/>
              <a:t> </a:t>
            </a:r>
            <a:r>
              <a:rPr lang="en-NZ" dirty="0" err="1"/>
              <a:t>tawhiti</a:t>
            </a:r>
            <a:r>
              <a:rPr lang="en-NZ" dirty="0"/>
              <a:t>, </a:t>
            </a:r>
            <a:r>
              <a:rPr lang="en-NZ" dirty="0" err="1"/>
              <a:t>ki</a:t>
            </a:r>
            <a:r>
              <a:rPr lang="en-NZ" dirty="0"/>
              <a:t> </a:t>
            </a:r>
            <a:r>
              <a:rPr lang="en-NZ" dirty="0" err="1"/>
              <a:t>Pae</a:t>
            </a:r>
            <a:r>
              <a:rPr lang="en-NZ" dirty="0"/>
              <a:t> Ora. </a:t>
            </a:r>
          </a:p>
          <a:p>
            <a:r>
              <a:rPr lang="en-NZ" dirty="0"/>
              <a:t>Kia </a:t>
            </a:r>
            <a:r>
              <a:rPr lang="en-NZ" dirty="0" err="1"/>
              <a:t>tūturu</a:t>
            </a:r>
            <a:r>
              <a:rPr lang="en-NZ" dirty="0"/>
              <a:t> ka </a:t>
            </a:r>
            <a:r>
              <a:rPr lang="en-NZ" dirty="0" err="1"/>
              <a:t>whakamaua</a:t>
            </a:r>
            <a:r>
              <a:rPr lang="en-NZ" dirty="0"/>
              <a:t> </a:t>
            </a:r>
            <a:r>
              <a:rPr lang="en-NZ" dirty="0" err="1"/>
              <a:t>kia</a:t>
            </a:r>
            <a:r>
              <a:rPr lang="en-NZ" dirty="0"/>
              <a:t> </a:t>
            </a:r>
            <a:r>
              <a:rPr lang="en-NZ" dirty="0" err="1"/>
              <a:t>tīna</a:t>
            </a:r>
            <a:r>
              <a:rPr lang="en-NZ" dirty="0"/>
              <a:t>, </a:t>
            </a:r>
            <a:r>
              <a:rPr lang="en-NZ" dirty="0" err="1"/>
              <a:t>tīna</a:t>
            </a:r>
            <a:r>
              <a:rPr lang="en-NZ" dirty="0"/>
              <a:t>! </a:t>
            </a:r>
          </a:p>
          <a:p>
            <a:r>
              <a:rPr lang="it-IT" dirty="0"/>
              <a:t>Haumi e, hui e! Tāiki ē! </a:t>
            </a:r>
          </a:p>
          <a:p>
            <a:endParaRPr lang="it-IT" dirty="0"/>
          </a:p>
          <a:p>
            <a:r>
              <a:rPr lang="en-US" dirty="0"/>
              <a:t>Let us jointly pursue the values of the Ministry of Health </a:t>
            </a:r>
          </a:p>
          <a:p>
            <a:r>
              <a:rPr lang="en-US" dirty="0"/>
              <a:t>We take care of each other </a:t>
            </a:r>
          </a:p>
          <a:p>
            <a:r>
              <a:rPr lang="en-US" dirty="0"/>
              <a:t>We create an environment for our people to thrive </a:t>
            </a:r>
          </a:p>
          <a:p>
            <a:r>
              <a:rPr lang="en-US" dirty="0"/>
              <a:t>We work in good faith </a:t>
            </a:r>
          </a:p>
          <a:p>
            <a:r>
              <a:rPr lang="en-US" dirty="0"/>
              <a:t>And we move forward together </a:t>
            </a:r>
          </a:p>
          <a:p>
            <a:r>
              <a:rPr lang="en-US" dirty="0"/>
              <a:t>If we do this, we will lay hold of distant horizons and those near to us, and we will create a thriving future for all people </a:t>
            </a:r>
            <a:endParaRPr lang="en-NZ" dirty="0"/>
          </a:p>
        </p:txBody>
      </p:sp>
    </p:spTree>
    <p:extLst>
      <p:ext uri="{BB962C8B-B14F-4D97-AF65-F5344CB8AC3E}">
        <p14:creationId xmlns:p14="http://schemas.microsoft.com/office/powerpoint/2010/main" val="27621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DA08B8-22F4-458B-9935-3331A50F0B15}"/>
              </a:ext>
            </a:extLst>
          </p:cNvPr>
          <p:cNvSpPr>
            <a:spLocks noGrp="1"/>
          </p:cNvSpPr>
          <p:nvPr>
            <p:ph type="title"/>
          </p:nvPr>
        </p:nvSpPr>
        <p:spPr>
          <a:xfrm>
            <a:off x="7180936" y="1819373"/>
            <a:ext cx="3867277" cy="3035431"/>
          </a:xfrm>
        </p:spPr>
        <p:txBody>
          <a:bodyPr>
            <a:normAutofit/>
          </a:bodyPr>
          <a:lstStyle/>
          <a:p>
            <a:r>
              <a:rPr lang="en-NZ" sz="4000" dirty="0"/>
              <a:t>Thank you!</a:t>
            </a:r>
          </a:p>
        </p:txBody>
      </p:sp>
      <p:pic>
        <p:nvPicPr>
          <p:cNvPr id="7" name="Picture 6">
            <a:extLst>
              <a:ext uri="{FF2B5EF4-FFF2-40B4-BE49-F238E27FC236}">
                <a16:creationId xmlns:a16="http://schemas.microsoft.com/office/drawing/2014/main" id="{0DF3E758-F0BC-479A-8377-62452968FB73}"/>
              </a:ext>
            </a:extLst>
          </p:cNvPr>
          <p:cNvPicPr>
            <a:picLocks noChangeAspect="1"/>
          </p:cNvPicPr>
          <p:nvPr/>
        </p:nvPicPr>
        <p:blipFill>
          <a:blip r:embed="rId4"/>
          <a:stretch>
            <a:fillRect/>
          </a:stretch>
        </p:blipFill>
        <p:spPr>
          <a:xfrm>
            <a:off x="10491019" y="936607"/>
            <a:ext cx="1052819" cy="502580"/>
          </a:xfrm>
          <a:prstGeom prst="rect">
            <a:avLst/>
          </a:prstGeom>
        </p:spPr>
      </p:pic>
      <p:pic>
        <p:nvPicPr>
          <p:cNvPr id="2" name="Online Media 1" title="Ngￄﾁ paerewa Health and disability services standard | Ministry of Health NZ">
            <a:hlinkClick r:id="" action="ppaction://media"/>
            <a:extLst>
              <a:ext uri="{FF2B5EF4-FFF2-40B4-BE49-F238E27FC236}">
                <a16:creationId xmlns:a16="http://schemas.microsoft.com/office/drawing/2014/main" id="{E8963842-77F6-4C63-9F68-3E3BE83180FC}"/>
              </a:ext>
            </a:extLst>
          </p:cNvPr>
          <p:cNvPicPr>
            <a:picLocks noRot="1" noChangeAspect="1"/>
          </p:cNvPicPr>
          <p:nvPr>
            <a:videoFile r:link="rId1"/>
          </p:nvPr>
        </p:nvPicPr>
        <p:blipFill>
          <a:blip r:embed="rId5"/>
          <a:stretch>
            <a:fillRect/>
          </a:stretch>
        </p:blipFill>
        <p:spPr>
          <a:xfrm>
            <a:off x="0" y="2307922"/>
            <a:ext cx="5805376" cy="3280037"/>
          </a:xfrm>
          <a:prstGeom prst="ellipse">
            <a:avLst/>
          </a:prstGeom>
        </p:spPr>
      </p:pic>
    </p:spTree>
    <p:extLst>
      <p:ext uri="{BB962C8B-B14F-4D97-AF65-F5344CB8AC3E}">
        <p14:creationId xmlns:p14="http://schemas.microsoft.com/office/powerpoint/2010/main" val="251023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E9DD-FA31-4B10-B0B3-B3DE500F8332}"/>
              </a:ext>
            </a:extLst>
          </p:cNvPr>
          <p:cNvSpPr>
            <a:spLocks noGrp="1"/>
          </p:cNvSpPr>
          <p:nvPr>
            <p:ph type="title"/>
          </p:nvPr>
        </p:nvSpPr>
        <p:spPr/>
        <p:txBody>
          <a:bodyPr/>
          <a:lstStyle/>
          <a:p>
            <a:r>
              <a:rPr lang="en-NZ" dirty="0"/>
              <a:t>The 2021 Standard</a:t>
            </a:r>
          </a:p>
        </p:txBody>
      </p:sp>
      <p:sp>
        <p:nvSpPr>
          <p:cNvPr id="3" name="Content Placeholder 2">
            <a:extLst>
              <a:ext uri="{FF2B5EF4-FFF2-40B4-BE49-F238E27FC236}">
                <a16:creationId xmlns:a16="http://schemas.microsoft.com/office/drawing/2014/main" id="{F8D424B4-2E49-4747-AC77-E920C34971E9}"/>
              </a:ext>
            </a:extLst>
          </p:cNvPr>
          <p:cNvSpPr>
            <a:spLocks noGrp="1"/>
          </p:cNvSpPr>
          <p:nvPr>
            <p:ph idx="1"/>
          </p:nvPr>
        </p:nvSpPr>
        <p:spPr>
          <a:xfrm>
            <a:off x="838200" y="1825625"/>
            <a:ext cx="4810125" cy="4058340"/>
          </a:xfrm>
        </p:spPr>
        <p:txBody>
          <a:bodyPr/>
          <a:lstStyle/>
          <a:p>
            <a:r>
              <a:rPr lang="en-NZ" dirty="0"/>
              <a:t>Published on 30 June 2021</a:t>
            </a:r>
          </a:p>
          <a:p>
            <a:r>
              <a:rPr lang="en-NZ" dirty="0"/>
              <a:t>Ministry has paid for free access. You can now download </a:t>
            </a:r>
            <a:r>
              <a:rPr lang="en-NZ" u="sng" dirty="0"/>
              <a:t>and print</a:t>
            </a:r>
            <a:r>
              <a:rPr lang="en-NZ" dirty="0"/>
              <a:t> the 2021 standard for free. </a:t>
            </a:r>
          </a:p>
          <a:p>
            <a:r>
              <a:rPr lang="en-NZ" dirty="0"/>
              <a:t>Available here: </a:t>
            </a:r>
            <a:r>
              <a:rPr lang="en-NZ" dirty="0">
                <a:hlinkClick r:id="rId2"/>
              </a:rPr>
              <a:t>https://www.standards.govt.nz/shop/nzs-81342021/</a:t>
            </a:r>
            <a:r>
              <a:rPr lang="en-NZ" dirty="0"/>
              <a:t> </a:t>
            </a:r>
          </a:p>
          <a:p>
            <a:endParaRPr lang="en-NZ" dirty="0"/>
          </a:p>
        </p:txBody>
      </p:sp>
      <p:pic>
        <p:nvPicPr>
          <p:cNvPr id="4" name="Picture 3">
            <a:extLst>
              <a:ext uri="{FF2B5EF4-FFF2-40B4-BE49-F238E27FC236}">
                <a16:creationId xmlns:a16="http://schemas.microsoft.com/office/drawing/2014/main" id="{32084404-21A0-40C8-815D-94D76F94CB8E}"/>
              </a:ext>
            </a:extLst>
          </p:cNvPr>
          <p:cNvPicPr>
            <a:picLocks noChangeAspect="1"/>
          </p:cNvPicPr>
          <p:nvPr/>
        </p:nvPicPr>
        <p:blipFill>
          <a:blip r:embed="rId3"/>
          <a:stretch>
            <a:fillRect/>
          </a:stretch>
        </p:blipFill>
        <p:spPr>
          <a:xfrm>
            <a:off x="5896660" y="257077"/>
            <a:ext cx="4019193" cy="5695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559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D7EB-6205-4E25-AF08-2F318019A121}"/>
              </a:ext>
            </a:extLst>
          </p:cNvPr>
          <p:cNvSpPr>
            <a:spLocks noGrp="1"/>
          </p:cNvSpPr>
          <p:nvPr>
            <p:ph type="title"/>
          </p:nvPr>
        </p:nvSpPr>
        <p:spPr>
          <a:xfrm>
            <a:off x="668079" y="78048"/>
            <a:ext cx="10515600" cy="1074060"/>
          </a:xfrm>
        </p:spPr>
        <p:txBody>
          <a:bodyPr/>
          <a:lstStyle/>
          <a:p>
            <a:r>
              <a:rPr lang="en-NZ" dirty="0"/>
              <a:t>What we will be covering today</a:t>
            </a:r>
          </a:p>
        </p:txBody>
      </p:sp>
      <p:sp>
        <p:nvSpPr>
          <p:cNvPr id="3" name="Content Placeholder 2">
            <a:extLst>
              <a:ext uri="{FF2B5EF4-FFF2-40B4-BE49-F238E27FC236}">
                <a16:creationId xmlns:a16="http://schemas.microsoft.com/office/drawing/2014/main" id="{890B3FAA-9363-4BCD-8960-9252ED0D8F57}"/>
              </a:ext>
            </a:extLst>
          </p:cNvPr>
          <p:cNvSpPr>
            <a:spLocks noGrp="1"/>
          </p:cNvSpPr>
          <p:nvPr>
            <p:ph idx="1"/>
          </p:nvPr>
        </p:nvSpPr>
        <p:spPr>
          <a:xfrm>
            <a:off x="508591" y="1367932"/>
            <a:ext cx="9369056" cy="3416720"/>
          </a:xfrm>
        </p:spPr>
        <p:txBody>
          <a:bodyPr/>
          <a:lstStyle/>
          <a:p>
            <a:r>
              <a:rPr lang="en-NZ" sz="2400" dirty="0"/>
              <a:t>Quick context</a:t>
            </a:r>
          </a:p>
          <a:p>
            <a:pPr lvl="1"/>
            <a:r>
              <a:rPr lang="en-NZ" sz="2000" dirty="0"/>
              <a:t>Mapping analysis summary</a:t>
            </a:r>
          </a:p>
          <a:p>
            <a:pPr lvl="1"/>
            <a:r>
              <a:rPr lang="en-NZ" sz="2000" dirty="0"/>
              <a:t>Criteria application framework</a:t>
            </a:r>
          </a:p>
          <a:p>
            <a:pPr lvl="1"/>
            <a:r>
              <a:rPr lang="en-NZ" sz="2000" dirty="0"/>
              <a:t>Sector guidance</a:t>
            </a:r>
          </a:p>
          <a:p>
            <a:r>
              <a:rPr lang="en-NZ" sz="2400" dirty="0"/>
              <a:t>Section 2: </a:t>
            </a:r>
            <a:r>
              <a:rPr lang="en-US" sz="2400" dirty="0" err="1"/>
              <a:t>Hunga</a:t>
            </a:r>
            <a:r>
              <a:rPr lang="en-US" sz="2400" dirty="0"/>
              <a:t> mahi me </a:t>
            </a:r>
            <a:r>
              <a:rPr lang="en-US" sz="2400" dirty="0" err="1"/>
              <a:t>te</a:t>
            </a:r>
            <a:r>
              <a:rPr lang="en-US" sz="2400" dirty="0"/>
              <a:t> </a:t>
            </a:r>
            <a:r>
              <a:rPr lang="en-US" sz="2400" dirty="0" err="1"/>
              <a:t>hanganga</a:t>
            </a:r>
            <a:r>
              <a:rPr lang="en-US" sz="2400" dirty="0"/>
              <a:t> / Workforce and structure</a:t>
            </a:r>
          </a:p>
          <a:p>
            <a:pPr lvl="1"/>
            <a:r>
              <a:rPr lang="en-US" sz="2000" dirty="0"/>
              <a:t>Focus on what is new</a:t>
            </a:r>
          </a:p>
          <a:p>
            <a:pPr lvl="1"/>
            <a:r>
              <a:rPr lang="en-US" sz="2000" dirty="0"/>
              <a:t>Consider sector guidance</a:t>
            </a:r>
          </a:p>
          <a:p>
            <a:r>
              <a:rPr lang="en-US" sz="2400" dirty="0"/>
              <a:t>Questions</a:t>
            </a:r>
          </a:p>
          <a:p>
            <a:pPr marL="0" indent="0">
              <a:buNone/>
            </a:pPr>
            <a:endParaRPr lang="en-US" sz="1200" dirty="0"/>
          </a:p>
          <a:p>
            <a:pPr marL="0" indent="0">
              <a:buNone/>
            </a:pPr>
            <a:endParaRPr lang="en-US" sz="1200" dirty="0"/>
          </a:p>
          <a:p>
            <a:pPr marL="0" indent="0">
              <a:buNone/>
            </a:pPr>
            <a:r>
              <a:rPr lang="en-US" sz="2400" dirty="0"/>
              <a:t>Detailed overview available on our website: </a:t>
            </a:r>
            <a:br>
              <a:rPr lang="en-US" sz="1600" dirty="0"/>
            </a:br>
            <a:r>
              <a:rPr lang="en-US" sz="1600" dirty="0">
                <a:hlinkClick r:id="rId3"/>
              </a:rPr>
              <a:t>https://www.health.govt.nz/our-work/regulation-health-and-disability-system/certification-health-care-services/services-standards/nga-paerewa-health-and-disability-services-standard</a:t>
            </a:r>
            <a:r>
              <a:rPr lang="en-US" sz="1600" dirty="0"/>
              <a:t> </a:t>
            </a:r>
          </a:p>
          <a:p>
            <a:endParaRPr lang="en-US" dirty="0"/>
          </a:p>
        </p:txBody>
      </p:sp>
    </p:spTree>
    <p:extLst>
      <p:ext uri="{BB962C8B-B14F-4D97-AF65-F5344CB8AC3E}">
        <p14:creationId xmlns:p14="http://schemas.microsoft.com/office/powerpoint/2010/main" val="172080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BC4F-BF94-4635-AD3B-E6E9CE686985}"/>
              </a:ext>
            </a:extLst>
          </p:cNvPr>
          <p:cNvSpPr>
            <a:spLocks noGrp="1"/>
          </p:cNvSpPr>
          <p:nvPr>
            <p:ph type="title"/>
          </p:nvPr>
        </p:nvSpPr>
        <p:spPr>
          <a:xfrm>
            <a:off x="593652" y="159488"/>
            <a:ext cx="10515600" cy="1074060"/>
          </a:xfrm>
        </p:spPr>
        <p:txBody>
          <a:bodyPr>
            <a:normAutofit/>
          </a:bodyPr>
          <a:lstStyle/>
          <a:p>
            <a:r>
              <a:rPr lang="en-NZ" dirty="0">
                <a:solidFill>
                  <a:prstClr val="black"/>
                </a:solidFill>
              </a:rPr>
              <a:t>Mapping analysis summary</a:t>
            </a:r>
            <a:br>
              <a:rPr lang="en-NZ" dirty="0">
                <a:solidFill>
                  <a:prstClr val="black"/>
                </a:solidFill>
              </a:rPr>
            </a:br>
            <a:endParaRPr lang="en-NZ" dirty="0"/>
          </a:p>
        </p:txBody>
      </p:sp>
      <p:sp>
        <p:nvSpPr>
          <p:cNvPr id="3" name="Content Placeholder 2">
            <a:extLst>
              <a:ext uri="{FF2B5EF4-FFF2-40B4-BE49-F238E27FC236}">
                <a16:creationId xmlns:a16="http://schemas.microsoft.com/office/drawing/2014/main" id="{C2A7544D-E648-4897-A178-58950348C2FA}"/>
              </a:ext>
            </a:extLst>
          </p:cNvPr>
          <p:cNvSpPr>
            <a:spLocks noGrp="1"/>
          </p:cNvSpPr>
          <p:nvPr>
            <p:ph idx="1"/>
          </p:nvPr>
        </p:nvSpPr>
        <p:spPr>
          <a:xfrm>
            <a:off x="753359" y="1062053"/>
            <a:ext cx="10515600" cy="4886259"/>
          </a:xfrm>
        </p:spPr>
        <p:txBody>
          <a:bodyPr/>
          <a:lstStyle/>
          <a:p>
            <a:r>
              <a:rPr lang="en-NZ" dirty="0">
                <a:solidFill>
                  <a:prstClr val="black"/>
                </a:solidFill>
              </a:rPr>
              <a:t>HealthCERT has completed the official mapping of the 2008 Standards against the 2021 Standard. </a:t>
            </a:r>
          </a:p>
          <a:p>
            <a:r>
              <a:rPr lang="en-NZ" dirty="0">
                <a:solidFill>
                  <a:prstClr val="black"/>
                </a:solidFill>
              </a:rPr>
              <a:t>The mapping is categorised into three elements:</a:t>
            </a:r>
          </a:p>
          <a:p>
            <a:pPr marL="914400" lvl="1" indent="-457200">
              <a:buFont typeface="+mj-lt"/>
              <a:buAutoNum type="arabicPeriod"/>
            </a:pPr>
            <a:r>
              <a:rPr lang="en-NZ" sz="2000" b="1" dirty="0">
                <a:solidFill>
                  <a:srgbClr val="002060"/>
                </a:solidFill>
              </a:rPr>
              <a:t>Mapped</a:t>
            </a:r>
          </a:p>
          <a:p>
            <a:pPr marL="914400" lvl="2" indent="0">
              <a:buNone/>
            </a:pPr>
            <a:r>
              <a:rPr lang="en-US" sz="1700" dirty="0">
                <a:solidFill>
                  <a:prstClr val="black"/>
                </a:solidFill>
              </a:rPr>
              <a:t>The 2021 criteria directly map to criteria in the 2008 HDSS. The criteria is either the same or has the same intent. The wording may differ slightly.</a:t>
            </a:r>
          </a:p>
          <a:p>
            <a:pPr marL="914400" lvl="1" indent="-457200">
              <a:buFont typeface="+mj-lt"/>
              <a:buAutoNum type="arabicPeriod"/>
            </a:pPr>
            <a:r>
              <a:rPr lang="en-NZ" sz="2000" b="1" dirty="0">
                <a:solidFill>
                  <a:srgbClr val="002060"/>
                </a:solidFill>
              </a:rPr>
              <a:t>Partially new/Partially mapped</a:t>
            </a:r>
          </a:p>
          <a:p>
            <a:pPr marL="914400" lvl="2" indent="0">
              <a:buNone/>
            </a:pPr>
            <a:r>
              <a:rPr lang="en-US" sz="1700" dirty="0">
                <a:solidFill>
                  <a:prstClr val="black"/>
                </a:solidFill>
              </a:rPr>
              <a:t>The 2021 criteria partially align to criteria in the 2008 HDSS. The 2021 criteria is either similar to current criteria or it is the same as most of the current criteria, but with an additional element. The wording likely differs to reflect current accepted best practice.</a:t>
            </a:r>
          </a:p>
          <a:p>
            <a:pPr marL="914400" lvl="1" indent="-457200">
              <a:buFont typeface="+mj-lt"/>
              <a:buAutoNum type="arabicPeriod"/>
            </a:pPr>
            <a:r>
              <a:rPr lang="en-NZ" sz="2000" b="1" dirty="0">
                <a:solidFill>
                  <a:srgbClr val="002060"/>
                </a:solidFill>
              </a:rPr>
              <a:t>New/Unmapped</a:t>
            </a:r>
          </a:p>
          <a:p>
            <a:pPr marL="914400" lvl="2" indent="0">
              <a:buNone/>
            </a:pPr>
            <a:r>
              <a:rPr lang="en-US" sz="1700" dirty="0">
                <a:solidFill>
                  <a:prstClr val="black"/>
                </a:solidFill>
              </a:rPr>
              <a:t>The 2021 criteria does not map to criteria in the 2008 HDSS. The criteria is a new requirement to the 2021 standard and has been added to assure safe services to New Zealanders that reflect updated models of care. </a:t>
            </a:r>
          </a:p>
          <a:p>
            <a:endParaRPr lang="en-NZ" dirty="0">
              <a:solidFill>
                <a:prstClr val="black"/>
              </a:solidFill>
            </a:endParaRPr>
          </a:p>
          <a:p>
            <a:endParaRPr lang="en-NZ" dirty="0"/>
          </a:p>
        </p:txBody>
      </p:sp>
    </p:spTree>
    <p:extLst>
      <p:ext uri="{BB962C8B-B14F-4D97-AF65-F5344CB8AC3E}">
        <p14:creationId xmlns:p14="http://schemas.microsoft.com/office/powerpoint/2010/main" val="194785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01D554F-30AD-42C9-9916-5C5ACE7C873B}"/>
              </a:ext>
            </a:extLst>
          </p:cNvPr>
          <p:cNvSpPr>
            <a:spLocks noGrp="1"/>
          </p:cNvSpPr>
          <p:nvPr>
            <p:ph type="title"/>
          </p:nvPr>
        </p:nvSpPr>
        <p:spPr>
          <a:xfrm>
            <a:off x="588580" y="217732"/>
            <a:ext cx="10515600" cy="1074060"/>
          </a:xfrm>
        </p:spPr>
        <p:txBody>
          <a:bodyPr/>
          <a:lstStyle/>
          <a:p>
            <a:r>
              <a:rPr lang="en-NZ" dirty="0"/>
              <a:t>Criteria application</a:t>
            </a:r>
          </a:p>
        </p:txBody>
      </p:sp>
      <p:sp>
        <p:nvSpPr>
          <p:cNvPr id="2" name="Text Placeholder 1">
            <a:extLst>
              <a:ext uri="{FF2B5EF4-FFF2-40B4-BE49-F238E27FC236}">
                <a16:creationId xmlns:a16="http://schemas.microsoft.com/office/drawing/2014/main" id="{C49A1EA4-08C4-4180-AD4C-5F3C5DAAFBCA}"/>
              </a:ext>
            </a:extLst>
          </p:cNvPr>
          <p:cNvSpPr>
            <a:spLocks noGrp="1"/>
          </p:cNvSpPr>
          <p:nvPr>
            <p:ph type="body" sz="quarter" idx="10"/>
          </p:nvPr>
        </p:nvSpPr>
        <p:spPr>
          <a:xfrm>
            <a:off x="588580" y="1883851"/>
            <a:ext cx="4132508" cy="1089111"/>
          </a:xfrm>
        </p:spPr>
        <p:txBody>
          <a:bodyPr/>
          <a:lstStyle/>
          <a:p>
            <a:pPr marL="342900" indent="-342900">
              <a:buFont typeface="Arial" panose="020B0604020202020204" pitchFamily="34" charset="0"/>
              <a:buChar char="•"/>
            </a:pPr>
            <a:r>
              <a:rPr lang="en-NZ" sz="2400" dirty="0"/>
              <a:t>Not all criteria is applicable to all service types </a:t>
            </a:r>
          </a:p>
          <a:p>
            <a:endParaRPr lang="en-NZ" sz="2400" dirty="0"/>
          </a:p>
          <a:p>
            <a:pPr marL="342900" indent="-342900">
              <a:buFont typeface="Arial" panose="020B0604020202020204" pitchFamily="34" charset="0"/>
              <a:buChar char="•"/>
            </a:pPr>
            <a:r>
              <a:rPr lang="en-NZ" sz="2400" dirty="0"/>
              <a:t>Listed in the Sector  Guidance document</a:t>
            </a:r>
          </a:p>
          <a:p>
            <a:endParaRPr lang="en-NZ" sz="2400" dirty="0"/>
          </a:p>
          <a:p>
            <a:endParaRPr lang="en-NZ" sz="2400" dirty="0">
              <a:highlight>
                <a:srgbClr val="FFFF00"/>
              </a:highlight>
            </a:endParaRPr>
          </a:p>
          <a:p>
            <a:endParaRPr lang="en-NZ" dirty="0"/>
          </a:p>
        </p:txBody>
      </p:sp>
      <p:sp>
        <p:nvSpPr>
          <p:cNvPr id="15" name="TextBox 14">
            <a:extLst>
              <a:ext uri="{FF2B5EF4-FFF2-40B4-BE49-F238E27FC236}">
                <a16:creationId xmlns:a16="http://schemas.microsoft.com/office/drawing/2014/main" id="{73426C80-16E8-4347-955C-31F9EA844FC6}"/>
              </a:ext>
            </a:extLst>
          </p:cNvPr>
          <p:cNvSpPr txBox="1"/>
          <p:nvPr/>
        </p:nvSpPr>
        <p:spPr>
          <a:xfrm>
            <a:off x="838200" y="1211845"/>
            <a:ext cx="5255173"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pic>
        <p:nvPicPr>
          <p:cNvPr id="1026" name="Picture 1">
            <a:extLst>
              <a:ext uri="{FF2B5EF4-FFF2-40B4-BE49-F238E27FC236}">
                <a16:creationId xmlns:a16="http://schemas.microsoft.com/office/drawing/2014/main" id="{DCD92AF2-71E0-4F74-9D74-DB4FE78D0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231" y="1627795"/>
            <a:ext cx="6690189" cy="360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30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31BA-1836-4124-A1BC-3C07EC68BFAE}"/>
              </a:ext>
            </a:extLst>
          </p:cNvPr>
          <p:cNvSpPr>
            <a:spLocks noGrp="1"/>
          </p:cNvSpPr>
          <p:nvPr>
            <p:ph type="title"/>
          </p:nvPr>
        </p:nvSpPr>
        <p:spPr/>
        <p:txBody>
          <a:bodyPr/>
          <a:lstStyle/>
          <a:p>
            <a:r>
              <a:rPr lang="en-NZ" dirty="0"/>
              <a:t>Sector Guidance</a:t>
            </a:r>
          </a:p>
        </p:txBody>
      </p:sp>
      <p:sp>
        <p:nvSpPr>
          <p:cNvPr id="4" name="Content Placeholder 3">
            <a:extLst>
              <a:ext uri="{FF2B5EF4-FFF2-40B4-BE49-F238E27FC236}">
                <a16:creationId xmlns:a16="http://schemas.microsoft.com/office/drawing/2014/main" id="{A4C09652-7ACE-46DB-B4BA-CAC1D281C79A}"/>
              </a:ext>
            </a:extLst>
          </p:cNvPr>
          <p:cNvSpPr>
            <a:spLocks noGrp="1"/>
          </p:cNvSpPr>
          <p:nvPr>
            <p:ph idx="1"/>
          </p:nvPr>
        </p:nvSpPr>
        <p:spPr>
          <a:xfrm>
            <a:off x="838201" y="1825625"/>
            <a:ext cx="3704616" cy="4154943"/>
          </a:xfrm>
        </p:spPr>
        <p:txBody>
          <a:bodyPr/>
          <a:lstStyle/>
          <a:p>
            <a:r>
              <a:rPr lang="en-NZ" sz="2400" dirty="0"/>
              <a:t>Ministry website</a:t>
            </a:r>
          </a:p>
          <a:p>
            <a:r>
              <a:rPr lang="en-NZ" sz="2400" dirty="0"/>
              <a:t>Support interpretation &amp; implementation</a:t>
            </a:r>
          </a:p>
          <a:p>
            <a:r>
              <a:rPr lang="en-NZ" sz="2400" dirty="0"/>
              <a:t>Live document</a:t>
            </a:r>
          </a:p>
          <a:p>
            <a:r>
              <a:rPr lang="en-NZ" sz="2400" dirty="0"/>
              <a:t>Feedback from sector will inform updates</a:t>
            </a:r>
          </a:p>
          <a:p>
            <a:r>
              <a:rPr lang="en-NZ" sz="2400" dirty="0"/>
              <a:t>Easy to print as will adjust to your paper size</a:t>
            </a:r>
          </a:p>
        </p:txBody>
      </p:sp>
      <p:pic>
        <p:nvPicPr>
          <p:cNvPr id="10" name="Content Placeholder 9">
            <a:extLst>
              <a:ext uri="{FF2B5EF4-FFF2-40B4-BE49-F238E27FC236}">
                <a16:creationId xmlns:a16="http://schemas.microsoft.com/office/drawing/2014/main" id="{D1377073-407E-4EA9-87F6-E7C7CB6F7975}"/>
              </a:ext>
            </a:extLst>
          </p:cNvPr>
          <p:cNvPicPr>
            <a:picLocks noGrp="1" noChangeAspect="1"/>
          </p:cNvPicPr>
          <p:nvPr>
            <p:ph sz="quarter" idx="11"/>
          </p:nvPr>
        </p:nvPicPr>
        <p:blipFill rotWithShape="1">
          <a:blip r:embed="rId3"/>
          <a:srcRect l="10202" t="29120" r="24848" b="-21513"/>
          <a:stretch/>
        </p:blipFill>
        <p:spPr>
          <a:xfrm>
            <a:off x="5436159" y="1647049"/>
            <a:ext cx="6182615" cy="4613074"/>
          </a:xfrm>
          <a:prstGeom prst="rect">
            <a:avLst/>
          </a:prstGeom>
        </p:spPr>
      </p:pic>
      <p:pic>
        <p:nvPicPr>
          <p:cNvPr id="5" name="Picture 4">
            <a:extLst>
              <a:ext uri="{FF2B5EF4-FFF2-40B4-BE49-F238E27FC236}">
                <a16:creationId xmlns:a16="http://schemas.microsoft.com/office/drawing/2014/main" id="{38434358-CC66-45EA-93D5-F6564103642C}"/>
              </a:ext>
            </a:extLst>
          </p:cNvPr>
          <p:cNvPicPr>
            <a:picLocks noChangeAspect="1"/>
          </p:cNvPicPr>
          <p:nvPr/>
        </p:nvPicPr>
        <p:blipFill>
          <a:blip r:embed="rId4"/>
          <a:stretch>
            <a:fillRect/>
          </a:stretch>
        </p:blipFill>
        <p:spPr>
          <a:xfrm>
            <a:off x="10607267" y="873895"/>
            <a:ext cx="993826" cy="474419"/>
          </a:xfrm>
          <a:prstGeom prst="rect">
            <a:avLst/>
          </a:prstGeom>
        </p:spPr>
      </p:pic>
      <p:sp>
        <p:nvSpPr>
          <p:cNvPr id="3" name="Rectangle 2">
            <a:extLst>
              <a:ext uri="{FF2B5EF4-FFF2-40B4-BE49-F238E27FC236}">
                <a16:creationId xmlns:a16="http://schemas.microsoft.com/office/drawing/2014/main" id="{22A79448-A981-4706-8306-75153314DA21}"/>
              </a:ext>
            </a:extLst>
          </p:cNvPr>
          <p:cNvSpPr/>
          <p:nvPr/>
        </p:nvSpPr>
        <p:spPr>
          <a:xfrm>
            <a:off x="1051757" y="5861491"/>
            <a:ext cx="9704226" cy="430887"/>
          </a:xfrm>
          <a:prstGeom prst="rect">
            <a:avLst/>
          </a:prstGeom>
        </p:spPr>
        <p:txBody>
          <a:bodyPr wrap="square">
            <a:spAutoFit/>
          </a:bodyPr>
          <a:lstStyle/>
          <a:p>
            <a:r>
              <a:rPr lang="en-NZ" sz="1100" dirty="0">
                <a:solidFill>
                  <a:schemeClr val="bg1"/>
                </a:solidFill>
              </a:rPr>
              <a:t>https://www.health.govt.nz/our-work/regulation-health-and-disability-system/certification-health-care-services/services-standards/nga-paerewa-health-and-disability-services-standard/sector-guidance-nga-paerewa-health-and-disability-services-standard-nzs-81342021</a:t>
            </a:r>
          </a:p>
        </p:txBody>
      </p:sp>
    </p:spTree>
    <p:extLst>
      <p:ext uri="{BB962C8B-B14F-4D97-AF65-F5344CB8AC3E}">
        <p14:creationId xmlns:p14="http://schemas.microsoft.com/office/powerpoint/2010/main" val="3228071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FDB913"/>
      </a:accent1>
      <a:accent2>
        <a:srgbClr val="F04E30"/>
      </a:accent2>
      <a:accent3>
        <a:srgbClr val="EE3D96"/>
      </a:accent3>
      <a:accent4>
        <a:srgbClr val="213463"/>
      </a:accent4>
      <a:accent5>
        <a:srgbClr val="0072BC"/>
      </a:accent5>
      <a:accent6>
        <a:srgbClr val="77A02E"/>
      </a:accent6>
      <a:hlink>
        <a:srgbClr val="712C86"/>
      </a:hlink>
      <a:folHlink>
        <a:srgbClr val="4A273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ormAutofit/>
      </a:bodyPr>
      <a:lstStyle>
        <a:defPPr algn="l">
          <a:lnSpc>
            <a:spcPct val="150000"/>
          </a:lnSpc>
          <a:spcBef>
            <a:spcPts val="0"/>
          </a:spcBef>
          <a:defRPr sz="1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53A40477526E46A1B139AFAFC86557" ma:contentTypeVersion="12" ma:contentTypeDescription="Create a new document." ma:contentTypeScope="" ma:versionID="1d52b9388f5b4dca00557d6b23d8a721">
  <xsd:schema xmlns:xsd="http://www.w3.org/2001/XMLSchema" xmlns:xs="http://www.w3.org/2001/XMLSchema" xmlns:p="http://schemas.microsoft.com/office/2006/metadata/properties" xmlns:ns3="afb4a921-5b58-4360-a994-784cd31d5a3b" xmlns:ns4="62c5b72b-85a6-4226-92be-7b3bac0e0a34" targetNamespace="http://schemas.microsoft.com/office/2006/metadata/properties" ma:root="true" ma:fieldsID="e3ff95c84e7fb4ab488d134553ae9aab" ns3:_="" ns4:_="">
    <xsd:import namespace="afb4a921-5b58-4360-a994-784cd31d5a3b"/>
    <xsd:import namespace="62c5b72b-85a6-4226-92be-7b3bac0e0a3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b4a921-5b58-4360-a994-784cd31d5a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c5b72b-85a6-4226-92be-7b3bac0e0a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843166-BE1C-42DD-ACE0-B1452D04D5A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0D725B9-3A9D-43E0-826C-182FB51B8966}">
  <ds:schemaRefs>
    <ds:schemaRef ds:uri="http://schemas.microsoft.com/sharepoint/v3/contenttype/forms"/>
  </ds:schemaRefs>
</ds:datastoreItem>
</file>

<file path=customXml/itemProps3.xml><?xml version="1.0" encoding="utf-8"?>
<ds:datastoreItem xmlns:ds="http://schemas.openxmlformats.org/officeDocument/2006/customXml" ds:itemID="{79D11D0F-13CD-42B1-83DB-1400ACBF05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b4a921-5b58-4360-a994-784cd31d5a3b"/>
    <ds:schemaRef ds:uri="62c5b72b-85a6-4226-92be-7b3bac0e0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1031</TotalTime>
  <Words>5333</Words>
  <Application>Microsoft Office PowerPoint</Application>
  <PresentationFormat>Widescreen</PresentationFormat>
  <Paragraphs>726</Paragraphs>
  <Slides>34</Slides>
  <Notes>31</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Arial</vt:lpstr>
      <vt:lpstr>Calibri</vt:lpstr>
      <vt:lpstr>Calibri Light</vt:lpstr>
      <vt:lpstr>Courier New</vt:lpstr>
      <vt:lpstr>Georgia</vt:lpstr>
      <vt:lpstr>Segoe UI</vt:lpstr>
      <vt:lpstr>Segoe UI Black</vt:lpstr>
      <vt:lpstr>Segoe UI Light</vt:lpstr>
      <vt:lpstr>Segoe UI Semibold</vt:lpstr>
      <vt:lpstr>Symbol</vt:lpstr>
      <vt:lpstr>Wingdings</vt:lpstr>
      <vt:lpstr>Office Theme</vt:lpstr>
      <vt:lpstr>1_Office Theme</vt:lpstr>
      <vt:lpstr>Ngā Paerewa Health and disability services standard 2021 </vt:lpstr>
      <vt:lpstr>  Manatū Hauora Karakia </vt:lpstr>
      <vt:lpstr>Housekeeping</vt:lpstr>
      <vt:lpstr>Thank you!</vt:lpstr>
      <vt:lpstr>The 2021 Standard</vt:lpstr>
      <vt:lpstr>What we will be covering today</vt:lpstr>
      <vt:lpstr>Mapping analysis summary </vt:lpstr>
      <vt:lpstr>Criteria application</vt:lpstr>
      <vt:lpstr>Sector Guidance</vt:lpstr>
      <vt:lpstr>Implementation/Transition Plan</vt:lpstr>
      <vt:lpstr> Section 2: HUNGA MAHI ME TE HANGANGA / WORKFORCE AND STRUCTURE   </vt:lpstr>
      <vt:lpstr> Section 2: HUNGA MAHI ME TE HANGANGA WORKFORCE AND STRUCTURE</vt:lpstr>
      <vt:lpstr>2.1 Mana whakahaere / Governance  </vt:lpstr>
      <vt:lpstr>2.1 Mana whakahaere / Governance</vt:lpstr>
      <vt:lpstr>2.1 Mana whakahaere / Governance</vt:lpstr>
      <vt:lpstr>2.1 Mana whakahaere / Governance</vt:lpstr>
      <vt:lpstr>2.2 Kounga me te mōrearea / Quality and risk  </vt:lpstr>
      <vt:lpstr>2.2 Kounga me te mōrearea / Quality and risk cont…</vt:lpstr>
      <vt:lpstr>2.2 Kounga me te mōrearea / Quality and risk cont…</vt:lpstr>
      <vt:lpstr>2.2 Kounga me te mōrearea / Quality and risk cont…</vt:lpstr>
      <vt:lpstr>2.3 Whakahaerenga ratonga / Service management  </vt:lpstr>
      <vt:lpstr>2.3 Whakahaerenga ratonga / Service management  </vt:lpstr>
      <vt:lpstr>2.3 Whakahaerenga ratonga / Service management cont…</vt:lpstr>
      <vt:lpstr>2.3 Whakahaerenga ratonga / Service management cont…</vt:lpstr>
      <vt:lpstr>2.3 Whakahaerenga ratonga / Service management cont…</vt:lpstr>
      <vt:lpstr>2.3 Whakahaerenga ratonga / Service management cont…</vt:lpstr>
      <vt:lpstr>2.4 Ngā kaimahi tiaki hauora me ngā kaimahi tautoko / Health care and support workers  </vt:lpstr>
      <vt:lpstr>2.4 Ngā kaimahi tiaki hauora me ngā kaimahi tautoko / Health care and support workers cont…</vt:lpstr>
      <vt:lpstr>2.4 Ngā kaimahi tiaki hauora me ngā kaimahi tautoko / Health care and support workers cont…</vt:lpstr>
      <vt:lpstr>2.5 Mōhiohio / Information  </vt:lpstr>
      <vt:lpstr>Indicative Implementation timeline NZS 8134: 2021 Ngā paerewa Health &amp; Disability Services Standard</vt:lpstr>
      <vt:lpstr>Upcoming lunch sessions </vt:lpstr>
      <vt:lpstr>PowerPoint Presentation</vt:lpstr>
      <vt:lpstr>  Manatū Hauora Karakia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Ngā Paerewa Health and disability services standard 2021</dc:title>
  <dc:creator>Jade Cincotta</dc:creator>
  <cp:lastModifiedBy>Christine Marsters</cp:lastModifiedBy>
  <cp:revision>17</cp:revision>
  <dcterms:created xsi:type="dcterms:W3CDTF">2021-07-20T23:27:42Z</dcterms:created>
  <dcterms:modified xsi:type="dcterms:W3CDTF">2021-08-06T02:07:38Z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0x0101002E53A40477526E46A1B139AFAFC86557</vt:lpwstr>
  </property>
</Properties>
</file>