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2"/>
  </p:notesMasterIdLst>
  <p:sldIdLst>
    <p:sldId id="260" r:id="rId6"/>
    <p:sldId id="1021" r:id="rId7"/>
    <p:sldId id="1062" r:id="rId8"/>
    <p:sldId id="262" r:id="rId9"/>
    <p:sldId id="1063" r:id="rId10"/>
    <p:sldId id="1064" r:id="rId11"/>
    <p:sldId id="1065" r:id="rId12"/>
    <p:sldId id="1020" r:id="rId13"/>
    <p:sldId id="1022" r:id="rId14"/>
    <p:sldId id="1066" r:id="rId15"/>
    <p:sldId id="348" r:id="rId16"/>
    <p:sldId id="1030" r:id="rId17"/>
    <p:sldId id="1014" r:id="rId18"/>
    <p:sldId id="1054" r:id="rId19"/>
    <p:sldId id="1056" r:id="rId20"/>
    <p:sldId id="1034" r:id="rId21"/>
    <p:sldId id="1052" r:id="rId22"/>
    <p:sldId id="1057" r:id="rId23"/>
    <p:sldId id="1058" r:id="rId24"/>
    <p:sldId id="1037" r:id="rId25"/>
    <p:sldId id="1067" r:id="rId26"/>
    <p:sldId id="1038" r:id="rId27"/>
    <p:sldId id="1040" r:id="rId28"/>
    <p:sldId id="1059" r:id="rId29"/>
    <p:sldId id="1068" r:id="rId30"/>
    <p:sldId id="1041" r:id="rId31"/>
    <p:sldId id="1060" r:id="rId32"/>
    <p:sldId id="1042" r:id="rId33"/>
    <p:sldId id="1025" r:id="rId34"/>
    <p:sldId id="1061" r:id="rId35"/>
    <p:sldId id="1046" r:id="rId36"/>
    <p:sldId id="355" r:id="rId37"/>
    <p:sldId id="1010" r:id="rId38"/>
    <p:sldId id="271" r:id="rId39"/>
    <p:sldId id="1023" r:id="rId40"/>
    <p:sldId id="106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5C95A-6A96-4645-8095-9B3DC5064EF5}">
          <p14:sldIdLst>
            <p14:sldId id="260"/>
            <p14:sldId id="1021"/>
            <p14:sldId id="1062"/>
            <p14:sldId id="262"/>
            <p14:sldId id="1063"/>
            <p14:sldId id="1064"/>
            <p14:sldId id="1065"/>
            <p14:sldId id="1020"/>
            <p14:sldId id="1022"/>
            <p14:sldId id="1066"/>
            <p14:sldId id="348"/>
            <p14:sldId id="1030"/>
            <p14:sldId id="1014"/>
            <p14:sldId id="1054"/>
            <p14:sldId id="1056"/>
            <p14:sldId id="1034"/>
            <p14:sldId id="1052"/>
            <p14:sldId id="1057"/>
            <p14:sldId id="1058"/>
            <p14:sldId id="1037"/>
            <p14:sldId id="1067"/>
            <p14:sldId id="1038"/>
            <p14:sldId id="1040"/>
            <p14:sldId id="1059"/>
            <p14:sldId id="1068"/>
            <p14:sldId id="1041"/>
            <p14:sldId id="1060"/>
            <p14:sldId id="1042"/>
            <p14:sldId id="1025"/>
            <p14:sldId id="1061"/>
            <p14:sldId id="1046"/>
            <p14:sldId id="355"/>
            <p14:sldId id="1010"/>
          </p14:sldIdLst>
        </p14:section>
        <p14:section name="Untitled Section" id="{C93D8497-9620-4DC7-B13B-096B1F54747E}">
          <p14:sldIdLst>
            <p14:sldId id="271"/>
            <p14:sldId id="1023"/>
            <p14:sldId id="10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Costello" initials="GC" lastIdx="7" clrIdx="0">
    <p:extLst>
      <p:ext uri="{19B8F6BF-5375-455C-9EA6-DF929625EA0E}">
        <p15:presenceInfo xmlns:p15="http://schemas.microsoft.com/office/powerpoint/2012/main" userId="S::Gayle.Costello@health.govt.nz::1856c4cd-687d-428b-8a45-65dde38abaf8" providerId="AD"/>
      </p:ext>
    </p:extLst>
  </p:cmAuthor>
  <p:cmAuthor id="2" name="Christine Marsters" initials="CM" lastIdx="26" clrIdx="1">
    <p:extLst>
      <p:ext uri="{19B8F6BF-5375-455C-9EA6-DF929625EA0E}">
        <p15:presenceInfo xmlns:p15="http://schemas.microsoft.com/office/powerpoint/2012/main" userId="S::Christine.Marsters@health.govt.nz::d1f9d608-46ab-44b9-94f0-56b683d5b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87"/>
    <a:srgbClr val="384973"/>
    <a:srgbClr val="C6CFE4"/>
    <a:srgbClr val="5C74B0"/>
    <a:srgbClr val="213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23D33-67D7-49C8-8842-0948C2F9D6D5}" v="10" dt="2021-07-30T03:56:11.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400" autoAdjust="0"/>
  </p:normalViewPr>
  <p:slideViewPr>
    <p:cSldViewPr snapToGrid="0">
      <p:cViewPr varScale="1">
        <p:scale>
          <a:sx n="110" d="100"/>
          <a:sy n="110"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A9818-7F94-493E-A876-A6BD5F500C28}" type="datetimeFigureOut">
              <a:rPr lang="en-NZ" smtClean="0"/>
              <a:t>6/08/2021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816F6-97BA-44B2-8A94-08F9B4305433}" type="slidenum">
              <a:rPr lang="en-NZ" smtClean="0"/>
              <a:t>‹#›</a:t>
            </a:fld>
            <a:endParaRPr lang="en-NZ" dirty="0"/>
          </a:p>
        </p:txBody>
      </p:sp>
    </p:spTree>
    <p:extLst>
      <p:ext uri="{BB962C8B-B14F-4D97-AF65-F5344CB8AC3E}">
        <p14:creationId xmlns:p14="http://schemas.microsoft.com/office/powerpoint/2010/main" val="303485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28457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89D86B2-094C-48C5-A51C-05E50E5FA40A}" type="slidenum">
              <a:rPr lang="en-NZ" smtClean="0"/>
              <a:t>11</a:t>
            </a:fld>
            <a:endParaRPr lang="en-NZ"/>
          </a:p>
        </p:txBody>
      </p:sp>
    </p:spTree>
    <p:extLst>
      <p:ext uri="{BB962C8B-B14F-4D97-AF65-F5344CB8AC3E}">
        <p14:creationId xmlns:p14="http://schemas.microsoft.com/office/powerpoint/2010/main" val="31394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12</a:t>
            </a:fld>
            <a:endParaRPr lang="en-NZ" dirty="0"/>
          </a:p>
        </p:txBody>
      </p:sp>
    </p:spTree>
    <p:extLst>
      <p:ext uri="{BB962C8B-B14F-4D97-AF65-F5344CB8AC3E}">
        <p14:creationId xmlns:p14="http://schemas.microsoft.com/office/powerpoint/2010/main" val="157047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13</a:t>
            </a:fld>
            <a:endParaRPr lang="en-NZ" dirty="0"/>
          </a:p>
        </p:txBody>
      </p:sp>
    </p:spTree>
    <p:extLst>
      <p:ext uri="{BB962C8B-B14F-4D97-AF65-F5344CB8AC3E}">
        <p14:creationId xmlns:p14="http://schemas.microsoft.com/office/powerpoint/2010/main" val="398543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16</a:t>
            </a:fld>
            <a:endParaRPr lang="en-NZ" dirty="0"/>
          </a:p>
        </p:txBody>
      </p:sp>
    </p:spTree>
    <p:extLst>
      <p:ext uri="{BB962C8B-B14F-4D97-AF65-F5344CB8AC3E}">
        <p14:creationId xmlns:p14="http://schemas.microsoft.com/office/powerpoint/2010/main" val="2957972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20</a:t>
            </a:fld>
            <a:endParaRPr lang="en-NZ" dirty="0"/>
          </a:p>
        </p:txBody>
      </p:sp>
    </p:spTree>
    <p:extLst>
      <p:ext uri="{BB962C8B-B14F-4D97-AF65-F5344CB8AC3E}">
        <p14:creationId xmlns:p14="http://schemas.microsoft.com/office/powerpoint/2010/main" val="379091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22</a:t>
            </a:fld>
            <a:endParaRPr lang="en-NZ" dirty="0"/>
          </a:p>
        </p:txBody>
      </p:sp>
    </p:spTree>
    <p:extLst>
      <p:ext uri="{BB962C8B-B14F-4D97-AF65-F5344CB8AC3E}">
        <p14:creationId xmlns:p14="http://schemas.microsoft.com/office/powerpoint/2010/main" val="318134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23</a:t>
            </a:fld>
            <a:endParaRPr lang="en-NZ" dirty="0"/>
          </a:p>
        </p:txBody>
      </p:sp>
    </p:spTree>
    <p:extLst>
      <p:ext uri="{BB962C8B-B14F-4D97-AF65-F5344CB8AC3E}">
        <p14:creationId xmlns:p14="http://schemas.microsoft.com/office/powerpoint/2010/main" val="35118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26</a:t>
            </a:fld>
            <a:endParaRPr lang="en-NZ" dirty="0"/>
          </a:p>
        </p:txBody>
      </p:sp>
    </p:spTree>
    <p:extLst>
      <p:ext uri="{BB962C8B-B14F-4D97-AF65-F5344CB8AC3E}">
        <p14:creationId xmlns:p14="http://schemas.microsoft.com/office/powerpoint/2010/main" val="303567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28</a:t>
            </a:fld>
            <a:endParaRPr lang="en-NZ" dirty="0"/>
          </a:p>
        </p:txBody>
      </p:sp>
    </p:spTree>
    <p:extLst>
      <p:ext uri="{BB962C8B-B14F-4D97-AF65-F5344CB8AC3E}">
        <p14:creationId xmlns:p14="http://schemas.microsoft.com/office/powerpoint/2010/main" val="49934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29</a:t>
            </a:fld>
            <a:endParaRPr lang="en-NZ" dirty="0"/>
          </a:p>
        </p:txBody>
      </p:sp>
    </p:spTree>
    <p:extLst>
      <p:ext uri="{BB962C8B-B14F-4D97-AF65-F5344CB8AC3E}">
        <p14:creationId xmlns:p14="http://schemas.microsoft.com/office/powerpoint/2010/main" val="145387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a:t>
            </a:fld>
            <a:endParaRPr lang="en-NZ" dirty="0"/>
          </a:p>
        </p:txBody>
      </p:sp>
    </p:spTree>
    <p:extLst>
      <p:ext uri="{BB962C8B-B14F-4D97-AF65-F5344CB8AC3E}">
        <p14:creationId xmlns:p14="http://schemas.microsoft.com/office/powerpoint/2010/main" val="3979634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31</a:t>
            </a:fld>
            <a:endParaRPr lang="en-NZ" dirty="0"/>
          </a:p>
        </p:txBody>
      </p:sp>
    </p:spTree>
    <p:extLst>
      <p:ext uri="{BB962C8B-B14F-4D97-AF65-F5344CB8AC3E}">
        <p14:creationId xmlns:p14="http://schemas.microsoft.com/office/powerpoint/2010/main" val="2448496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03000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33</a:t>
            </a:fld>
            <a:endParaRPr lang="en-NZ" dirty="0"/>
          </a:p>
        </p:txBody>
      </p:sp>
    </p:spTree>
    <p:extLst>
      <p:ext uri="{BB962C8B-B14F-4D97-AF65-F5344CB8AC3E}">
        <p14:creationId xmlns:p14="http://schemas.microsoft.com/office/powerpoint/2010/main" val="2044618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35</a:t>
            </a:fld>
            <a:endParaRPr lang="en-NZ" dirty="0"/>
          </a:p>
        </p:txBody>
      </p:sp>
    </p:spTree>
    <p:extLst>
      <p:ext uri="{BB962C8B-B14F-4D97-AF65-F5344CB8AC3E}">
        <p14:creationId xmlns:p14="http://schemas.microsoft.com/office/powerpoint/2010/main" val="113137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a:t>
            </a:fld>
            <a:endParaRPr lang="en-NZ" dirty="0"/>
          </a:p>
        </p:txBody>
      </p:sp>
    </p:spTree>
    <p:extLst>
      <p:ext uri="{BB962C8B-B14F-4D97-AF65-F5344CB8AC3E}">
        <p14:creationId xmlns:p14="http://schemas.microsoft.com/office/powerpoint/2010/main" val="23051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https://www.youtube.com/watch?v=MFAZJZiYurs&amp;t=3s</a:t>
            </a:r>
          </a:p>
          <a:p>
            <a:endParaRPr lang="en-NZ" dirty="0"/>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The Ministry worked closely with the health and disability sector, including Te Apārangi: Māori Partnership Alliance, Standards New Zealand, service providers, and people and whānau with lived experience of our health and disability services.</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Over the next few months, the Ministry of Health will continue to work with health and disability service providers to bring them up to speed on the changes.</a:t>
            </a:r>
          </a:p>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4</a:t>
            </a:fld>
            <a:endParaRPr lang="en-NZ" dirty="0"/>
          </a:p>
        </p:txBody>
      </p:sp>
    </p:spTree>
    <p:extLst>
      <p:ext uri="{BB962C8B-B14F-4D97-AF65-F5344CB8AC3E}">
        <p14:creationId xmlns:p14="http://schemas.microsoft.com/office/powerpoint/2010/main" val="323334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will not be providing a detailed overview – this is available on our website. </a:t>
            </a:r>
          </a:p>
        </p:txBody>
      </p:sp>
      <p:sp>
        <p:nvSpPr>
          <p:cNvPr id="4" name="Slide Number Placeholder 3"/>
          <p:cNvSpPr>
            <a:spLocks noGrp="1"/>
          </p:cNvSpPr>
          <p:nvPr>
            <p:ph type="sldNum" sz="quarter" idx="5"/>
          </p:nvPr>
        </p:nvSpPr>
        <p:spPr/>
        <p:txBody>
          <a:bodyPr/>
          <a:lstStyle/>
          <a:p>
            <a:fld id="{FF1816F6-97BA-44B2-8A94-08F9B4305433}" type="slidenum">
              <a:rPr lang="en-NZ" smtClean="0"/>
              <a:t>6</a:t>
            </a:fld>
            <a:endParaRPr lang="en-NZ" dirty="0"/>
          </a:p>
        </p:txBody>
      </p:sp>
    </p:spTree>
    <p:extLst>
      <p:ext uri="{BB962C8B-B14F-4D97-AF65-F5344CB8AC3E}">
        <p14:creationId xmlns:p14="http://schemas.microsoft.com/office/powerpoint/2010/main" val="92172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the language we use throughout this presentation.</a:t>
            </a:r>
          </a:p>
        </p:txBody>
      </p:sp>
      <p:sp>
        <p:nvSpPr>
          <p:cNvPr id="4" name="Slide Number Placeholder 3"/>
          <p:cNvSpPr>
            <a:spLocks noGrp="1"/>
          </p:cNvSpPr>
          <p:nvPr>
            <p:ph type="sldNum" sz="quarter" idx="5"/>
          </p:nvPr>
        </p:nvSpPr>
        <p:spPr/>
        <p:txBody>
          <a:bodyPr/>
          <a:lstStyle/>
          <a:p>
            <a:fld id="{FF1816F6-97BA-44B2-8A94-08F9B4305433}" type="slidenum">
              <a:rPr lang="en-NZ" smtClean="0"/>
              <a:t>7</a:t>
            </a:fld>
            <a:endParaRPr lang="en-NZ" dirty="0"/>
          </a:p>
        </p:txBody>
      </p:sp>
    </p:spTree>
    <p:extLst>
      <p:ext uri="{BB962C8B-B14F-4D97-AF65-F5344CB8AC3E}">
        <p14:creationId xmlns:p14="http://schemas.microsoft.com/office/powerpoint/2010/main" val="268417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kern="1200" dirty="0">
                <a:solidFill>
                  <a:schemeClr val="tx1"/>
                </a:solidFill>
                <a:effectLst/>
                <a:latin typeface="+mn-lt"/>
                <a:ea typeface="+mn-ea"/>
                <a:cs typeface="+mn-cs"/>
              </a:rPr>
              <a:t>A key change to the standard is the criteria application framework – which demonstrates which criteria apply to which services. For the purposes of this overview, we speak in general terms. We will discuss requirements specific to each sector in the sector-specific workshops in the next series of Lunchtime sessions. </a:t>
            </a:r>
          </a:p>
        </p:txBody>
      </p:sp>
      <p:sp>
        <p:nvSpPr>
          <p:cNvPr id="4" name="Slide Number Placeholder 3"/>
          <p:cNvSpPr>
            <a:spLocks noGrp="1"/>
          </p:cNvSpPr>
          <p:nvPr>
            <p:ph type="sldNum" sz="quarter" idx="5"/>
          </p:nvPr>
        </p:nvSpPr>
        <p:spPr/>
        <p:txBody>
          <a:bodyPr/>
          <a:lstStyle/>
          <a:p>
            <a:fld id="{FF1816F6-97BA-44B2-8A94-08F9B4305433}" type="slidenum">
              <a:rPr lang="en-NZ" smtClean="0"/>
              <a:t>8</a:t>
            </a:fld>
            <a:endParaRPr lang="en-NZ" dirty="0"/>
          </a:p>
        </p:txBody>
      </p:sp>
    </p:spTree>
    <p:extLst>
      <p:ext uri="{BB962C8B-B14F-4D97-AF65-F5344CB8AC3E}">
        <p14:creationId xmlns:p14="http://schemas.microsoft.com/office/powerpoint/2010/main" val="88029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kern="1200" dirty="0">
                <a:solidFill>
                  <a:schemeClr val="tx1"/>
                </a:solidFill>
                <a:effectLst/>
                <a:latin typeface="+mn-lt"/>
                <a:ea typeface="+mn-ea"/>
                <a:cs typeface="+mn-cs"/>
              </a:rPr>
              <a:t>The sector guidance has been removed from the standard itself and will now be overseen by the Ministry. This new structure will make it easier to update the guidance to keep pace with new trends and changing models of care. It is available to download from the Ministry website.  </a:t>
            </a:r>
          </a:p>
        </p:txBody>
      </p:sp>
      <p:sp>
        <p:nvSpPr>
          <p:cNvPr id="4" name="Slide Number Placeholder 3"/>
          <p:cNvSpPr>
            <a:spLocks noGrp="1"/>
          </p:cNvSpPr>
          <p:nvPr>
            <p:ph type="sldNum" sz="quarter" idx="5"/>
          </p:nvPr>
        </p:nvSpPr>
        <p:spPr/>
        <p:txBody>
          <a:bodyPr/>
          <a:lstStyle/>
          <a:p>
            <a:fld id="{FF1816F6-97BA-44B2-8A94-08F9B4305433}" type="slidenum">
              <a:rPr lang="en-NZ" smtClean="0"/>
              <a:t>9</a:t>
            </a:fld>
            <a:endParaRPr lang="en-NZ" dirty="0"/>
          </a:p>
        </p:txBody>
      </p:sp>
    </p:spTree>
    <p:extLst>
      <p:ext uri="{BB962C8B-B14F-4D97-AF65-F5344CB8AC3E}">
        <p14:creationId xmlns:p14="http://schemas.microsoft.com/office/powerpoint/2010/main" val="147247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NZ" sz="1600" dirty="0"/>
              <a:t>a short grace period (6-12 months) for partially mapped criteria </a:t>
            </a:r>
          </a:p>
          <a:p>
            <a:pPr lvl="1">
              <a:buFont typeface="Courier New" panose="02070309020205020404" pitchFamily="49" charset="0"/>
              <a:buChar char="o"/>
            </a:pPr>
            <a:r>
              <a:rPr lang="en-NZ" sz="1600" dirty="0"/>
              <a:t>a longer grace period for new/unmapped criteria (12-18months)</a:t>
            </a:r>
          </a:p>
          <a:p>
            <a:pPr lvl="1">
              <a:buFont typeface="Courier New" panose="02070309020205020404" pitchFamily="49" charset="0"/>
              <a:buChar char="o"/>
            </a:pPr>
            <a:r>
              <a:rPr lang="en-NZ" sz="1600" dirty="0"/>
              <a:t>Mapped criteria will continue to be audited. Awarding of attainment should be in alignment with current audit practice.</a:t>
            </a:r>
          </a:p>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10</a:t>
            </a:fld>
            <a:endParaRPr lang="en-NZ" dirty="0"/>
          </a:p>
        </p:txBody>
      </p:sp>
    </p:spTree>
    <p:extLst>
      <p:ext uri="{BB962C8B-B14F-4D97-AF65-F5344CB8AC3E}">
        <p14:creationId xmlns:p14="http://schemas.microsoft.com/office/powerpoint/2010/main" val="40517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1FC2-CF97-4A0A-8A94-8D65CBDC9A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8CD61B9-0C9C-47B6-82BD-AFD59A4D8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E184807-9146-440F-8C05-F5B81E38D84B}"/>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57EB39C8-8080-456C-A85D-07CDC8FB9E7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A14023F-B4B2-4BEF-998B-44E770DADB8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3020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498C-708B-41AF-B937-1C1F36368F1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7779D4E-4DF0-400E-BBC7-23ECCE67A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238ABE-0EF2-491C-B089-DA6B7976387D}"/>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AEB07F74-BA41-4E0C-82ED-BD310F4322C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052F222-839C-40B3-A0A3-330D8324B64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21790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15C99-AFCD-4F66-B2EE-EEA00668C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BFB69F5-8A17-44A8-9038-F30DD8FCF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CBB05E4-5D93-4398-AAE9-3F61E12BD7FC}"/>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C56181E0-76BD-4B3B-86B1-0876A40919A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F26FE602-F939-40E7-9EA7-1DF73CFE84B9}"/>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0915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12198097" cy="6854574"/>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4320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4320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7455" y="490270"/>
            <a:ext cx="750823" cy="302362"/>
          </a:xfrm>
          <a:prstGeom prst="rect">
            <a:avLst/>
          </a:prstGeom>
        </p:spPr>
      </p:pic>
    </p:spTree>
    <p:extLst>
      <p:ext uri="{BB962C8B-B14F-4D97-AF65-F5344CB8AC3E}">
        <p14:creationId xmlns:p14="http://schemas.microsoft.com/office/powerpoint/2010/main" val="31741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12192001"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6741"/>
          </a:xfrm>
          <a:prstGeom prst="rect">
            <a:avLst/>
          </a:prstGeom>
        </p:spPr>
      </p:pic>
    </p:spTree>
    <p:extLst>
      <p:ext uri="{BB962C8B-B14F-4D97-AF65-F5344CB8AC3E}">
        <p14:creationId xmlns:p14="http://schemas.microsoft.com/office/powerpoint/2010/main" val="178292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7268"/>
          </a:xfrm>
          <a:prstGeom prst="rect">
            <a:avLst/>
          </a:prstGeom>
        </p:spPr>
      </p:pic>
    </p:spTree>
    <p:extLst>
      <p:ext uri="{BB962C8B-B14F-4D97-AF65-F5344CB8AC3E}">
        <p14:creationId xmlns:p14="http://schemas.microsoft.com/office/powerpoint/2010/main" val="409958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11" cy="646741"/>
          </a:xfrm>
          <a:prstGeom prst="rect">
            <a:avLst/>
          </a:prstGeom>
        </p:spPr>
      </p:pic>
    </p:spTree>
    <p:extLst>
      <p:ext uri="{BB962C8B-B14F-4D97-AF65-F5344CB8AC3E}">
        <p14:creationId xmlns:p14="http://schemas.microsoft.com/office/powerpoint/2010/main" val="252086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5644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33245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8999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77752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27C-3E86-4558-ADCE-90F4E4C640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7BEB1FB-C6BD-4CD7-B223-19FDE31BB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B137C5-8002-4424-8939-1407BBCD6522}"/>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0596D011-0830-4B7B-B984-ED9E993E88F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7873CCE-ACD8-41F0-8DE5-6E5D9A854E2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0171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41810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527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1431538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82022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15888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80863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
        <p:nvSpPr>
          <p:cNvPr id="11"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1023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9"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60832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041987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74318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88BD-FD16-4EEC-B738-80697264E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62C0CE3-E66F-447C-AC9B-E7B8FED15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9F5F4-F0C3-4D27-8FB8-D6D856E121DB}"/>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530A5138-14F7-4743-9EAA-06708E403A1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415B332-8CCC-4B2B-88D6-221AAA9E0F6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912238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pic>
        <p:nvPicPr>
          <p:cNvPr id="22"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65121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051C-0753-46FA-A4A6-C345228ED97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B0B5CCE-B847-4067-9A4B-4DF9171540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F3753FD-C544-4587-8A7C-28656BAFD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8E5CCE2-F5AE-4754-B661-FBDB23E164DE}"/>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6" name="Footer Placeholder 5">
            <a:extLst>
              <a:ext uri="{FF2B5EF4-FFF2-40B4-BE49-F238E27FC236}">
                <a16:creationId xmlns:a16="http://schemas.microsoft.com/office/drawing/2014/main" id="{03DB478D-0BD6-45B0-B9B6-068C985D9DAD}"/>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FF7DCBD-C735-44C6-9588-D1690BF60AD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36834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95C4-0954-4877-95FD-F72DAD5803D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A91ACA9-4FBC-4B51-A7E3-5A2E4452C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CAA7D-C618-4F79-A870-0F2ACF5BAD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FB70FE9-8E4D-4837-9A04-0C74DF8A5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DAFD78-EB33-4F1E-97E1-8DEA7D43D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FD0B45D-CCB0-4408-B4A3-1FDA5FEEDFE6}"/>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8" name="Footer Placeholder 7">
            <a:extLst>
              <a:ext uri="{FF2B5EF4-FFF2-40B4-BE49-F238E27FC236}">
                <a16:creationId xmlns:a16="http://schemas.microsoft.com/office/drawing/2014/main" id="{C5FF2209-F367-4EA7-8278-1F19B7B0609E}"/>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4AF98ACC-0787-4346-A95D-97D586341C6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03385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3700-BBD1-47C5-AF5A-EC151BEC298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285AD6E-5FC9-4749-A6FB-341D27E41A8B}"/>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4" name="Footer Placeholder 3">
            <a:extLst>
              <a:ext uri="{FF2B5EF4-FFF2-40B4-BE49-F238E27FC236}">
                <a16:creationId xmlns:a16="http://schemas.microsoft.com/office/drawing/2014/main" id="{52B9C2CF-2323-48D8-B7CE-8CB85F20EE23}"/>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19F6FC48-A3FF-4CEA-A473-50DC8DBD14B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402391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5B26A-469B-4115-AD64-50DC32442106}"/>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3" name="Footer Placeholder 2">
            <a:extLst>
              <a:ext uri="{FF2B5EF4-FFF2-40B4-BE49-F238E27FC236}">
                <a16:creationId xmlns:a16="http://schemas.microsoft.com/office/drawing/2014/main" id="{5930F53A-88DB-4F96-98A3-29EA3A643733}"/>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4022F38B-5CC7-4646-B0FC-7BB91C49F625}"/>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3454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6908-2CC2-42FB-9B97-4054DE55E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F47F93B-9B65-437D-ACBC-764163032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3145E09-8E78-44DC-AE62-868134496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B61E0-FBC0-41FE-B201-15742B030BDA}"/>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6" name="Footer Placeholder 5">
            <a:extLst>
              <a:ext uri="{FF2B5EF4-FFF2-40B4-BE49-F238E27FC236}">
                <a16:creationId xmlns:a16="http://schemas.microsoft.com/office/drawing/2014/main" id="{0345AADD-48A1-4D76-AFC2-0A742F4423E4}"/>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1B3BB568-75B4-403B-A352-8C66FFE1EF2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689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3C6A-F4C3-4DC8-95C2-D525C6F3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2E3CC92-A600-459B-AD71-1E6869710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5FE2820D-B4E8-4F60-B8C5-501BC0090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12BB7-2AE6-4F6A-8AAA-522A76D043D0}"/>
              </a:ext>
            </a:extLst>
          </p:cNvPr>
          <p:cNvSpPr>
            <a:spLocks noGrp="1"/>
          </p:cNvSpPr>
          <p:nvPr>
            <p:ph type="dt" sz="half" idx="10"/>
          </p:nvPr>
        </p:nvSpPr>
        <p:spPr/>
        <p:txBody>
          <a:bodyPr/>
          <a:lstStyle/>
          <a:p>
            <a:fld id="{E932D9E6-CC39-4DCD-B48D-E74B85D7BA76}" type="datetimeFigureOut">
              <a:rPr lang="en-NZ" smtClean="0"/>
              <a:t>6/08/2021</a:t>
            </a:fld>
            <a:endParaRPr lang="en-NZ" dirty="0"/>
          </a:p>
        </p:txBody>
      </p:sp>
      <p:sp>
        <p:nvSpPr>
          <p:cNvPr id="6" name="Footer Placeholder 5">
            <a:extLst>
              <a:ext uri="{FF2B5EF4-FFF2-40B4-BE49-F238E27FC236}">
                <a16:creationId xmlns:a16="http://schemas.microsoft.com/office/drawing/2014/main" id="{38A6289D-03AB-4792-A5B3-DD92F484B231}"/>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DFD8D05-E7BA-4D5E-AE57-B1A083E8169B}"/>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60461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8F8B1-D80E-4CA8-A225-880D08804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81280CC-63FF-4152-B3C4-AAE8418F5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7FD27-E2F9-4338-98B3-56425848B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2D9E6-CC39-4DCD-B48D-E74B85D7BA76}" type="datetimeFigureOut">
              <a:rPr lang="en-NZ" smtClean="0"/>
              <a:t>6/08/2021</a:t>
            </a:fld>
            <a:endParaRPr lang="en-NZ" dirty="0"/>
          </a:p>
        </p:txBody>
      </p:sp>
      <p:sp>
        <p:nvSpPr>
          <p:cNvPr id="5" name="Footer Placeholder 4">
            <a:extLst>
              <a:ext uri="{FF2B5EF4-FFF2-40B4-BE49-F238E27FC236}">
                <a16:creationId xmlns:a16="http://schemas.microsoft.com/office/drawing/2014/main" id="{50042EBB-66D4-4572-8F8D-D600A1A1A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1D1046F1-A036-449F-A70C-9D04794EE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D7067-C466-4819-9830-B0B4E6A707BE}" type="slidenum">
              <a:rPr lang="en-NZ" smtClean="0"/>
              <a:t>‹#›</a:t>
            </a:fld>
            <a:endParaRPr lang="en-NZ" dirty="0"/>
          </a:p>
        </p:txBody>
      </p:sp>
    </p:spTree>
    <p:extLst>
      <p:ext uri="{BB962C8B-B14F-4D97-AF65-F5344CB8AC3E}">
        <p14:creationId xmlns:p14="http://schemas.microsoft.com/office/powerpoint/2010/main" val="181806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035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914400" rtl="0" eaLnBrk="1" latinLnBrk="0" hangingPunct="1">
        <a:lnSpc>
          <a:spcPct val="90000"/>
        </a:lnSpc>
        <a:spcBef>
          <a:spcPct val="0"/>
        </a:spcBef>
        <a:buNone/>
        <a:defRPr sz="2800" b="1" kern="1200">
          <a:solidFill>
            <a:srgbClr val="00A99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video" Target="https://www.youtube.com/embed/MFAZJZiYurs?start=3&amp;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tandards.govt.nz/shop/nzs-81342021/"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govt.nz/our-work/regulation-health-and-disability-system/certification-health-care-services/services-standards/nga-paerewa-health-and-disability-services-standard"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88943" y="1381579"/>
            <a:ext cx="7474010" cy="2011306"/>
          </a:xfrm>
        </p:spPr>
        <p:txBody>
          <a:bodyPr/>
          <a:lstStyle/>
          <a:p>
            <a:r>
              <a:rPr lang="en-NZ" u="sng" dirty="0"/>
              <a:t>Ngā Paerewa Health and disability services standard 2021 </a:t>
            </a:r>
            <a:endParaRPr lang="en-NZ" dirty="0"/>
          </a:p>
        </p:txBody>
      </p:sp>
      <p:sp>
        <p:nvSpPr>
          <p:cNvPr id="7" name="Subtitle 6"/>
          <p:cNvSpPr>
            <a:spLocks noGrp="1"/>
          </p:cNvSpPr>
          <p:nvPr>
            <p:ph type="subTitle" idx="1"/>
          </p:nvPr>
        </p:nvSpPr>
        <p:spPr>
          <a:xfrm>
            <a:off x="1121350" y="3465116"/>
            <a:ext cx="9949300" cy="1222849"/>
          </a:xfrm>
        </p:spPr>
        <p:txBody>
          <a:bodyPr/>
          <a:lstStyle/>
          <a:p>
            <a:endParaRPr lang="en-NZ" b="1" dirty="0"/>
          </a:p>
          <a:p>
            <a:r>
              <a:rPr lang="en-NZ" b="1" dirty="0"/>
              <a:t>Section 3: NGĀ HUARAHI KI TE ORANGA/ PATHWAYS TO WELLBEING</a:t>
            </a:r>
          </a:p>
          <a:p>
            <a:endParaRPr lang="en-NZ" b="1" dirty="0"/>
          </a:p>
          <a:p>
            <a:r>
              <a:rPr lang="en-NZ" dirty="0"/>
              <a:t>Thank you for attending this session. We will start at 11:30am.</a:t>
            </a:r>
          </a:p>
          <a:p>
            <a:endParaRPr lang="en-NZ" dirty="0"/>
          </a:p>
        </p:txBody>
      </p:sp>
    </p:spTree>
    <p:extLst>
      <p:ext uri="{BB962C8B-B14F-4D97-AF65-F5344CB8AC3E}">
        <p14:creationId xmlns:p14="http://schemas.microsoft.com/office/powerpoint/2010/main" val="7132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57E4-C394-4386-8F33-F7C3CE1140EA}"/>
              </a:ext>
            </a:extLst>
          </p:cNvPr>
          <p:cNvSpPr>
            <a:spLocks noGrp="1"/>
          </p:cNvSpPr>
          <p:nvPr>
            <p:ph type="title"/>
          </p:nvPr>
        </p:nvSpPr>
        <p:spPr>
          <a:xfrm>
            <a:off x="450668" y="8709"/>
            <a:ext cx="10515600" cy="794124"/>
          </a:xfrm>
        </p:spPr>
        <p:txBody>
          <a:bodyPr/>
          <a:lstStyle/>
          <a:p>
            <a:r>
              <a:rPr lang="en-NZ" dirty="0"/>
              <a:t>Implementation/Transition Plan</a:t>
            </a:r>
          </a:p>
        </p:txBody>
      </p:sp>
      <p:sp>
        <p:nvSpPr>
          <p:cNvPr id="3" name="Content Placeholder 2">
            <a:extLst>
              <a:ext uri="{FF2B5EF4-FFF2-40B4-BE49-F238E27FC236}">
                <a16:creationId xmlns:a16="http://schemas.microsoft.com/office/drawing/2014/main" id="{BB4F2940-3B67-4D18-ACE7-1CD9866997E7}"/>
              </a:ext>
            </a:extLst>
          </p:cNvPr>
          <p:cNvSpPr>
            <a:spLocks noGrp="1"/>
          </p:cNvSpPr>
          <p:nvPr>
            <p:ph idx="1"/>
          </p:nvPr>
        </p:nvSpPr>
        <p:spPr>
          <a:xfrm>
            <a:off x="450668" y="802833"/>
            <a:ext cx="11290664" cy="5468983"/>
          </a:xfrm>
        </p:spPr>
        <p:txBody>
          <a:bodyPr>
            <a:normAutofit fontScale="70000" lnSpcReduction="20000"/>
          </a:bodyPr>
          <a:lstStyle/>
          <a:p>
            <a:pPr marL="0" indent="0">
              <a:buNone/>
            </a:pPr>
            <a:r>
              <a:rPr lang="en-NZ" sz="2600" b="1" dirty="0"/>
              <a:t>Staged, Transparent, Non-punitive Approach  </a:t>
            </a:r>
          </a:p>
          <a:p>
            <a:pPr>
              <a:buFont typeface="Wingdings" panose="05000000000000000000" pitchFamily="2" charset="2"/>
              <a:buChar char="Ø"/>
            </a:pPr>
            <a:r>
              <a:rPr lang="en-NZ" sz="1800" dirty="0"/>
              <a:t>New (unmapped) and partially new (partially mapped) criteria will have grace periods before full implementation required.</a:t>
            </a:r>
            <a:r>
              <a:rPr lang="en-NZ" sz="1800" dirty="0">
                <a:highlight>
                  <a:srgbClr val="FFFF00"/>
                </a:highlight>
              </a:rPr>
              <a:t>  </a:t>
            </a:r>
          </a:p>
          <a:p>
            <a:pPr marL="0" indent="0">
              <a:buNone/>
            </a:pPr>
            <a:endParaRPr lang="en-NZ" sz="1800" b="1" dirty="0"/>
          </a:p>
          <a:p>
            <a:pPr marL="0" indent="0">
              <a:buNone/>
            </a:pPr>
            <a:r>
              <a:rPr lang="en-NZ" sz="2600" b="1" dirty="0"/>
              <a:t>Audit Pilot: </a:t>
            </a:r>
            <a:r>
              <a:rPr lang="en-NZ" sz="1800" dirty="0"/>
              <a:t>The pilot will include a variety of service and audit types</a:t>
            </a:r>
            <a:endParaRPr lang="en-NZ" sz="1800" b="1" dirty="0"/>
          </a:p>
          <a:p>
            <a:pPr>
              <a:buFont typeface="Wingdings" panose="05000000000000000000" pitchFamily="2" charset="2"/>
              <a:buChar char="Ø"/>
            </a:pPr>
            <a:r>
              <a:rPr lang="en-NZ" sz="1800" dirty="0"/>
              <a:t>Purpose:  To test implementation processes against the Ngā Paerewa 2021 Standard. </a:t>
            </a:r>
          </a:p>
          <a:p>
            <a:pPr>
              <a:buFont typeface="Wingdings" panose="05000000000000000000" pitchFamily="2" charset="2"/>
              <a:buChar char="Ø"/>
            </a:pPr>
            <a:r>
              <a:rPr lang="en-NZ" sz="1800" dirty="0"/>
              <a:t>When: August through to November 2021.</a:t>
            </a:r>
          </a:p>
          <a:p>
            <a:pPr>
              <a:buFont typeface="Wingdings" panose="05000000000000000000" pitchFamily="2" charset="2"/>
              <a:buChar char="Ø"/>
            </a:pPr>
            <a:r>
              <a:rPr lang="en-NZ" sz="1800" dirty="0"/>
              <a:t>Who: Providers and DAAs can volunteer to take part. </a:t>
            </a:r>
          </a:p>
          <a:p>
            <a:pPr>
              <a:buFont typeface="Wingdings" panose="05000000000000000000" pitchFamily="2" charset="2"/>
              <a:buChar char="Ø"/>
            </a:pPr>
            <a:r>
              <a:rPr lang="en-NZ" sz="1800" dirty="0"/>
              <a:t>How: Watch for updates to come on specifics of audit pilot framework.</a:t>
            </a:r>
          </a:p>
          <a:p>
            <a:pPr marL="0" indent="0">
              <a:buNone/>
            </a:pPr>
            <a:endParaRPr lang="en-NZ" sz="1800" b="1" dirty="0"/>
          </a:p>
          <a:p>
            <a:pPr marL="0" indent="0">
              <a:buNone/>
            </a:pPr>
            <a:r>
              <a:rPr lang="en-NZ" sz="2600" b="1" dirty="0"/>
              <a:t>Resources:</a:t>
            </a:r>
          </a:p>
          <a:p>
            <a:pPr>
              <a:buFont typeface="Wingdings" panose="05000000000000000000" pitchFamily="2" charset="2"/>
              <a:buChar char="Ø"/>
            </a:pPr>
            <a:r>
              <a:rPr lang="en-NZ" sz="1800" dirty="0"/>
              <a:t>Developing an online e-learning module to support providers with the updated Te Tiriti content of the Standard </a:t>
            </a:r>
          </a:p>
          <a:p>
            <a:pPr>
              <a:buFont typeface="Wingdings" panose="05000000000000000000" pitchFamily="2" charset="2"/>
              <a:buChar char="Ø"/>
            </a:pPr>
            <a:r>
              <a:rPr lang="en-NZ" sz="1800" dirty="0"/>
              <a:t>Re-establishing the HealthCERT Bulletin</a:t>
            </a:r>
          </a:p>
          <a:p>
            <a:pPr>
              <a:buFont typeface="Wingdings" panose="05000000000000000000" pitchFamily="2" charset="2"/>
              <a:buChar char="Ø"/>
            </a:pPr>
            <a:r>
              <a:rPr lang="en-NZ" sz="1800" dirty="0"/>
              <a:t>DAA Handbook will be updated to align with the Ngā Paerewa 2021 Standard</a:t>
            </a:r>
          </a:p>
          <a:p>
            <a:pPr marL="0" indent="0">
              <a:buNone/>
            </a:pPr>
            <a:endParaRPr lang="en-NZ" sz="1800" b="1" dirty="0"/>
          </a:p>
          <a:p>
            <a:pPr marL="0" indent="0">
              <a:buNone/>
            </a:pPr>
            <a:r>
              <a:rPr lang="en-NZ" sz="2600" b="1" dirty="0"/>
              <a:t>Feedback from the sector to inform implementation:</a:t>
            </a:r>
          </a:p>
          <a:p>
            <a:pPr>
              <a:buFont typeface="Wingdings" panose="05000000000000000000" pitchFamily="2" charset="2"/>
              <a:buChar char="Ø"/>
            </a:pPr>
            <a:r>
              <a:rPr lang="en-NZ" sz="1800" dirty="0"/>
              <a:t>Regular implementation stakeholder surveys will be available to feed into the implementation activities and workshops</a:t>
            </a:r>
          </a:p>
          <a:p>
            <a:pPr marL="0" indent="0">
              <a:buNone/>
            </a:pPr>
            <a:endParaRPr lang="en-US" sz="1800" b="1" dirty="0"/>
          </a:p>
          <a:p>
            <a:pPr marL="0" indent="0">
              <a:buNone/>
            </a:pPr>
            <a:r>
              <a:rPr lang="en-US" sz="2900" b="1" dirty="0"/>
              <a:t>Events/Forums</a:t>
            </a:r>
          </a:p>
          <a:p>
            <a:pPr>
              <a:buFont typeface="Wingdings" panose="05000000000000000000" pitchFamily="2" charset="2"/>
              <a:buChar char="Ø"/>
            </a:pPr>
            <a:r>
              <a:rPr lang="en-US" sz="1800" dirty="0"/>
              <a:t>Let HealthCERT know if you have an event, forum or national/regional meeting you think would be useful for HealthCERT to attend.</a:t>
            </a:r>
            <a:endParaRPr lang="en-NZ" sz="1800" dirty="0"/>
          </a:p>
        </p:txBody>
      </p:sp>
    </p:spTree>
    <p:extLst>
      <p:ext uri="{BB962C8B-B14F-4D97-AF65-F5344CB8AC3E}">
        <p14:creationId xmlns:p14="http://schemas.microsoft.com/office/powerpoint/2010/main" val="20205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4E1-6BE2-4F90-B535-78446F6AC590}"/>
              </a:ext>
            </a:extLst>
          </p:cNvPr>
          <p:cNvSpPr>
            <a:spLocks noGrp="1"/>
          </p:cNvSpPr>
          <p:nvPr>
            <p:ph type="title"/>
          </p:nvPr>
        </p:nvSpPr>
        <p:spPr>
          <a:xfrm>
            <a:off x="490194" y="254524"/>
            <a:ext cx="10859678" cy="1034345"/>
          </a:xfrm>
        </p:spPr>
        <p:txBody>
          <a:bodyPr>
            <a:normAutofit/>
          </a:bodyPr>
          <a:lstStyle/>
          <a:p>
            <a:r>
              <a:rPr lang="en-NZ" dirty="0"/>
              <a:t>Standard Implementation </a:t>
            </a:r>
            <a:br>
              <a:rPr lang="en-NZ" dirty="0"/>
            </a:br>
            <a:r>
              <a:rPr lang="en-NZ" sz="2400" dirty="0"/>
              <a:t>Section 3:  Ngā </a:t>
            </a:r>
            <a:r>
              <a:rPr lang="en-NZ" sz="2400" dirty="0" err="1"/>
              <a:t>huarahi</a:t>
            </a:r>
            <a:r>
              <a:rPr lang="en-NZ" sz="2400" dirty="0"/>
              <a:t> </a:t>
            </a:r>
            <a:r>
              <a:rPr lang="en-NZ" sz="2400" dirty="0" err="1"/>
              <a:t>ki</a:t>
            </a:r>
            <a:r>
              <a:rPr lang="en-NZ" sz="2400" dirty="0"/>
              <a:t> </a:t>
            </a:r>
            <a:r>
              <a:rPr lang="en-NZ" sz="2400" dirty="0" err="1"/>
              <a:t>te</a:t>
            </a:r>
            <a:r>
              <a:rPr lang="en-NZ" sz="2400" dirty="0"/>
              <a:t> </a:t>
            </a:r>
            <a:r>
              <a:rPr lang="en-NZ" sz="2400" dirty="0" err="1"/>
              <a:t>oranga</a:t>
            </a:r>
            <a:r>
              <a:rPr lang="en-NZ" sz="2400" dirty="0"/>
              <a:t>/pathways to wellbeing</a:t>
            </a:r>
            <a:endParaRPr lang="en-NZ" sz="2400" b="0" dirty="0"/>
          </a:p>
        </p:txBody>
      </p:sp>
      <p:graphicFrame>
        <p:nvGraphicFramePr>
          <p:cNvPr id="6" name="Table 6">
            <a:extLst>
              <a:ext uri="{FF2B5EF4-FFF2-40B4-BE49-F238E27FC236}">
                <a16:creationId xmlns:a16="http://schemas.microsoft.com/office/drawing/2014/main" id="{14D3083C-3FA9-4CC9-AC32-B1F30726F742}"/>
              </a:ext>
            </a:extLst>
          </p:cNvPr>
          <p:cNvGraphicFramePr>
            <a:graphicFrameLocks noGrp="1"/>
          </p:cNvGraphicFramePr>
          <p:nvPr>
            <p:ph idx="1"/>
            <p:extLst>
              <p:ext uri="{D42A27DB-BD31-4B8C-83A1-F6EECF244321}">
                <p14:modId xmlns:p14="http://schemas.microsoft.com/office/powerpoint/2010/main" val="3865349099"/>
              </p:ext>
            </p:extLst>
          </p:nvPr>
        </p:nvGraphicFramePr>
        <p:xfrm>
          <a:off x="603316" y="1479704"/>
          <a:ext cx="10746556" cy="3898592"/>
        </p:xfrm>
        <a:graphic>
          <a:graphicData uri="http://schemas.openxmlformats.org/drawingml/2006/table">
            <a:tbl>
              <a:tblPr firstRow="1" bandRow="1">
                <a:tableStyleId>{5C22544A-7EE6-4342-B048-85BDC9FD1C3A}</a:tableStyleId>
              </a:tblPr>
              <a:tblGrid>
                <a:gridCol w="6464944">
                  <a:extLst>
                    <a:ext uri="{9D8B030D-6E8A-4147-A177-3AD203B41FA5}">
                      <a16:colId xmlns:a16="http://schemas.microsoft.com/office/drawing/2014/main" val="2713853370"/>
                    </a:ext>
                  </a:extLst>
                </a:gridCol>
                <a:gridCol w="4281612">
                  <a:extLst>
                    <a:ext uri="{9D8B030D-6E8A-4147-A177-3AD203B41FA5}">
                      <a16:colId xmlns:a16="http://schemas.microsoft.com/office/drawing/2014/main" val="3118752264"/>
                    </a:ext>
                  </a:extLst>
                </a:gridCol>
              </a:tblGrid>
              <a:tr h="626295">
                <a:tc>
                  <a:txBody>
                    <a:bodyPr/>
                    <a:lstStyle/>
                    <a:p>
                      <a:r>
                        <a:rPr lang="en-NZ" dirty="0"/>
                        <a:t>Section 3:  </a:t>
                      </a:r>
                      <a:r>
                        <a:rPr lang="en-NZ" dirty="0" err="1"/>
                        <a:t>Ngā</a:t>
                      </a:r>
                      <a:r>
                        <a:rPr lang="en-NZ" dirty="0"/>
                        <a:t> </a:t>
                      </a:r>
                      <a:r>
                        <a:rPr lang="en-NZ" dirty="0" err="1"/>
                        <a:t>huarahi</a:t>
                      </a:r>
                      <a:r>
                        <a:rPr lang="en-NZ" dirty="0"/>
                        <a:t> </a:t>
                      </a:r>
                      <a:r>
                        <a:rPr lang="en-NZ" dirty="0" err="1"/>
                        <a:t>ki</a:t>
                      </a:r>
                      <a:r>
                        <a:rPr lang="en-NZ" dirty="0"/>
                        <a:t> </a:t>
                      </a:r>
                      <a:r>
                        <a:rPr lang="en-NZ" dirty="0" err="1"/>
                        <a:t>te</a:t>
                      </a:r>
                      <a:r>
                        <a:rPr lang="en-NZ" dirty="0"/>
                        <a:t> </a:t>
                      </a:r>
                      <a:r>
                        <a:rPr lang="en-NZ" dirty="0" err="1"/>
                        <a:t>oranga</a:t>
                      </a:r>
                      <a:r>
                        <a:rPr lang="en-NZ" dirty="0"/>
                        <a:t>/pathways to wellbeing</a:t>
                      </a:r>
                    </a:p>
                    <a:p>
                      <a:r>
                        <a:rPr lang="en-NZ" i="1" dirty="0"/>
                        <a:t>(formerly continuum of service delivery on 2008 Standards)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2021 Edition</a:t>
                      </a:r>
                    </a:p>
                    <a:p>
                      <a:endParaRPr lang="en-NZ" dirty="0"/>
                    </a:p>
                  </a:txBody>
                  <a:tcPr/>
                </a:tc>
                <a:extLst>
                  <a:ext uri="{0D108BD9-81ED-4DB2-BD59-A6C34878D82A}">
                    <a16:rowId xmlns:a16="http://schemas.microsoft.com/office/drawing/2014/main" val="2491403032"/>
                  </a:ext>
                </a:extLst>
              </a:tr>
              <a:tr h="665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kern="1200" dirty="0">
                          <a:solidFill>
                            <a:schemeClr val="dk1"/>
                          </a:solidFill>
                          <a:latin typeface="+mn-lt"/>
                          <a:ea typeface="+mn-ea"/>
                          <a:cs typeface="+mn-cs"/>
                        </a:rPr>
                        <a:t>Subsections</a:t>
                      </a:r>
                    </a:p>
                  </a:txBody>
                  <a:tcPr/>
                </a:tc>
                <a:tc>
                  <a:txBody>
                    <a:bodyPr/>
                    <a:lstStyle/>
                    <a:p>
                      <a:r>
                        <a:rPr lang="en-NZ" b="1" dirty="0"/>
                        <a:t>8 Subsections (new language)</a:t>
                      </a:r>
                    </a:p>
                  </a:txBody>
                  <a:tcPr/>
                </a:tc>
                <a:extLst>
                  <a:ext uri="{0D108BD9-81ED-4DB2-BD59-A6C34878D82A}">
                    <a16:rowId xmlns:a16="http://schemas.microsoft.com/office/drawing/2014/main" val="2585500433"/>
                  </a:ext>
                </a:extLst>
              </a:tr>
              <a:tr h="68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Criteria</a:t>
                      </a:r>
                      <a:endParaRPr lang="en-NZ" i="1" dirty="0"/>
                    </a:p>
                  </a:txBody>
                  <a:tcPr/>
                </a:tc>
                <a:tc>
                  <a:txBody>
                    <a:bodyPr/>
                    <a:lstStyle/>
                    <a:p>
                      <a:r>
                        <a:rPr lang="en-NZ" b="0" dirty="0"/>
                        <a:t>53</a:t>
                      </a:r>
                    </a:p>
                  </a:txBody>
                  <a:tcPr/>
                </a:tc>
                <a:extLst>
                  <a:ext uri="{0D108BD9-81ED-4DB2-BD59-A6C34878D82A}">
                    <a16:rowId xmlns:a16="http://schemas.microsoft.com/office/drawing/2014/main" val="698456103"/>
                  </a:ext>
                </a:extLst>
              </a:tr>
              <a:tr h="626295">
                <a:tc>
                  <a:txBody>
                    <a:bodyPr/>
                    <a:lstStyle/>
                    <a:p>
                      <a:pPr lvl="0"/>
                      <a:r>
                        <a:rPr lang="en-NZ" sz="1800" b="1" dirty="0"/>
                        <a:t>Not applicable criteria</a:t>
                      </a:r>
                      <a:endParaRPr lang="en-NZ" dirty="0"/>
                    </a:p>
                    <a:p>
                      <a:endParaRPr lang="en-NZ" i="1" dirty="0"/>
                    </a:p>
                  </a:txBody>
                  <a:tcPr/>
                </a:tc>
                <a:tc>
                  <a:txBody>
                    <a:bodyPr/>
                    <a:lstStyle/>
                    <a:p>
                      <a:r>
                        <a:rPr lang="en-NZ" b="0" dirty="0"/>
                        <a:t>8</a:t>
                      </a:r>
                    </a:p>
                  </a:txBody>
                  <a:tcPr/>
                </a:tc>
                <a:extLst>
                  <a:ext uri="{0D108BD9-81ED-4DB2-BD59-A6C34878D82A}">
                    <a16:rowId xmlns:a16="http://schemas.microsoft.com/office/drawing/2014/main" val="1943978952"/>
                  </a:ext>
                </a:extLst>
              </a:tr>
              <a:tr h="626295">
                <a:tc>
                  <a:txBody>
                    <a:bodyPr/>
                    <a:lstStyle/>
                    <a:p>
                      <a:r>
                        <a:rPr lang="en-NZ" b="1" i="0" dirty="0"/>
                        <a:t>Partially new criteria</a:t>
                      </a:r>
                    </a:p>
                  </a:txBody>
                  <a:tcPr/>
                </a:tc>
                <a:tc>
                  <a:txBody>
                    <a:bodyPr/>
                    <a:lstStyle/>
                    <a:p>
                      <a:r>
                        <a:rPr lang="en-NZ" b="0" dirty="0"/>
                        <a:t>9</a:t>
                      </a:r>
                    </a:p>
                  </a:txBody>
                  <a:tcPr/>
                </a:tc>
                <a:extLst>
                  <a:ext uri="{0D108BD9-81ED-4DB2-BD59-A6C34878D82A}">
                    <a16:rowId xmlns:a16="http://schemas.microsoft.com/office/drawing/2014/main" val="576513227"/>
                  </a:ext>
                </a:extLst>
              </a:tr>
              <a:tr h="626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Not mapped (new)</a:t>
                      </a:r>
                      <a:endParaRPr lang="en-NZ" i="1" dirty="0"/>
                    </a:p>
                    <a:p>
                      <a:endParaRPr lang="en-NZ" i="1" dirty="0"/>
                    </a:p>
                  </a:txBody>
                  <a:tcPr/>
                </a:tc>
                <a:tc>
                  <a:txBody>
                    <a:bodyPr/>
                    <a:lstStyle/>
                    <a:p>
                      <a:r>
                        <a:rPr lang="en-NZ" b="0" dirty="0"/>
                        <a:t>8</a:t>
                      </a:r>
                    </a:p>
                  </a:txBody>
                  <a:tcPr/>
                </a:tc>
                <a:extLst>
                  <a:ext uri="{0D108BD9-81ED-4DB2-BD59-A6C34878D82A}">
                    <a16:rowId xmlns:a16="http://schemas.microsoft.com/office/drawing/2014/main" val="15789087"/>
                  </a:ext>
                </a:extLst>
              </a:tr>
            </a:tbl>
          </a:graphicData>
        </a:graphic>
      </p:graphicFrame>
    </p:spTree>
    <p:extLst>
      <p:ext uri="{BB962C8B-B14F-4D97-AF65-F5344CB8AC3E}">
        <p14:creationId xmlns:p14="http://schemas.microsoft.com/office/powerpoint/2010/main" val="40075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F1CD-9DC2-4C67-B498-DD7701A0A9A4}"/>
              </a:ext>
            </a:extLst>
          </p:cNvPr>
          <p:cNvSpPr>
            <a:spLocks noGrp="1"/>
          </p:cNvSpPr>
          <p:nvPr>
            <p:ph type="title"/>
          </p:nvPr>
        </p:nvSpPr>
        <p:spPr>
          <a:xfrm>
            <a:off x="838200" y="69035"/>
            <a:ext cx="10515600" cy="1074060"/>
          </a:xfrm>
        </p:spPr>
        <p:txBody>
          <a:bodyPr/>
          <a:lstStyle/>
          <a:p>
            <a:r>
              <a:rPr lang="en-NZ" dirty="0"/>
              <a:t>Section 3: NGĀ HUARAHI KI TE ORANGA/ PATHWAYS TO WELLBEING</a:t>
            </a:r>
          </a:p>
        </p:txBody>
      </p:sp>
      <p:sp>
        <p:nvSpPr>
          <p:cNvPr id="3" name="Content Placeholder 2">
            <a:extLst>
              <a:ext uri="{FF2B5EF4-FFF2-40B4-BE49-F238E27FC236}">
                <a16:creationId xmlns:a16="http://schemas.microsoft.com/office/drawing/2014/main" id="{0369AC40-921D-4717-9A7E-12E776416271}"/>
              </a:ext>
            </a:extLst>
          </p:cNvPr>
          <p:cNvSpPr>
            <a:spLocks noGrp="1"/>
          </p:cNvSpPr>
          <p:nvPr>
            <p:ph idx="1"/>
          </p:nvPr>
        </p:nvSpPr>
        <p:spPr>
          <a:xfrm>
            <a:off x="838200" y="1261042"/>
            <a:ext cx="10515600" cy="4739163"/>
          </a:xfrm>
        </p:spPr>
        <p:txBody>
          <a:bodyPr/>
          <a:lstStyle/>
          <a:p>
            <a:pPr marL="0" indent="0">
              <a:buNone/>
            </a:pPr>
            <a:r>
              <a:rPr lang="en-US" sz="2000" b="1" dirty="0"/>
              <a:t>Outcome 3: </a:t>
            </a:r>
            <a:r>
              <a:rPr lang="en-US" sz="2000" dirty="0"/>
              <a:t>People participate in the development of their pathway to wellbeing, and receive timely assessment, followed by services that are planned, coordinated, and delivered in a manner that is tailored to their needs. </a:t>
            </a:r>
          </a:p>
          <a:p>
            <a:pPr marL="0" indent="0">
              <a:buNone/>
            </a:pPr>
            <a:r>
              <a:rPr lang="en-US" sz="2000" b="1" i="1" dirty="0"/>
              <a:t>Subsection</a:t>
            </a:r>
          </a:p>
          <a:p>
            <a:pPr marL="0" indent="0">
              <a:buNone/>
            </a:pPr>
            <a:r>
              <a:rPr lang="en-US" sz="2000" b="1" dirty="0"/>
              <a:t>3.1: Entry and declining entry (6 criteria)</a:t>
            </a:r>
          </a:p>
          <a:p>
            <a:pPr marL="0" indent="0">
              <a:buNone/>
            </a:pPr>
            <a:r>
              <a:rPr lang="en-US" sz="2000" b="1" dirty="0"/>
              <a:t>3.2: My pathway to wellbeing (7 criteria)</a:t>
            </a:r>
          </a:p>
          <a:p>
            <a:pPr marL="0" indent="0">
              <a:buNone/>
            </a:pPr>
            <a:r>
              <a:rPr lang="en-US" sz="2000" b="1" dirty="0"/>
              <a:t>3.3: </a:t>
            </a:r>
            <a:r>
              <a:rPr lang="en-US" sz="2000" b="1" dirty="0" err="1"/>
              <a:t>Individualised</a:t>
            </a:r>
            <a:r>
              <a:rPr lang="en-US" sz="2000" b="1" dirty="0"/>
              <a:t> activities (4 criteria)</a:t>
            </a:r>
          </a:p>
          <a:p>
            <a:pPr marL="0" indent="0">
              <a:buNone/>
            </a:pPr>
            <a:r>
              <a:rPr lang="en-US" sz="2000" b="1" dirty="0"/>
              <a:t>3.4: My medication (12 criteria)</a:t>
            </a:r>
          </a:p>
          <a:p>
            <a:pPr marL="0" indent="0">
              <a:buNone/>
            </a:pPr>
            <a:r>
              <a:rPr lang="en-US" sz="2000" b="1" dirty="0"/>
              <a:t>3.5: Nutrition to support wellbeing (7 criteria)</a:t>
            </a:r>
          </a:p>
          <a:p>
            <a:pPr marL="0" indent="0">
              <a:buNone/>
            </a:pPr>
            <a:r>
              <a:rPr lang="fr-FR" sz="2000" b="1" dirty="0"/>
              <a:t>3.6: Transition, transfer, and discharge (5 criteria)</a:t>
            </a:r>
          </a:p>
          <a:p>
            <a:pPr marL="0" indent="0">
              <a:buNone/>
            </a:pPr>
            <a:r>
              <a:rPr lang="en-US" sz="2000" b="1" dirty="0"/>
              <a:t>3.7: Electroconvulsive therapy (4 criteria)</a:t>
            </a:r>
          </a:p>
          <a:p>
            <a:pPr marL="0" indent="0">
              <a:buNone/>
            </a:pPr>
            <a:r>
              <a:rPr lang="en-US" sz="2000" b="1" dirty="0"/>
              <a:t>3.8: Obtaining and caring for gametes and embryo (8 criteria)</a:t>
            </a:r>
          </a:p>
        </p:txBody>
      </p:sp>
      <p:sp>
        <p:nvSpPr>
          <p:cNvPr id="4" name="TextBox 3">
            <a:extLst>
              <a:ext uri="{FF2B5EF4-FFF2-40B4-BE49-F238E27FC236}">
                <a16:creationId xmlns:a16="http://schemas.microsoft.com/office/drawing/2014/main" id="{21D2DA0C-73B5-48F6-92D3-D4479A04010E}"/>
              </a:ext>
            </a:extLst>
          </p:cNvPr>
          <p:cNvSpPr txBox="1"/>
          <p:nvPr/>
        </p:nvSpPr>
        <p:spPr>
          <a:xfrm>
            <a:off x="254524" y="440542"/>
            <a:ext cx="763572" cy="813224"/>
          </a:xfrm>
          <a:prstGeom prst="rect">
            <a:avLst/>
          </a:prstGeom>
        </p:spPr>
        <p:txBody>
          <a:bodyPr vert="horz" wrap="square" lIns="91440" tIns="45720" rIns="91440" bIns="45720" rtlCol="0">
            <a:normAutofit/>
          </a:bodyPr>
          <a:lstStyle/>
          <a:p>
            <a:pPr algn="l">
              <a:lnSpc>
                <a:spcPct val="150000"/>
              </a:lnSpc>
              <a:spcBef>
                <a:spcPts val="0"/>
              </a:spcBef>
            </a:pPr>
            <a:endParaRPr lang="en-NZ" sz="1800" dirty="0"/>
          </a:p>
        </p:txBody>
      </p:sp>
    </p:spTree>
    <p:extLst>
      <p:ext uri="{BB962C8B-B14F-4D97-AF65-F5344CB8AC3E}">
        <p14:creationId xmlns:p14="http://schemas.microsoft.com/office/powerpoint/2010/main" val="150058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36678" y="370659"/>
            <a:ext cx="10992255" cy="556591"/>
          </a:xfrm>
        </p:spPr>
        <p:txBody>
          <a:bodyPr>
            <a:normAutofit fontScale="90000"/>
          </a:bodyPr>
          <a:lstStyle/>
          <a:p>
            <a:r>
              <a:rPr lang="en-NZ" sz="2400" dirty="0"/>
              <a:t>3.1 Te </a:t>
            </a:r>
            <a:r>
              <a:rPr lang="en-NZ" sz="2400" dirty="0" err="1"/>
              <a:t>urunga</a:t>
            </a:r>
            <a:r>
              <a:rPr lang="en-NZ" sz="2400" dirty="0"/>
              <a:t> me </a:t>
            </a:r>
            <a:r>
              <a:rPr lang="en-NZ" sz="2400" dirty="0" err="1"/>
              <a:t>te</a:t>
            </a:r>
            <a:r>
              <a:rPr lang="en-NZ" sz="2400" dirty="0"/>
              <a:t> </a:t>
            </a:r>
            <a:r>
              <a:rPr lang="en-NZ" sz="2400" dirty="0" err="1"/>
              <a:t>whakakore</a:t>
            </a:r>
            <a:r>
              <a:rPr lang="en-NZ" sz="2400" dirty="0"/>
              <a:t> </a:t>
            </a:r>
            <a:r>
              <a:rPr lang="en-NZ" sz="2400" dirty="0" err="1"/>
              <a:t>urunga</a:t>
            </a:r>
            <a:r>
              <a:rPr lang="en-NZ" sz="2400" dirty="0"/>
              <a:t> / Entry and declining entry</a:t>
            </a:r>
            <a:br>
              <a:rPr lang="en-NZ" sz="1800" dirty="0">
                <a:ea typeface="Calibri" panose="020F0502020204030204" pitchFamily="34" charset="0"/>
              </a:rPr>
            </a:br>
            <a:br>
              <a:rPr lang="en-NZ" sz="1300" dirty="0">
                <a:ea typeface="Calibri" panose="020F0502020204030204" pitchFamily="34" charset="0"/>
              </a:rPr>
            </a:br>
            <a:r>
              <a:rPr lang="en-NZ" sz="1300" i="1" dirty="0">
                <a:solidFill>
                  <a:schemeClr val="tx1"/>
                </a:solidFill>
              </a:rPr>
              <a:t>HDSS 2008 Alignment: 1.3.1 Entry to Services; HCSS 8158 2012: 4 Service Delivery; Fertility 8181 2007: 3 Continuum of Service Delivery</a:t>
            </a: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625876206"/>
              </p:ext>
            </p:extLst>
          </p:nvPr>
        </p:nvGraphicFramePr>
        <p:xfrm>
          <a:off x="500053" y="1045029"/>
          <a:ext cx="11191893" cy="5007428"/>
        </p:xfrm>
        <a:graphic>
          <a:graphicData uri="http://schemas.openxmlformats.org/drawingml/2006/table">
            <a:tbl>
              <a:tblPr firstRow="1" firstCol="1" bandRow="1"/>
              <a:tblGrid>
                <a:gridCol w="871119">
                  <a:extLst>
                    <a:ext uri="{9D8B030D-6E8A-4147-A177-3AD203B41FA5}">
                      <a16:colId xmlns:a16="http://schemas.microsoft.com/office/drawing/2014/main" val="3581027933"/>
                    </a:ext>
                  </a:extLst>
                </a:gridCol>
                <a:gridCol w="4313688">
                  <a:extLst>
                    <a:ext uri="{9D8B030D-6E8A-4147-A177-3AD203B41FA5}">
                      <a16:colId xmlns:a16="http://schemas.microsoft.com/office/drawing/2014/main" val="2497520352"/>
                    </a:ext>
                  </a:extLst>
                </a:gridCol>
                <a:gridCol w="1677382">
                  <a:extLst>
                    <a:ext uri="{9D8B030D-6E8A-4147-A177-3AD203B41FA5}">
                      <a16:colId xmlns:a16="http://schemas.microsoft.com/office/drawing/2014/main" val="3041374685"/>
                    </a:ext>
                  </a:extLst>
                </a:gridCol>
                <a:gridCol w="968755">
                  <a:extLst>
                    <a:ext uri="{9D8B030D-6E8A-4147-A177-3AD203B41FA5}">
                      <a16:colId xmlns:a16="http://schemas.microsoft.com/office/drawing/2014/main" val="1601049031"/>
                    </a:ext>
                  </a:extLst>
                </a:gridCol>
                <a:gridCol w="1049485">
                  <a:extLst>
                    <a:ext uri="{9D8B030D-6E8A-4147-A177-3AD203B41FA5}">
                      <a16:colId xmlns:a16="http://schemas.microsoft.com/office/drawing/2014/main" val="3629686702"/>
                    </a:ext>
                  </a:extLst>
                </a:gridCol>
                <a:gridCol w="1112275">
                  <a:extLst>
                    <a:ext uri="{9D8B030D-6E8A-4147-A177-3AD203B41FA5}">
                      <a16:colId xmlns:a16="http://schemas.microsoft.com/office/drawing/2014/main" val="689342691"/>
                    </a:ext>
                  </a:extLst>
                </a:gridCol>
                <a:gridCol w="1199189">
                  <a:extLst>
                    <a:ext uri="{9D8B030D-6E8A-4147-A177-3AD203B41FA5}">
                      <a16:colId xmlns:a16="http://schemas.microsoft.com/office/drawing/2014/main" val="1703305857"/>
                    </a:ext>
                  </a:extLst>
                </a:gridCol>
              </a:tblGrid>
              <a:tr h="239908">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1260772">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3.1.1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During the initial engagement prior to service entry, service providers shall ensure:</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(a) There is accurate information about the service available in a variety of accessible formats;</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(b) There are documented entry criteria that are clearly communicated to people, </a:t>
                      </a:r>
                      <a:r>
                        <a:rPr lang="en-US" sz="1000" b="0" i="0" u="none" strike="noStrike" dirty="0" err="1">
                          <a:solidFill>
                            <a:srgbClr val="000000"/>
                          </a:solidFill>
                          <a:effectLst/>
                          <a:latin typeface="Segoe UI" panose="020B0502040204020203" pitchFamily="34" charset="0"/>
                          <a:cs typeface="Segoe UI" panose="020B0502040204020203" pitchFamily="34" charset="0"/>
                        </a:rPr>
                        <a:t>whānau</a:t>
                      </a:r>
                      <a:r>
                        <a:rPr lang="en-US" sz="1000" b="0" i="0" u="none" strike="noStrike" dirty="0">
                          <a:solidFill>
                            <a:srgbClr val="000000"/>
                          </a:solidFill>
                          <a:effectLst/>
                          <a:latin typeface="Segoe UI" panose="020B0502040204020203" pitchFamily="34" charset="0"/>
                          <a:cs typeface="Segoe UI" panose="020B0502040204020203" pitchFamily="34" charset="0"/>
                        </a:rPr>
                        <a:t>, and, where appropriate, local communities and referral agencies.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kern="1200" dirty="0">
                          <a:solidFill>
                            <a:schemeClr val="tx1"/>
                          </a:solidFill>
                          <a:effectLst/>
                          <a:latin typeface="Segoe UI" panose="020B0502040204020203" pitchFamily="34" charset="0"/>
                          <a:ea typeface="+mn-ea"/>
                          <a:cs typeface="Segoe UI" panose="020B0502040204020203" pitchFamily="34" charset="0"/>
                        </a:rPr>
                        <a:t>1.3.1.1; 1.3.1.3;</a:t>
                      </a:r>
                      <a:r>
                        <a:rPr lang="en-NZ" sz="1000" kern="1200" dirty="0">
                          <a:solidFill>
                            <a:schemeClr val="tx1"/>
                          </a:solidFill>
                          <a:effectLst/>
                          <a:latin typeface="Segoe UI" panose="020B0502040204020203" pitchFamily="34" charset="0"/>
                          <a:ea typeface="+mn-ea"/>
                          <a:cs typeface="Segoe UI" panose="020B0502040204020203" pitchFamily="34" charset="0"/>
                        </a:rPr>
                        <a:t> 1.3.3.4 </a:t>
                      </a:r>
                      <a:endParaRPr lang="en-NZ" sz="1000" b="0" dirty="0">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2.5.1; 4.1.1; 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3.1.3; 3.1.6</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6.3.2; 6.3.9; 6.3.10; 6.1.11; 6.10.12; 6.10.13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r>
                        <a:rPr lang="en-NZ" sz="1000" dirty="0">
                          <a:latin typeface="Segoe UI" panose="020B0502040204020203" pitchFamily="34" charset="0"/>
                          <a:cs typeface="Segoe UI" panose="020B0502040204020203" pitchFamily="34"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382290">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3.1.2 </a:t>
                      </a:r>
                      <a:r>
                        <a:rPr lang="en-NZ" sz="1000" dirty="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There shall be clearly documented processes for determining a person’s entry into a service.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kern="1200" dirty="0">
                          <a:solidFill>
                            <a:schemeClr val="tx1"/>
                          </a:solidFill>
                          <a:effectLst/>
                          <a:latin typeface="Segoe UI" panose="020B0502040204020203" pitchFamily="34" charset="0"/>
                          <a:ea typeface="+mn-ea"/>
                          <a:cs typeface="Segoe UI" panose="020B0502040204020203" pitchFamily="34" charset="0"/>
                        </a:rPr>
                        <a:t>1.3.1.1; 1.3.1.3;</a:t>
                      </a:r>
                      <a:r>
                        <a:rPr lang="en-NZ" sz="1000" kern="1200" dirty="0">
                          <a:solidFill>
                            <a:schemeClr val="tx1"/>
                          </a:solidFill>
                          <a:effectLst/>
                          <a:latin typeface="Segoe UI" panose="020B0502040204020203" pitchFamily="34" charset="0"/>
                          <a:ea typeface="+mn-ea"/>
                          <a:cs typeface="Segoe UI" panose="020B0502040204020203" pitchFamily="34" charset="0"/>
                        </a:rPr>
                        <a:t> 1.3.1.4; 1.3.1.5 </a:t>
                      </a:r>
                      <a:endParaRPr lang="en-NZ" sz="10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2.5.1; 4.1.1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6.2.9; 6.4.1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930204">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3.1.3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The entry process shall:</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(a) Respect the rights and identity of the person entering services;</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(b) Allow for ongoing consultation with whānau;</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(c) Where entry to the service is delayed, ensure the person receives timely updates.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kern="1200" dirty="0">
                          <a:solidFill>
                            <a:schemeClr val="bg2">
                              <a:lumMod val="50000"/>
                            </a:schemeClr>
                          </a:solidFill>
                          <a:effectLst/>
                          <a:latin typeface="Segoe UI" panose="020B0502040204020203" pitchFamily="34" charset="0"/>
                          <a:ea typeface="+mn-ea"/>
                          <a:cs typeface="Segoe UI" panose="020B0502040204020203" pitchFamily="34" charset="0"/>
                        </a:rPr>
                        <a:t>Partially mapped: not explicit/aligns with 1.1.1.1; 1.1.2.3; 1.1.3.1; 1.1.3.2; 1.1.4.1; 1.1.4.4; 1.1.4.5; 1.1.4.6; 1.1.6.1; 1.1.6.2</a:t>
                      </a:r>
                      <a:endPar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Bef>
                          <a:spcPts val="600"/>
                        </a:spcBef>
                        <a:spcAft>
                          <a:spcPts val="900"/>
                        </a:spcAft>
                      </a:pPr>
                      <a:r>
                        <a:rPr lang="en-NZ" sz="1000" b="0" kern="1200" dirty="0">
                          <a:solidFill>
                            <a:schemeClr val="tx1"/>
                          </a:solidFill>
                          <a:effectLst/>
                          <a:latin typeface="Segoe UI" panose="020B0502040204020203" pitchFamily="34" charset="0"/>
                          <a:ea typeface="+mn-ea"/>
                          <a:cs typeface="Segoe UI" panose="020B0502040204020203" pitchFamily="34" charset="0"/>
                        </a:rPr>
                        <a:t>4.1.2; 4.3.4;</a:t>
                      </a:r>
                      <a:endParaRPr lang="en-NZ" sz="1000" b="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kern="1200" dirty="0">
                          <a:solidFill>
                            <a:schemeClr val="tx1"/>
                          </a:solidFill>
                          <a:effectLst/>
                          <a:latin typeface="Segoe UI" panose="020B0502040204020203" pitchFamily="34" charset="0"/>
                          <a:ea typeface="+mn-ea"/>
                          <a:cs typeface="Segoe UI" panose="020B0502040204020203" pitchFamily="34" charset="0"/>
                        </a:rPr>
                        <a:t>3.1.3; </a:t>
                      </a:r>
                      <a:endParaRPr lang="en-NZ" sz="10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433022">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To facilitate equity approaches, my service provider shall be Māori centered</a:t>
                      </a:r>
                      <a:endParaRPr lang="en-NZ"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kern="1200" dirty="0">
                          <a:solidFill>
                            <a:schemeClr val="tx1"/>
                          </a:solidFill>
                          <a:effectLst/>
                          <a:latin typeface="Segoe UI" panose="020B0502040204020203" pitchFamily="34" charset="0"/>
                          <a:ea typeface="+mn-ea"/>
                          <a:cs typeface="Segoe UI" panose="020B0502040204020203" pitchFamily="34" charset="0"/>
                        </a:rPr>
                        <a:t>1.3.2.1</a:t>
                      </a:r>
                      <a:r>
                        <a:rPr lang="en-NZ" sz="1000" kern="1200" dirty="0">
                          <a:solidFill>
                            <a:schemeClr val="tx1"/>
                          </a:solidFill>
                          <a:effectLst/>
                          <a:latin typeface="Segoe UI" panose="020B0502040204020203" pitchFamily="34" charset="0"/>
                          <a:ea typeface="+mn-ea"/>
                          <a:cs typeface="Segoe UI" panose="020B0502040204020203" pitchFamily="34" charset="0"/>
                        </a:rPr>
                        <a:t>; 1.3.2.2; </a:t>
                      </a:r>
                      <a:r>
                        <a:rPr lang="en-NZ" sz="1000" i="1" kern="1200" dirty="0">
                          <a:solidFill>
                            <a:schemeClr val="tx1"/>
                          </a:solidFill>
                          <a:effectLst/>
                          <a:latin typeface="Segoe UI" panose="020B0502040204020203" pitchFamily="34" charset="0"/>
                          <a:ea typeface="+mn-ea"/>
                          <a:cs typeface="Segoe UI" panose="020B0502040204020203" pitchFamily="34" charset="0"/>
                        </a:rPr>
                        <a:t>1.3.6.2;</a:t>
                      </a:r>
                      <a:endParaRPr lang="en-NZ" sz="10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3.2.1; 3.2.2; 3.2.3;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970520"/>
                  </a:ext>
                </a:extLst>
              </a:tr>
              <a:tr h="487246">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tx1"/>
                          </a:solidFill>
                          <a:effectLst/>
                          <a:latin typeface="Segoe UI" panose="020B0502040204020203" pitchFamily="34" charset="0"/>
                          <a:cs typeface="Segoe UI" panose="020B0502040204020203" pitchFamily="34" charset="0"/>
                        </a:rPr>
                        <a:t>Service providers demonstrate routine analysis to show entry and decline rates. This must include specific data for entry and decline rates for Māori.</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759475807"/>
                  </a:ext>
                </a:extLst>
              </a:tr>
              <a:tr h="1273986">
                <a:tc>
                  <a:txBody>
                    <a:bodyPr/>
                    <a:lstStyle/>
                    <a:p>
                      <a:r>
                        <a:rPr lang="en-NZ" sz="1000" b="1" dirty="0">
                          <a:solidFill>
                            <a:schemeClr val="bg2">
                              <a:lumMod val="50000"/>
                            </a:schemeClr>
                          </a:solidFill>
                          <a:latin typeface="Segoe UI" panose="020B0502040204020203" pitchFamily="34" charset="0"/>
                          <a:cs typeface="Segoe UI" panose="020B0502040204020203" pitchFamily="34" charset="0"/>
                        </a:rPr>
                        <a:t>3.1.6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Prior to a Māori individual and whānau entry, service providers shall:</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(a) Develop meaningful partnerships with Māori communities and organisations to</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benefit Māori individuals and whānau;</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(b) Work with Māori health practitioners, traditional Māori healers, and organisations to benefit Māori individuals and whānau.</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b="1" kern="1200" dirty="0">
                          <a:solidFill>
                            <a:schemeClr val="bg2">
                              <a:lumMod val="50000"/>
                            </a:schemeClr>
                          </a:solidFill>
                          <a:effectLst/>
                          <a:latin typeface="Segoe UI" panose="020B0502040204020203" pitchFamily="34" charset="0"/>
                          <a:ea typeface="+mn-ea"/>
                          <a:cs typeface="Segoe UI" panose="020B0502040204020203" pitchFamily="34" charset="0"/>
                        </a:rPr>
                        <a:t>Partially mapped: not explicit/aligns with 1.3.4.5; </a:t>
                      </a:r>
                      <a:r>
                        <a:rPr lang="en-NZ" sz="1000" b="1" i="1" kern="1200" dirty="0">
                          <a:solidFill>
                            <a:schemeClr val="bg2">
                              <a:lumMod val="50000"/>
                            </a:schemeClr>
                          </a:solidFill>
                          <a:effectLst/>
                          <a:latin typeface="Segoe UI" panose="020B0502040204020203" pitchFamily="34" charset="0"/>
                          <a:ea typeface="+mn-ea"/>
                          <a:cs typeface="Segoe UI" panose="020B0502040204020203" pitchFamily="34" charset="0"/>
                        </a:rPr>
                        <a:t>1.3.6.2</a:t>
                      </a:r>
                      <a:endParaRPr lang="en-NZ" sz="1000" b="1" dirty="0">
                        <a:solidFill>
                          <a:schemeClr val="bg2">
                            <a:lumMod val="50000"/>
                          </a:schemeClr>
                        </a:solidFill>
                        <a:latin typeface="Segoe UI" panose="020B0502040204020203" pitchFamily="34" charset="0"/>
                        <a:cs typeface="Segoe UI" panose="020B0502040204020203"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kern="1200" dirty="0">
                          <a:solidFill>
                            <a:schemeClr val="tx1"/>
                          </a:solidFill>
                          <a:effectLst/>
                          <a:latin typeface="Segoe UI" panose="020B0502040204020203" pitchFamily="34" charset="0"/>
                          <a:ea typeface="+mn-ea"/>
                          <a:cs typeface="Segoe UI" panose="020B0502040204020203" pitchFamily="34" charset="0"/>
                        </a:rPr>
                        <a:t>Not mapped</a:t>
                      </a:r>
                      <a:endParaRPr lang="en-NZ" sz="1000" dirty="0">
                        <a:latin typeface="Segoe UI" panose="020B0502040204020203" pitchFamily="34" charset="0"/>
                        <a:cs typeface="Segoe UI" panose="020B0502040204020203"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kern="1200" dirty="0">
                          <a:solidFill>
                            <a:schemeClr val="tx1"/>
                          </a:solidFill>
                          <a:effectLst/>
                          <a:latin typeface="Segoe UI" panose="020B0502040204020203" pitchFamily="34" charset="0"/>
                          <a:ea typeface="+mn-ea"/>
                          <a:cs typeface="Segoe UI" panose="020B0502040204020203" pitchFamily="34" charset="0"/>
                        </a:rPr>
                        <a:t>6.3.4; 6.3.6 </a:t>
                      </a:r>
                      <a:endParaRPr lang="en-NZ" sz="1000" dirty="0">
                        <a:latin typeface="Segoe UI" panose="020B0502040204020203" pitchFamily="34" charset="0"/>
                        <a:cs typeface="Segoe UI" panose="020B0502040204020203"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97820237"/>
                  </a:ext>
                </a:extLst>
              </a:tr>
            </a:tbl>
          </a:graphicData>
        </a:graphic>
      </p:graphicFrame>
    </p:spTree>
    <p:extLst>
      <p:ext uri="{BB962C8B-B14F-4D97-AF65-F5344CB8AC3E}">
        <p14:creationId xmlns:p14="http://schemas.microsoft.com/office/powerpoint/2010/main" val="428744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ECD7-11CD-4A96-A59D-ED8E1F51D461}"/>
              </a:ext>
            </a:extLst>
          </p:cNvPr>
          <p:cNvSpPr>
            <a:spLocks noGrp="1"/>
          </p:cNvSpPr>
          <p:nvPr>
            <p:ph type="title"/>
          </p:nvPr>
        </p:nvSpPr>
        <p:spPr>
          <a:xfrm>
            <a:off x="465909" y="110092"/>
            <a:ext cx="10515600" cy="558603"/>
          </a:xfrm>
        </p:spPr>
        <p:txBody>
          <a:bodyPr>
            <a:noAutofit/>
          </a:bodyPr>
          <a:lstStyle/>
          <a:p>
            <a:r>
              <a:rPr lang="en-NZ" sz="2200" dirty="0"/>
              <a:t>3.1 Te </a:t>
            </a:r>
            <a:r>
              <a:rPr lang="en-NZ" sz="2200" dirty="0" err="1"/>
              <a:t>urunga</a:t>
            </a:r>
            <a:r>
              <a:rPr lang="en-NZ" sz="2200" dirty="0"/>
              <a:t> me </a:t>
            </a:r>
            <a:r>
              <a:rPr lang="en-NZ" sz="2200" dirty="0" err="1"/>
              <a:t>te</a:t>
            </a:r>
            <a:r>
              <a:rPr lang="en-NZ" sz="2200" dirty="0"/>
              <a:t> </a:t>
            </a:r>
            <a:r>
              <a:rPr lang="en-NZ" sz="2200" dirty="0" err="1"/>
              <a:t>whakakore</a:t>
            </a:r>
            <a:r>
              <a:rPr lang="en-NZ" sz="2200" dirty="0"/>
              <a:t> </a:t>
            </a:r>
            <a:r>
              <a:rPr lang="en-NZ" sz="2200" dirty="0" err="1"/>
              <a:t>urunga</a:t>
            </a:r>
            <a:r>
              <a:rPr lang="en-NZ" sz="2200" dirty="0"/>
              <a:t> / Entry and declining entry </a:t>
            </a:r>
            <a:r>
              <a:rPr lang="en-NZ" sz="2200" dirty="0" err="1"/>
              <a:t>cont</a:t>
            </a:r>
            <a:r>
              <a:rPr lang="en-NZ" sz="2200" dirty="0"/>
              <a:t>…</a:t>
            </a:r>
          </a:p>
        </p:txBody>
      </p:sp>
      <p:graphicFrame>
        <p:nvGraphicFramePr>
          <p:cNvPr id="4" name="Table 4">
            <a:extLst>
              <a:ext uri="{FF2B5EF4-FFF2-40B4-BE49-F238E27FC236}">
                <a16:creationId xmlns:a16="http://schemas.microsoft.com/office/drawing/2014/main" id="{445B078C-4312-4229-8E2B-D68CA180A402}"/>
              </a:ext>
            </a:extLst>
          </p:cNvPr>
          <p:cNvGraphicFramePr>
            <a:graphicFrameLocks noGrp="1"/>
          </p:cNvGraphicFramePr>
          <p:nvPr>
            <p:ph idx="1"/>
            <p:extLst>
              <p:ext uri="{D42A27DB-BD31-4B8C-83A1-F6EECF244321}">
                <p14:modId xmlns:p14="http://schemas.microsoft.com/office/powerpoint/2010/main" val="2912645538"/>
              </p:ext>
            </p:extLst>
          </p:nvPr>
        </p:nvGraphicFramePr>
        <p:xfrm>
          <a:off x="465909" y="762623"/>
          <a:ext cx="11260182" cy="5307251"/>
        </p:xfrm>
        <a:graphic>
          <a:graphicData uri="http://schemas.openxmlformats.org/drawingml/2006/table">
            <a:tbl>
              <a:tblPr firstRow="1" bandRow="1">
                <a:tableStyleId>{5C22544A-7EE6-4342-B048-85BDC9FD1C3A}</a:tableStyleId>
              </a:tblPr>
              <a:tblGrid>
                <a:gridCol w="3743960">
                  <a:extLst>
                    <a:ext uri="{9D8B030D-6E8A-4147-A177-3AD203B41FA5}">
                      <a16:colId xmlns:a16="http://schemas.microsoft.com/office/drawing/2014/main" val="3180253863"/>
                    </a:ext>
                  </a:extLst>
                </a:gridCol>
                <a:gridCol w="6000930">
                  <a:extLst>
                    <a:ext uri="{9D8B030D-6E8A-4147-A177-3AD203B41FA5}">
                      <a16:colId xmlns:a16="http://schemas.microsoft.com/office/drawing/2014/main" val="816411912"/>
                    </a:ext>
                  </a:extLst>
                </a:gridCol>
                <a:gridCol w="1515292">
                  <a:extLst>
                    <a:ext uri="{9D8B030D-6E8A-4147-A177-3AD203B41FA5}">
                      <a16:colId xmlns:a16="http://schemas.microsoft.com/office/drawing/2014/main" val="3721384293"/>
                    </a:ext>
                  </a:extLst>
                </a:gridCol>
              </a:tblGrid>
              <a:tr h="291140">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chemeClr val="dk1"/>
                          </a:solidFill>
                          <a:effectLst/>
                          <a:latin typeface="+mn-lt"/>
                          <a:ea typeface="+mn-ea"/>
                          <a:cs typeface="+mn-cs"/>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9388120"/>
                  </a:ext>
                </a:extLst>
              </a:tr>
              <a:tr h="3066179">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effectLst/>
                          <a:latin typeface="Segoe UI" panose="020B0502040204020203" pitchFamily="34" charset="0"/>
                          <a:cs typeface="Segoe UI" panose="020B0502040204020203" pitchFamily="34" charset="0"/>
                        </a:rPr>
                        <a:t>3.1.3 </a:t>
                      </a:r>
                      <a:r>
                        <a:rPr lang="en-NZ" sz="1600" b="0" kern="1200" dirty="0">
                          <a:solidFill>
                            <a:schemeClr val="tx1"/>
                          </a:solidFill>
                          <a:effectLst/>
                          <a:latin typeface="Segoe UI" panose="020B0502040204020203" pitchFamily="34" charset="0"/>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The entry process shall:                     a) Respect the rights and identity of the person entering services;            b) Allow for ongoing consultation with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c) Where entry to the service is delayed, ensure the person receives timely updates.</a:t>
                      </a:r>
                    </a:p>
                    <a:p>
                      <a:endParaRPr lang="en-NZ" sz="1800" b="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NZ" sz="1600" kern="1200" dirty="0">
                          <a:solidFill>
                            <a:schemeClr val="dk1"/>
                          </a:solidFill>
                          <a:effectLst/>
                          <a:latin typeface="+mn-lt"/>
                          <a:ea typeface="+mn-ea"/>
                          <a:cs typeface="+mn-cs"/>
                        </a:rPr>
                        <a:t>A person’s identity could include their: </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values and beliefs</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culture</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religion</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disabilities</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gender</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sexual orientation</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relationship status</a:t>
                      </a:r>
                    </a:p>
                    <a:p>
                      <a:pPr marL="285750" lvl="0" indent="-285750">
                        <a:buFont typeface="Arial" panose="020B0604020202020204" pitchFamily="34" charset="0"/>
                        <a:buChar char="•"/>
                      </a:pPr>
                      <a:r>
                        <a:rPr lang="en-NZ" sz="1600" kern="1200" dirty="0">
                          <a:solidFill>
                            <a:schemeClr val="dk1"/>
                          </a:solidFill>
                          <a:effectLst/>
                          <a:latin typeface="+mn-lt"/>
                          <a:ea typeface="+mn-ea"/>
                          <a:cs typeface="+mn-cs"/>
                        </a:rPr>
                        <a:t>other social identities or characteristics.</a:t>
                      </a:r>
                    </a:p>
                    <a:p>
                      <a:endParaRPr lang="en-NZ" sz="1600" kern="1200" dirty="0">
                        <a:solidFill>
                          <a:schemeClr val="dk1"/>
                        </a:solidFill>
                        <a:effectLst/>
                        <a:latin typeface="+mn-lt"/>
                        <a:ea typeface="+mn-ea"/>
                        <a:cs typeface="+mn-cs"/>
                      </a:endParaRPr>
                    </a:p>
                    <a:p>
                      <a:r>
                        <a:rPr lang="en-NZ" sz="1600" kern="1200" dirty="0">
                          <a:solidFill>
                            <a:schemeClr val="dk1"/>
                          </a:solidFill>
                          <a:effectLst/>
                          <a:latin typeface="+mn-lt"/>
                          <a:ea typeface="+mn-ea"/>
                          <a:cs typeface="+mn-cs"/>
                        </a:rPr>
                        <a:t>Service providers have documented evidence of the person’s entry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NZ" sz="1600" dirty="0">
                          <a:latin typeface="Segoe UI" panose="020B0502040204020203" pitchFamily="34" charset="0"/>
                          <a:cs typeface="Segoe UI" panose="020B0502040204020203" pitchFamily="34" charset="0"/>
                        </a:rPr>
                        <a:t>All service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577329"/>
                  </a:ext>
                </a:extLst>
              </a:tr>
              <a:tr h="1949932">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3.1.5 </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demonstrate routine analysis to show entry and decline rates. This must include specific data for entry and decline rates for Māori.</a:t>
                      </a:r>
                      <a:endParaRPr lang="en-NZ"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kern="1200" dirty="0">
                          <a:solidFill>
                            <a:schemeClr val="dk1"/>
                          </a:solidFill>
                          <a:effectLst/>
                          <a:latin typeface="+mn-lt"/>
                          <a:ea typeface="+mn-ea"/>
                          <a:cs typeface="+mn-cs"/>
                        </a:rPr>
                        <a:t>Demonstrate routine analysis of entry and decline rates for Māori. </a:t>
                      </a:r>
                    </a:p>
                    <a:p>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Where ethnicity data is incomplete and inconsistent, service providers improve data quality to make such analysis routine.</a:t>
                      </a:r>
                    </a:p>
                    <a:p>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Identify and implement supports to benefit Māori and </a:t>
                      </a:r>
                      <a:r>
                        <a:rPr lang="en-US" sz="1600" kern="1200" dirty="0" err="1">
                          <a:solidFill>
                            <a:schemeClr val="dk1"/>
                          </a:solidFill>
                          <a:effectLst/>
                          <a:latin typeface="+mn-lt"/>
                          <a:ea typeface="+mn-ea"/>
                          <a:cs typeface="+mn-cs"/>
                        </a:rPr>
                        <a:t>whānau</a:t>
                      </a:r>
                      <a:r>
                        <a:rPr lang="en-US" sz="1600" kern="1200" dirty="0">
                          <a:solidFill>
                            <a:schemeClr val="dk1"/>
                          </a:solidFill>
                          <a:effectLst/>
                          <a:latin typeface="+mn-lt"/>
                          <a:ea typeface="+mn-ea"/>
                          <a:cs typeface="+mn-cs"/>
                        </a:rPr>
                        <a:t>.</a:t>
                      </a:r>
                    </a:p>
                    <a:p>
                      <a:endParaRPr lang="en-NZ"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NZ"/>
                    </a:p>
                  </a:txBody>
                  <a:tcPr/>
                </a:tc>
                <a:extLst>
                  <a:ext uri="{0D108BD9-81ED-4DB2-BD59-A6C34878D82A}">
                    <a16:rowId xmlns:a16="http://schemas.microsoft.com/office/drawing/2014/main" val="1994899216"/>
                  </a:ext>
                </a:extLst>
              </a:tr>
            </a:tbl>
          </a:graphicData>
        </a:graphic>
      </p:graphicFrame>
    </p:spTree>
    <p:extLst>
      <p:ext uri="{BB962C8B-B14F-4D97-AF65-F5344CB8AC3E}">
        <p14:creationId xmlns:p14="http://schemas.microsoft.com/office/powerpoint/2010/main" val="53234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F130-72AC-4031-81FA-B0AE040A009D}"/>
              </a:ext>
            </a:extLst>
          </p:cNvPr>
          <p:cNvSpPr>
            <a:spLocks noGrp="1"/>
          </p:cNvSpPr>
          <p:nvPr>
            <p:ph type="title"/>
          </p:nvPr>
        </p:nvSpPr>
        <p:spPr>
          <a:xfrm>
            <a:off x="359228" y="135543"/>
            <a:ext cx="10515600" cy="521281"/>
          </a:xfrm>
        </p:spPr>
        <p:txBody>
          <a:bodyPr>
            <a:normAutofit/>
          </a:bodyPr>
          <a:lstStyle/>
          <a:p>
            <a:r>
              <a:rPr lang="en-NZ" sz="2200" dirty="0"/>
              <a:t>3.1 Te </a:t>
            </a:r>
            <a:r>
              <a:rPr lang="en-NZ" sz="2200" dirty="0" err="1"/>
              <a:t>urunga</a:t>
            </a:r>
            <a:r>
              <a:rPr lang="en-NZ" sz="2200" dirty="0"/>
              <a:t> me </a:t>
            </a:r>
            <a:r>
              <a:rPr lang="en-NZ" sz="2200" dirty="0" err="1"/>
              <a:t>te</a:t>
            </a:r>
            <a:r>
              <a:rPr lang="en-NZ" sz="2200" dirty="0"/>
              <a:t> </a:t>
            </a:r>
            <a:r>
              <a:rPr lang="en-NZ" sz="2200" dirty="0" err="1"/>
              <a:t>whakakore</a:t>
            </a:r>
            <a:r>
              <a:rPr lang="en-NZ" sz="2200" dirty="0"/>
              <a:t> </a:t>
            </a:r>
            <a:r>
              <a:rPr lang="en-NZ" sz="2200" dirty="0" err="1"/>
              <a:t>urunga</a:t>
            </a:r>
            <a:r>
              <a:rPr lang="en-NZ" sz="2200" dirty="0"/>
              <a:t> / Entry and declining entry cont...</a:t>
            </a:r>
          </a:p>
        </p:txBody>
      </p:sp>
      <p:graphicFrame>
        <p:nvGraphicFramePr>
          <p:cNvPr id="4" name="Table 4">
            <a:extLst>
              <a:ext uri="{FF2B5EF4-FFF2-40B4-BE49-F238E27FC236}">
                <a16:creationId xmlns:a16="http://schemas.microsoft.com/office/drawing/2014/main" id="{788D2637-C15B-4932-ABC9-7F6DF66EA385}"/>
              </a:ext>
            </a:extLst>
          </p:cNvPr>
          <p:cNvGraphicFramePr>
            <a:graphicFrameLocks noGrp="1"/>
          </p:cNvGraphicFramePr>
          <p:nvPr>
            <p:ph idx="1"/>
            <p:extLst>
              <p:ext uri="{D42A27DB-BD31-4B8C-83A1-F6EECF244321}">
                <p14:modId xmlns:p14="http://schemas.microsoft.com/office/powerpoint/2010/main" val="3471506988"/>
              </p:ext>
            </p:extLst>
          </p:nvPr>
        </p:nvGraphicFramePr>
        <p:xfrm>
          <a:off x="426720" y="817673"/>
          <a:ext cx="11373393" cy="5214816"/>
        </p:xfrm>
        <a:graphic>
          <a:graphicData uri="http://schemas.openxmlformats.org/drawingml/2006/table">
            <a:tbl>
              <a:tblPr firstRow="1" bandRow="1">
                <a:tableStyleId>{5C22544A-7EE6-4342-B048-85BDC9FD1C3A}</a:tableStyleId>
              </a:tblPr>
              <a:tblGrid>
                <a:gridCol w="3483429">
                  <a:extLst>
                    <a:ext uri="{9D8B030D-6E8A-4147-A177-3AD203B41FA5}">
                      <a16:colId xmlns:a16="http://schemas.microsoft.com/office/drawing/2014/main" val="1506686245"/>
                    </a:ext>
                  </a:extLst>
                </a:gridCol>
                <a:gridCol w="6156960">
                  <a:extLst>
                    <a:ext uri="{9D8B030D-6E8A-4147-A177-3AD203B41FA5}">
                      <a16:colId xmlns:a16="http://schemas.microsoft.com/office/drawing/2014/main" val="1446618536"/>
                    </a:ext>
                  </a:extLst>
                </a:gridCol>
                <a:gridCol w="1733004">
                  <a:extLst>
                    <a:ext uri="{9D8B030D-6E8A-4147-A177-3AD203B41FA5}">
                      <a16:colId xmlns:a16="http://schemas.microsoft.com/office/drawing/2014/main" val="1304536289"/>
                    </a:ext>
                  </a:extLst>
                </a:gridCol>
              </a:tblGrid>
              <a:tr h="305733">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45014351"/>
                  </a:ext>
                </a:extLst>
              </a:tr>
              <a:tr h="4909083">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3.1.6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Prior to a Māori individual and whānau entry, service providers shall:                                               (a) Develop meaningful partnerships with Māori communities and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organisations</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to benefit Māori individuals and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(b) Work with Māori health practitioners, traditional Māori healers, and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organisations</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to benefit Māori individuals and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a:t>
                      </a:r>
                    </a:p>
                    <a:p>
                      <a:endParaRPr lang="en-NZ"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make available to Māori and whānau: </a:t>
                      </a:r>
                    </a:p>
                    <a:p>
                      <a:pPr marL="285750" indent="-285750" algn="l" defTabSz="914400" rtl="0" eaLnBrk="1" latinLnBrk="0" hangingPunct="1">
                        <a:buFont typeface="Arial" panose="020B0604020202020204" pitchFamily="34" charset="0"/>
                        <a:buChar char="•"/>
                      </a:pP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Kaumātua</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and kuia support</a:t>
                      </a:r>
                    </a:p>
                    <a:p>
                      <a:pPr marL="285750" indent="-285750" algn="l" defTabSz="914400" rtl="0" eaLnBrk="1" latinLnBrk="0" hangingPunct="1">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Opportunities to mix with other Māori in the service</a:t>
                      </a:r>
                    </a:p>
                    <a:p>
                      <a:pPr marL="285750" indent="-285750" algn="l" defTabSz="914400" rtl="0" eaLnBrk="1" latinLnBrk="0" hangingPunct="1">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Māori health care and support workers.</a:t>
                      </a:r>
                    </a:p>
                    <a:p>
                      <a:endParaRPr lang="en-US" sz="16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have information available for Māori, in English and in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te</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reo</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Māori, on: </a:t>
                      </a:r>
                    </a:p>
                    <a:p>
                      <a:pPr marL="285750" indent="-285750">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Māori-specific support and community services available to the person entering the service and their whanau</a:t>
                      </a:r>
                    </a:p>
                    <a:p>
                      <a:pPr marL="285750" indent="-285750">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Local marae, iwi, and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hapū</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contacts and activities</a:t>
                      </a:r>
                    </a:p>
                    <a:p>
                      <a:pPr marL="285750" indent="-285750">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Māori health professionals available to support the person</a:t>
                      </a:r>
                    </a:p>
                    <a:p>
                      <a:pPr marL="285750" indent="-285750">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Types of activities available to support cultural practices and aspirations</a:t>
                      </a:r>
                    </a:p>
                    <a:p>
                      <a:pPr marL="285750" indent="-285750">
                        <a:buFont typeface="Arial" panose="020B0604020202020204" pitchFamily="34" charset="0"/>
                        <a:buChar char="•"/>
                      </a:pP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How the service supports Māori cultural preferences, such as through: art and craft; leisure activities; sports; exercise; food; outings; spirituality; contact with whānau; and support to attend Māori events, including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poukai</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tangihanga and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hura</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600" b="0" i="0" u="none" strike="noStrike" kern="1200" dirty="0" err="1">
                          <a:solidFill>
                            <a:srgbClr val="000000"/>
                          </a:solidFill>
                          <a:effectLst/>
                          <a:latin typeface="Segoe UI" panose="020B0502040204020203" pitchFamily="34" charset="0"/>
                          <a:ea typeface="+mn-ea"/>
                          <a:cs typeface="Segoe UI" panose="020B0502040204020203" pitchFamily="34" charset="0"/>
                        </a:rPr>
                        <a:t>kōhatu</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a:t>
                      </a:r>
                    </a:p>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600" dirty="0">
                          <a:latin typeface="Segoe UI" panose="020B0502040204020203" pitchFamily="34" charset="0"/>
                          <a:cs typeface="Segoe UI" panose="020B0502040204020203" pitchFamily="34" charset="0"/>
                        </a:rPr>
                        <a:t>All service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122288"/>
                  </a:ext>
                </a:extLst>
              </a:tr>
            </a:tbl>
          </a:graphicData>
        </a:graphic>
      </p:graphicFrame>
    </p:spTree>
    <p:extLst>
      <p:ext uri="{BB962C8B-B14F-4D97-AF65-F5344CB8AC3E}">
        <p14:creationId xmlns:p14="http://schemas.microsoft.com/office/powerpoint/2010/main" val="294376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00594" y="154997"/>
            <a:ext cx="10992255" cy="919672"/>
          </a:xfrm>
        </p:spPr>
        <p:txBody>
          <a:bodyPr>
            <a:noAutofit/>
          </a:bodyPr>
          <a:lstStyle/>
          <a:p>
            <a:r>
              <a:rPr lang="en-NZ" sz="2200" dirty="0">
                <a:ea typeface="Calibri" panose="020F0502020204030204" pitchFamily="34" charset="0"/>
              </a:rPr>
              <a:t>3.2 </a:t>
            </a:r>
            <a:r>
              <a:rPr lang="en-NZ" sz="2200" dirty="0" err="1"/>
              <a:t>Taku</a:t>
            </a:r>
            <a:r>
              <a:rPr lang="en-NZ" sz="2200" dirty="0"/>
              <a:t> </a:t>
            </a:r>
            <a:r>
              <a:rPr lang="en-NZ" sz="2200" dirty="0" err="1"/>
              <a:t>huarahi</a:t>
            </a:r>
            <a:r>
              <a:rPr lang="en-NZ" sz="2200" dirty="0"/>
              <a:t> </a:t>
            </a:r>
            <a:r>
              <a:rPr lang="en-NZ" sz="2200" dirty="0" err="1"/>
              <a:t>ki</a:t>
            </a:r>
            <a:r>
              <a:rPr lang="en-NZ" sz="2200" dirty="0"/>
              <a:t> </a:t>
            </a:r>
            <a:r>
              <a:rPr lang="en-NZ" sz="2200" dirty="0" err="1"/>
              <a:t>te</a:t>
            </a:r>
            <a:r>
              <a:rPr lang="en-NZ" sz="2200" dirty="0"/>
              <a:t> </a:t>
            </a:r>
            <a:r>
              <a:rPr lang="en-NZ" sz="2200" dirty="0" err="1"/>
              <a:t>oranga</a:t>
            </a:r>
            <a:r>
              <a:rPr lang="en-NZ" sz="2200" dirty="0"/>
              <a:t>/ My pathway to wellbeing</a:t>
            </a:r>
            <a:br>
              <a:rPr lang="en-NZ" sz="2000" dirty="0"/>
            </a:br>
            <a:br>
              <a:rPr lang="en-NZ" sz="1200" i="1" dirty="0">
                <a:solidFill>
                  <a:srgbClr val="FF0000"/>
                </a:solidFill>
              </a:rPr>
            </a:br>
            <a:r>
              <a:rPr lang="en-NZ" sz="1200" i="1" dirty="0">
                <a:solidFill>
                  <a:schemeClr val="tx1"/>
                </a:solidFill>
                <a:cs typeface="Times New Roman" panose="02020603050405020304" pitchFamily="18" charset="0"/>
              </a:rPr>
              <a:t>HDSS 2008 Alignment: </a:t>
            </a:r>
            <a:r>
              <a:rPr lang="en-NZ" sz="1200" i="1" dirty="0">
                <a:solidFill>
                  <a:schemeClr val="tx1"/>
                </a:solidFill>
              </a:rPr>
              <a:t>1.3 Continuum of Service Delivery; HCSS 8158 2012: 4 Service Delivery; Fertility 8181 2007: 3 Continuum of Service Delivery</a:t>
            </a:r>
            <a:endParaRPr lang="en-NZ" sz="1200" i="1" dirty="0">
              <a:solidFill>
                <a:srgbClr val="FF0000"/>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2443764057"/>
              </p:ext>
            </p:extLst>
          </p:nvPr>
        </p:nvGraphicFramePr>
        <p:xfrm>
          <a:off x="488888" y="957945"/>
          <a:ext cx="11302518" cy="5139100"/>
        </p:xfrm>
        <a:graphic>
          <a:graphicData uri="http://schemas.openxmlformats.org/drawingml/2006/table">
            <a:tbl>
              <a:tblPr firstRow="1" firstCol="1" bandRow="1"/>
              <a:tblGrid>
                <a:gridCol w="701122">
                  <a:extLst>
                    <a:ext uri="{9D8B030D-6E8A-4147-A177-3AD203B41FA5}">
                      <a16:colId xmlns:a16="http://schemas.microsoft.com/office/drawing/2014/main" val="3581027933"/>
                    </a:ext>
                  </a:extLst>
                </a:gridCol>
                <a:gridCol w="4079257">
                  <a:extLst>
                    <a:ext uri="{9D8B030D-6E8A-4147-A177-3AD203B41FA5}">
                      <a16:colId xmlns:a16="http://schemas.microsoft.com/office/drawing/2014/main" val="2497520352"/>
                    </a:ext>
                  </a:extLst>
                </a:gridCol>
                <a:gridCol w="2206202">
                  <a:extLst>
                    <a:ext uri="{9D8B030D-6E8A-4147-A177-3AD203B41FA5}">
                      <a16:colId xmlns:a16="http://schemas.microsoft.com/office/drawing/2014/main" val="3041374685"/>
                    </a:ext>
                  </a:extLst>
                </a:gridCol>
                <a:gridCol w="1264267">
                  <a:extLst>
                    <a:ext uri="{9D8B030D-6E8A-4147-A177-3AD203B41FA5}">
                      <a16:colId xmlns:a16="http://schemas.microsoft.com/office/drawing/2014/main" val="4021729192"/>
                    </a:ext>
                  </a:extLst>
                </a:gridCol>
                <a:gridCol w="918374">
                  <a:extLst>
                    <a:ext uri="{9D8B030D-6E8A-4147-A177-3AD203B41FA5}">
                      <a16:colId xmlns:a16="http://schemas.microsoft.com/office/drawing/2014/main" val="4040259809"/>
                    </a:ext>
                  </a:extLst>
                </a:gridCol>
                <a:gridCol w="1001603">
                  <a:extLst>
                    <a:ext uri="{9D8B030D-6E8A-4147-A177-3AD203B41FA5}">
                      <a16:colId xmlns:a16="http://schemas.microsoft.com/office/drawing/2014/main" val="1210622288"/>
                    </a:ext>
                  </a:extLst>
                </a:gridCol>
                <a:gridCol w="1131693">
                  <a:extLst>
                    <a:ext uri="{9D8B030D-6E8A-4147-A177-3AD203B41FA5}">
                      <a16:colId xmlns:a16="http://schemas.microsoft.com/office/drawing/2014/main" val="1703305857"/>
                    </a:ext>
                  </a:extLst>
                </a:gridCol>
              </a:tblGrid>
              <a:tr h="260061">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2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2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739903">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3.2.1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engage with people receiving services to assess and develop their individual care or support plan in a timely manner. Whānau shall be involved when the person receiving services requests this.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kern="1200" dirty="0">
                          <a:solidFill>
                            <a:schemeClr val="tx1"/>
                          </a:solidFill>
                          <a:effectLst/>
                          <a:latin typeface="Segoe UI" panose="020B0502040204020203" pitchFamily="34" charset="0"/>
                          <a:ea typeface="+mn-ea"/>
                          <a:cs typeface="Segoe UI" panose="020B0502040204020203" pitchFamily="34" charset="0"/>
                        </a:rPr>
                        <a:t>1.1.1.1; 1.1.2.3; 1.1.3.2;  1.1.4.1; 1.1.4.4; 1.1.4.5; 1.1.4.6; 1.1.6.1; 1.1.6.2; 1.3.3.2; </a:t>
                      </a:r>
                      <a:r>
                        <a:rPr lang="en-NZ" sz="1000" kern="1200" dirty="0">
                          <a:solidFill>
                            <a:schemeClr val="tx1"/>
                          </a:solidFill>
                          <a:effectLst/>
                          <a:latin typeface="Segoe UI" panose="020B0502040204020203" pitchFamily="34" charset="0"/>
                          <a:ea typeface="+mn-ea"/>
                          <a:cs typeface="Segoe UI" panose="020B0502040204020203" pitchFamily="34" charset="0"/>
                        </a:rPr>
                        <a:t>1.3.3.3; 1.3.3.5; </a:t>
                      </a:r>
                      <a:r>
                        <a:rPr lang="en-NZ" sz="1000" i="1" kern="1200" dirty="0">
                          <a:solidFill>
                            <a:schemeClr val="tx1"/>
                          </a:solidFill>
                          <a:effectLst/>
                          <a:latin typeface="Segoe UI" panose="020B0502040204020203" pitchFamily="34" charset="0"/>
                          <a:ea typeface="+mn-ea"/>
                          <a:cs typeface="Segoe UI" panose="020B0502040204020203" pitchFamily="34" charset="0"/>
                        </a:rPr>
                        <a:t>1.3.4.1; </a:t>
                      </a:r>
                      <a:r>
                        <a:rPr lang="en-NZ" sz="1000" kern="1200" dirty="0">
                          <a:solidFill>
                            <a:schemeClr val="tx1"/>
                          </a:solidFill>
                          <a:effectLst/>
                          <a:latin typeface="Segoe UI" panose="020B0502040204020203" pitchFamily="34" charset="0"/>
                          <a:ea typeface="+mn-ea"/>
                          <a:cs typeface="Segoe UI" panose="020B0502040204020203" pitchFamily="34" charset="0"/>
                        </a:rPr>
                        <a:t>1.3.4.2; </a:t>
                      </a:r>
                      <a:r>
                        <a:rPr lang="en-NZ" sz="1000" i="1" kern="1200" dirty="0">
                          <a:solidFill>
                            <a:schemeClr val="tx1"/>
                          </a:solidFill>
                          <a:effectLst/>
                          <a:latin typeface="Segoe UI" panose="020B0502040204020203" pitchFamily="34" charset="0"/>
                          <a:ea typeface="+mn-ea"/>
                          <a:cs typeface="Segoe UI" panose="020B0502040204020203" pitchFamily="34" charset="0"/>
                        </a:rPr>
                        <a:t>1.3.4.4;  1.3.4.5; 1.3.5.1; </a:t>
                      </a:r>
                      <a:r>
                        <a:rPr lang="en-NZ" sz="1000" kern="1200" dirty="0">
                          <a:solidFill>
                            <a:schemeClr val="tx1"/>
                          </a:solidFill>
                          <a:effectLst/>
                          <a:latin typeface="Segoe UI" panose="020B0502040204020203" pitchFamily="34" charset="0"/>
                          <a:ea typeface="+mn-ea"/>
                          <a:cs typeface="Segoe UI" panose="020B0502040204020203" pitchFamily="34" charset="0"/>
                        </a:rPr>
                        <a:t>1.3.5.4;</a:t>
                      </a:r>
                      <a:r>
                        <a:rPr lang="en-NZ" sz="1000" i="1" kern="1200" dirty="0">
                          <a:solidFill>
                            <a:schemeClr val="tx1"/>
                          </a:solidFill>
                          <a:effectLst/>
                          <a:latin typeface="Segoe UI" panose="020B0502040204020203" pitchFamily="34" charset="0"/>
                          <a:ea typeface="+mn-ea"/>
                          <a:cs typeface="Segoe UI" panose="020B0502040204020203" pitchFamily="34" charset="0"/>
                        </a:rPr>
                        <a:t> 1.3.5.5;</a:t>
                      </a:r>
                      <a:r>
                        <a:rPr lang="en-NZ" sz="1000" kern="1200" dirty="0">
                          <a:solidFill>
                            <a:schemeClr val="tx1"/>
                          </a:solidFill>
                          <a:effectLst/>
                          <a:latin typeface="Segoe UI" panose="020B0502040204020203" pitchFamily="34" charset="0"/>
                          <a:ea typeface="+mn-ea"/>
                          <a:cs typeface="Segoe UI" panose="020B0502040204020203" pitchFamily="34" charset="0"/>
                        </a:rPr>
                        <a:t>1.3.6.2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1.4.5; 2.5.2; 4.1.2; 4.2.1; 4.2.2; 4.2.3; 4.2.4; 4.4.1; 4.4.2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1.2.2; 3.5.2; 3.5.3; 3.5.4; 3.5.6; 3.8.1 </a:t>
                      </a:r>
                      <a:endParaRPr lang="en-NZ" sz="10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kern="1200" dirty="0">
                          <a:solidFill>
                            <a:schemeClr val="tx1"/>
                          </a:solidFill>
                          <a:effectLst/>
                          <a:latin typeface="Segoe UI" panose="020B0502040204020203" pitchFamily="34" charset="0"/>
                          <a:ea typeface="+mn-ea"/>
                          <a:cs typeface="Segoe UI" panose="020B0502040204020203" pitchFamily="34" charset="0"/>
                        </a:rPr>
                        <a:t>6.2.6; 6.2.8; 6.4.1; 6.4.2; 8.3.1; 9.12.6 </a:t>
                      </a:r>
                      <a:endParaRPr lang="en-NZ" sz="10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n-NZ" sz="1000" dirty="0">
                          <a:latin typeface="Segoe UI" panose="020B0502040204020203" pitchFamily="34" charset="0"/>
                          <a:cs typeface="Segoe UI" panose="020B0502040204020203" pitchFamily="34"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367999">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3.2.2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Care or support plans shall be developed within service providers’ model of care.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1.3.3.1; 1.3.3.3; 1.3.4.2; 1.3.4.3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 4.4.1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3.5.6; 3.8.1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9.9.1; 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3640325">
                <a:tc>
                  <a:txBody>
                    <a:bodyPr/>
                    <a:lstStyle/>
                    <a:p>
                      <a:r>
                        <a:rPr lang="en-NZ" sz="1000" b="1" dirty="0">
                          <a:solidFill>
                            <a:schemeClr val="bg2">
                              <a:lumMod val="50000"/>
                            </a:schemeClr>
                          </a:solidFill>
                          <a:latin typeface="Segoe UI" panose="020B0502040204020203" pitchFamily="34" charset="0"/>
                          <a:cs typeface="Segoe UI" panose="020B0502040204020203" pitchFamily="34" charset="0"/>
                        </a:rPr>
                        <a:t>3.2.3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Fundamental to the development of a care or support plan shall be that:</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(a) Informed choice is an underpinning principle;</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(b) A suitably qualified, skilled, and experienced health care or support worker</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undertakes the development of the care or support plan;</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(c) Comprehensive assessment includes consideration of people’s lived experience;</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(d) Cultural needs, values, and beliefs are considered;</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(e) Cultural assessments are completed by culturally competent workers and are</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accessible in all settings and circumstances. This includes traditional healing practitioners as well as </a:t>
                      </a:r>
                      <a:r>
                        <a:rPr lang="en-US" sz="1000" b="1" i="0" u="none" strike="noStrike" dirty="0" err="1">
                          <a:solidFill>
                            <a:schemeClr val="bg2">
                              <a:lumMod val="50000"/>
                            </a:schemeClr>
                          </a:solidFill>
                          <a:effectLst/>
                          <a:latin typeface="Segoe UI" panose="020B0502040204020203" pitchFamily="34" charset="0"/>
                          <a:cs typeface="Segoe UI" panose="020B0502040204020203" pitchFamily="34" charset="0"/>
                        </a:rPr>
                        <a:t>rākau</a:t>
                      </a: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 </a:t>
                      </a:r>
                      <a:r>
                        <a:rPr lang="en-US" sz="1000" b="1" i="0" u="none" strike="noStrike" dirty="0" err="1">
                          <a:solidFill>
                            <a:schemeClr val="bg2">
                              <a:lumMod val="50000"/>
                            </a:schemeClr>
                          </a:solidFill>
                          <a:effectLst/>
                          <a:latin typeface="Segoe UI" panose="020B0502040204020203" pitchFamily="34" charset="0"/>
                          <a:cs typeface="Segoe UI" panose="020B0502040204020203" pitchFamily="34" charset="0"/>
                        </a:rPr>
                        <a:t>rongoā</a:t>
                      </a: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 mirimiri, and </a:t>
                      </a:r>
                      <a:r>
                        <a:rPr lang="en-US" sz="1000" b="1" i="0" u="none" strike="noStrike" dirty="0" err="1">
                          <a:solidFill>
                            <a:schemeClr val="bg2">
                              <a:lumMod val="50000"/>
                            </a:schemeClr>
                          </a:solidFill>
                          <a:effectLst/>
                          <a:latin typeface="Segoe UI" panose="020B0502040204020203" pitchFamily="34" charset="0"/>
                          <a:cs typeface="Segoe UI" panose="020B0502040204020203" pitchFamily="34" charset="0"/>
                        </a:rPr>
                        <a:t>karakia</a:t>
                      </a: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(f) Strengths, goals, and aspirations are described and align with people’s values</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and beliefs. The support required to achieve these is clearly documented and</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communicated;</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(g) Early warning signs and risks that may adversely affect a person’s wellbeing are recorded, with a focus on prevention or escalation for appropriate intervention;</a:t>
                      </a:r>
                      <a:b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b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(h) People’s care or support plan identifies wider service integration as required.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1" dirty="0">
                          <a:solidFill>
                            <a:schemeClr val="bg2">
                              <a:lumMod val="50000"/>
                            </a:schemeClr>
                          </a:solidFill>
                          <a:latin typeface="Segoe UI" panose="020B0502040204020203" pitchFamily="34" charset="0"/>
                          <a:cs typeface="Segoe UI" panose="020B0502040204020203" pitchFamily="34" charset="0"/>
                        </a:rPr>
                        <a:t>Partially mapped: not explicit/aligns with 1.1.1.1; 1.1.3.2; 1.1.3.6; 1.1.4.1; 1.1.4.4; 1.1.4.5; 1.1.4.6; 1.1.6.1; 1.1.6.2; 1.1.10.2; 1.1.10.3; 1.1.10.5; 1.1.10.6; 1.1.12.2; 1.2.1.3; 1.2.2.1; 1.2.7.1; 1.2.7.2; 1.2.7.3; 1.3.3.1; 1.3.3.3; 1.3.4.4; 1.3.4.5; 1.3.5.1; 1.3.5.2; 1.3.5.3; 1.3.5.4; 1.3.5.5;1.3.6.2</a:t>
                      </a:r>
                      <a:endParaRPr lang="en-NZ" sz="1000" b="1" dirty="0">
                        <a:solidFill>
                          <a:schemeClr val="bg2">
                            <a:lumMod val="50000"/>
                          </a:schemeClr>
                        </a:solidFill>
                        <a:latin typeface="Segoe UI" panose="020B0502040204020203" pitchFamily="34" charset="0"/>
                        <a:cs typeface="Segoe UI" panose="020B0502040204020203"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dirty="0">
                          <a:latin typeface="Segoe UI" panose="020B0502040204020203" pitchFamily="34" charset="0"/>
                          <a:cs typeface="Segoe UI" panose="020B0502040204020203" pitchFamily="34" charset="0"/>
                        </a:rPr>
                        <a:t>1.4.3; 4.1.2; 4.2.1; 4.2.2; 4.2.4; 4.4.1; 4.4.2; 4.4.3; 4.5.1; 4.10.1; 4.10.2; 4.12.1; 4.12.2; 4.12.3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dirty="0">
                          <a:latin typeface="Segoe UI" panose="020B0502040204020203" pitchFamily="34" charset="0"/>
                          <a:cs typeface="Segoe UI" panose="020B0502040204020203" pitchFamily="34" charset="0"/>
                        </a:rPr>
                        <a:t>1.2.1; 1.2.3; 1.2.3; 3.1.1; 3.1.2; 3.5.1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dirty="0">
                          <a:latin typeface="Segoe UI" panose="020B0502040204020203" pitchFamily="34" charset="0"/>
                          <a:cs typeface="Segoe UI" panose="020B0502040204020203" pitchFamily="34" charset="0"/>
                        </a:rPr>
                        <a:t>7.3; 8.2.2; 8.2.5; 8.3.4; 8.3.5; 8.3.6; 8.3.11; 8.3.22; 8.3.23; 8.4.1; 8.4.2; 8.4.3; 8.4.5; 8.4.6; 8.4.7; 8.4.8; 8.4.9; 8.4.11; 8.4.12; 8.4.14; 8.6.1; 9.5.1; 9.6.2; 9.7.1 -9.7.20; 9.8 1- 9.8.3; 9.9.1; 9.9.2; 9.9.6- 9.9.12;  9.10.1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7930463"/>
                  </a:ext>
                </a:extLst>
              </a:tr>
            </a:tbl>
          </a:graphicData>
        </a:graphic>
      </p:graphicFrame>
    </p:spTree>
    <p:extLst>
      <p:ext uri="{BB962C8B-B14F-4D97-AF65-F5344CB8AC3E}">
        <p14:creationId xmlns:p14="http://schemas.microsoft.com/office/powerpoint/2010/main" val="12060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8B26-33F5-4A1E-BE9E-011950112661}"/>
              </a:ext>
            </a:extLst>
          </p:cNvPr>
          <p:cNvSpPr>
            <a:spLocks noGrp="1"/>
          </p:cNvSpPr>
          <p:nvPr>
            <p:ph type="title"/>
          </p:nvPr>
        </p:nvSpPr>
        <p:spPr>
          <a:xfrm>
            <a:off x="426720" y="79953"/>
            <a:ext cx="10515600" cy="782195"/>
          </a:xfrm>
        </p:spPr>
        <p:txBody>
          <a:bodyPr>
            <a:normAutofit/>
          </a:bodyPr>
          <a:lstStyle/>
          <a:p>
            <a:r>
              <a:rPr lang="en-NZ" sz="2200" dirty="0">
                <a:ea typeface="Calibri" panose="020F0502020204030204" pitchFamily="34" charset="0"/>
              </a:rPr>
              <a:t>3.2 </a:t>
            </a:r>
            <a:r>
              <a:rPr lang="en-NZ" sz="2200" dirty="0" err="1"/>
              <a:t>Taku</a:t>
            </a:r>
            <a:r>
              <a:rPr lang="en-NZ" sz="2200" dirty="0"/>
              <a:t> </a:t>
            </a:r>
            <a:r>
              <a:rPr lang="en-NZ" sz="2200" dirty="0" err="1"/>
              <a:t>huarahi</a:t>
            </a:r>
            <a:r>
              <a:rPr lang="en-NZ" sz="2200" dirty="0"/>
              <a:t> </a:t>
            </a:r>
            <a:r>
              <a:rPr lang="en-NZ" sz="2200" dirty="0" err="1"/>
              <a:t>ki</a:t>
            </a:r>
            <a:r>
              <a:rPr lang="en-NZ" sz="2200" dirty="0"/>
              <a:t> </a:t>
            </a:r>
            <a:r>
              <a:rPr lang="en-NZ" sz="2200" dirty="0" err="1"/>
              <a:t>te</a:t>
            </a:r>
            <a:r>
              <a:rPr lang="en-NZ" sz="2200" dirty="0"/>
              <a:t> </a:t>
            </a:r>
            <a:r>
              <a:rPr lang="en-NZ" sz="2200" dirty="0" err="1"/>
              <a:t>oranga</a:t>
            </a:r>
            <a:r>
              <a:rPr lang="en-NZ" sz="2200" dirty="0"/>
              <a:t>/ My pathway to wellbeing </a:t>
            </a:r>
            <a:r>
              <a:rPr lang="en-NZ" sz="2200" dirty="0" err="1"/>
              <a:t>cont</a:t>
            </a:r>
            <a:r>
              <a:rPr lang="en-NZ" sz="2200" dirty="0"/>
              <a:t>…</a:t>
            </a:r>
            <a:endParaRPr lang="en-NZ" sz="2200" dirty="0">
              <a:solidFill>
                <a:srgbClr val="FF0000"/>
              </a:solidFill>
            </a:endParaRPr>
          </a:p>
        </p:txBody>
      </p:sp>
      <p:graphicFrame>
        <p:nvGraphicFramePr>
          <p:cNvPr id="4" name="Table 4">
            <a:extLst>
              <a:ext uri="{FF2B5EF4-FFF2-40B4-BE49-F238E27FC236}">
                <a16:creationId xmlns:a16="http://schemas.microsoft.com/office/drawing/2014/main" id="{8B2C8A70-3CE4-423B-81FA-08B5635201ED}"/>
              </a:ext>
            </a:extLst>
          </p:cNvPr>
          <p:cNvGraphicFramePr>
            <a:graphicFrameLocks noGrp="1"/>
          </p:cNvGraphicFramePr>
          <p:nvPr>
            <p:ph idx="1"/>
            <p:extLst>
              <p:ext uri="{D42A27DB-BD31-4B8C-83A1-F6EECF244321}">
                <p14:modId xmlns:p14="http://schemas.microsoft.com/office/powerpoint/2010/main" val="403375716"/>
              </p:ext>
            </p:extLst>
          </p:nvPr>
        </p:nvGraphicFramePr>
        <p:xfrm>
          <a:off x="426720" y="766355"/>
          <a:ext cx="11243197" cy="5259976"/>
        </p:xfrm>
        <a:graphic>
          <a:graphicData uri="http://schemas.openxmlformats.org/drawingml/2006/table">
            <a:tbl>
              <a:tblPr firstRow="1" bandRow="1">
                <a:solidFill>
                  <a:schemeClr val="bg1"/>
                </a:solidFill>
                <a:tableStyleId>{073A0DAA-6AF3-43AB-8588-CEC1D06C72B9}</a:tableStyleId>
              </a:tblPr>
              <a:tblGrid>
                <a:gridCol w="846262">
                  <a:extLst>
                    <a:ext uri="{9D8B030D-6E8A-4147-A177-3AD203B41FA5}">
                      <a16:colId xmlns:a16="http://schemas.microsoft.com/office/drawing/2014/main" val="3279446679"/>
                    </a:ext>
                  </a:extLst>
                </a:gridCol>
                <a:gridCol w="4422229">
                  <a:extLst>
                    <a:ext uri="{9D8B030D-6E8A-4147-A177-3AD203B41FA5}">
                      <a16:colId xmlns:a16="http://schemas.microsoft.com/office/drawing/2014/main" val="2528696259"/>
                    </a:ext>
                  </a:extLst>
                </a:gridCol>
                <a:gridCol w="1401495">
                  <a:extLst>
                    <a:ext uri="{9D8B030D-6E8A-4147-A177-3AD203B41FA5}">
                      <a16:colId xmlns:a16="http://schemas.microsoft.com/office/drawing/2014/main" val="3013545739"/>
                    </a:ext>
                  </a:extLst>
                </a:gridCol>
                <a:gridCol w="1156246">
                  <a:extLst>
                    <a:ext uri="{9D8B030D-6E8A-4147-A177-3AD203B41FA5}">
                      <a16:colId xmlns:a16="http://schemas.microsoft.com/office/drawing/2014/main" val="2934671663"/>
                    </a:ext>
                  </a:extLst>
                </a:gridCol>
                <a:gridCol w="1061330">
                  <a:extLst>
                    <a:ext uri="{9D8B030D-6E8A-4147-A177-3AD203B41FA5}">
                      <a16:colId xmlns:a16="http://schemas.microsoft.com/office/drawing/2014/main" val="3771571993"/>
                    </a:ext>
                  </a:extLst>
                </a:gridCol>
                <a:gridCol w="1113103">
                  <a:extLst>
                    <a:ext uri="{9D8B030D-6E8A-4147-A177-3AD203B41FA5}">
                      <a16:colId xmlns:a16="http://schemas.microsoft.com/office/drawing/2014/main" val="2964437211"/>
                    </a:ext>
                  </a:extLst>
                </a:gridCol>
                <a:gridCol w="1242532">
                  <a:extLst>
                    <a:ext uri="{9D8B030D-6E8A-4147-A177-3AD203B41FA5}">
                      <a16:colId xmlns:a16="http://schemas.microsoft.com/office/drawing/2014/main" val="273463127"/>
                    </a:ext>
                  </a:extLst>
                </a:gridCol>
              </a:tblGrid>
              <a:tr h="215692">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397435546"/>
                  </a:ext>
                </a:extLst>
              </a:tr>
              <a:tr h="1914817">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3.2.4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spcBef>
                          <a:spcPts val="0"/>
                        </a:spcBef>
                        <a:spcAft>
                          <a:spcPts val="0"/>
                        </a:spcAft>
                      </a:pP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In implementing care or support plans, service providers shall demonstrate:</a:t>
                      </a:r>
                    </a:p>
                    <a:p>
                      <a:pPr marL="0" algn="l" defTabSz="914400" rtl="0" eaLnBrk="1" latinLnBrk="0" hangingPunct="1">
                        <a:spcBef>
                          <a:spcPts val="0"/>
                        </a:spcBef>
                        <a:spcAft>
                          <a:spcPts val="0"/>
                        </a:spcAft>
                      </a:pP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(a) Active involvement with the person receiving services and </a:t>
                      </a:r>
                      <a:r>
                        <a:rPr lang="en-US" sz="1000" b="1" kern="1200" dirty="0" err="1">
                          <a:solidFill>
                            <a:schemeClr val="bg2">
                              <a:lumMod val="50000"/>
                            </a:schemeClr>
                          </a:solidFill>
                          <a:effectLst/>
                          <a:latin typeface="Segoe UI" panose="020B0502040204020203" pitchFamily="34" charset="0"/>
                          <a:ea typeface="+mn-ea"/>
                          <a:cs typeface="Times New Roman" panose="02020603050405020304" pitchFamily="18" charset="0"/>
                        </a:rPr>
                        <a:t>whānau</a:t>
                      </a: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a:t>
                      </a:r>
                    </a:p>
                    <a:p>
                      <a:pPr marL="0" algn="l" defTabSz="914400" rtl="0" eaLnBrk="1" latinLnBrk="0" hangingPunct="1">
                        <a:spcBef>
                          <a:spcPts val="0"/>
                        </a:spcBef>
                        <a:spcAft>
                          <a:spcPts val="0"/>
                        </a:spcAft>
                      </a:pP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(b) That the provision of service is consistent with, and contributes to, meeting the person’s assessed needs, goals, and aspirations. </a:t>
                      </a:r>
                      <a:r>
                        <a:rPr lang="en-US" sz="1000" b="1" kern="1200" dirty="0" err="1">
                          <a:solidFill>
                            <a:schemeClr val="bg2">
                              <a:lumMod val="50000"/>
                            </a:schemeClr>
                          </a:solidFill>
                          <a:effectLst/>
                          <a:latin typeface="Segoe UI" panose="020B0502040204020203" pitchFamily="34" charset="0"/>
                          <a:ea typeface="+mn-ea"/>
                          <a:cs typeface="Times New Roman" panose="02020603050405020304" pitchFamily="18" charset="0"/>
                        </a:rPr>
                        <a:t>Whānau</a:t>
                      </a: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 require assessment for support needs as well. This supports </a:t>
                      </a:r>
                      <a:r>
                        <a:rPr lang="en-US" sz="1000" b="1" kern="1200" dirty="0" err="1">
                          <a:solidFill>
                            <a:schemeClr val="bg2">
                              <a:lumMod val="50000"/>
                            </a:schemeClr>
                          </a:solidFill>
                          <a:effectLst/>
                          <a:latin typeface="Segoe UI" panose="020B0502040204020203" pitchFamily="34" charset="0"/>
                          <a:ea typeface="+mn-ea"/>
                          <a:cs typeface="Times New Roman" panose="02020603050405020304" pitchFamily="18" charset="0"/>
                        </a:rPr>
                        <a:t>whānau</a:t>
                      </a: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 ora and </a:t>
                      </a:r>
                      <a:r>
                        <a:rPr lang="en-US" sz="1000" b="1" kern="1200" dirty="0" err="1">
                          <a:solidFill>
                            <a:schemeClr val="bg2">
                              <a:lumMod val="50000"/>
                            </a:schemeClr>
                          </a:solidFill>
                          <a:effectLst/>
                          <a:latin typeface="Segoe UI" panose="020B0502040204020203" pitchFamily="34" charset="0"/>
                          <a:ea typeface="+mn-ea"/>
                          <a:cs typeface="Times New Roman" panose="02020603050405020304" pitchFamily="18" charset="0"/>
                        </a:rPr>
                        <a:t>pae</a:t>
                      </a: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 ora, and builds resilience, self-management, and self-advocacy among the collective; </a:t>
                      </a:r>
                    </a:p>
                    <a:p>
                      <a:pPr marL="0" algn="l" defTabSz="914400" rtl="0" eaLnBrk="1" latinLnBrk="0" hangingPunct="1">
                        <a:spcBef>
                          <a:spcPts val="0"/>
                        </a:spcBef>
                        <a:spcAft>
                          <a:spcPts val="0"/>
                        </a:spcAft>
                      </a:pP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(c) That the person receives services that remove stigma and promote acceptance </a:t>
                      </a:r>
                      <a:r>
                        <a:rPr lang="en-NZ"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and inclusion; </a:t>
                      </a:r>
                    </a:p>
                    <a:p>
                      <a:pPr marL="0" algn="l" defTabSz="914400" rtl="0" eaLnBrk="1" latinLnBrk="0" hangingPunct="1">
                        <a:spcBef>
                          <a:spcPts val="0"/>
                        </a:spcBef>
                        <a:spcAft>
                          <a:spcPts val="0"/>
                        </a:spcAft>
                      </a:pP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(d) That needs and risk assessments are an ongoing process and that any changes  </a:t>
                      </a:r>
                      <a:r>
                        <a:rPr lang="en-NZ"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are documented.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US"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Partially mapped: not explicit/aligns with 1.3.4.2; 1.1.7.2; 1.1.7.5; 1.1.12.1; 1.3.3.2; 1.3.3.3; 1.3.4.4; 1.3.5.1; 1.3.5.2; 1.3.5.5; 1.3.6.1; 1.3.6.4; 1.3.6.5; 1.3.8.1; 1.3.8.2</a:t>
                      </a:r>
                      <a:endPar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4.1.2; 4.2.3; 4.2.4; 4.4.1; 4.4.2; 4.4.3; 4.5.1; 4.8.1; 4.8.2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1.2.1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8.3.4; 8.3.11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All service types</a:t>
                      </a:r>
                    </a:p>
                    <a:p>
                      <a:endParaRPr lang="en-NZ"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613415"/>
                  </a:ext>
                </a:extLst>
              </a:tr>
              <a:tr h="770329">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000" kern="1200" dirty="0">
                          <a:solidFill>
                            <a:schemeClr val="tx1"/>
                          </a:solidFill>
                          <a:effectLst/>
                          <a:latin typeface="Segoe UI" panose="020B0502040204020203" pitchFamily="34" charset="0"/>
                          <a:ea typeface="+mn-ea"/>
                          <a:cs typeface="Times New Roman" panose="02020603050405020304" pitchFamily="18" charset="0"/>
                        </a:rPr>
                        <a:t>My service provider shall work in partnership with Pacific communities and organisations, within and beyond the health and disability sector, to enable better planning, support, interventions, research, and evaluation of the health and wellbeing of Pacific peoples to improve outcomes</a:t>
                      </a: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1.1.12.2; 1.3.3.2; 1.3.3.3; 1.3.3.4; 1.3.4.4; 1.3.5.1; 1.3.5.5; 1.3.6.2; 1.3.8.1; 1.3.8.2; 1.3.8.3; 1.3.8.4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4.11.1; 4.11.2; 4.11.3; 4.11.4; 4.11.5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3.8.2; 3.8.3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8.3.4; 8.3.11; 8.4.13; 9.6.1; 9.11.1- 9.11.5; 9.12.1; - 9.12.7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a:p>
                  </a:txBody>
                  <a:tcPr/>
                </a:tc>
                <a:extLst>
                  <a:ext uri="{0D108BD9-81ED-4DB2-BD59-A6C34878D82A}">
                    <a16:rowId xmlns:a16="http://schemas.microsoft.com/office/drawing/2014/main" val="3666832187"/>
                  </a:ext>
                </a:extLst>
              </a:tr>
              <a:tr h="1324965">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000" b="1" kern="1200" dirty="0">
                          <a:solidFill>
                            <a:schemeClr val="dk1"/>
                          </a:solidFill>
                          <a:effectLst/>
                          <a:latin typeface="Segoe UI" panose="020B0502040204020203" pitchFamily="34" charset="0"/>
                          <a:ea typeface="Calibri" panose="020F0502020204030204" pitchFamily="34" charset="0"/>
                          <a:cs typeface="Times New Roman" panose="02020603050405020304" pitchFamily="18" charset="0"/>
                        </a:rPr>
                        <a:t>3.2.6</a:t>
                      </a:r>
                    </a:p>
                    <a:p>
                      <a:pPr marL="0" algn="l" defTabSz="914400" rtl="0" eaLnBrk="1" latinLnBrk="0" hangingPunct="1">
                        <a:spcBef>
                          <a:spcPts val="600"/>
                        </a:spcBef>
                        <a:spcAft>
                          <a:spcPts val="900"/>
                        </a:spcAft>
                      </a:pPr>
                      <a:endParaRPr lang="en-NZ" sz="1000" b="1" kern="1200" dirty="0">
                        <a:solidFill>
                          <a:schemeClr val="dk1"/>
                        </a:solidFill>
                        <a:effectLst/>
                        <a:latin typeface="Segoe UI"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NZ" sz="1000" b="1" kern="1200" dirty="0">
                          <a:solidFill>
                            <a:schemeClr val="tx1"/>
                          </a:solidFill>
                          <a:effectLst/>
                          <a:latin typeface="Segoe UI" panose="020B0502040204020203" pitchFamily="34" charset="0"/>
                          <a:ea typeface="+mn-ea"/>
                          <a:cs typeface="Times New Roman" panose="02020603050405020304" pitchFamily="18" charset="0"/>
                        </a:rPr>
                        <a:t>Service providers shall:</a:t>
                      </a:r>
                    </a:p>
                    <a:p>
                      <a:pPr marL="0" algn="l" defTabSz="914400" rtl="0" eaLnBrk="1" latinLnBrk="0" hangingPunct="1"/>
                      <a:r>
                        <a:rPr lang="en-NZ" sz="1000" b="1" kern="1200" dirty="0">
                          <a:solidFill>
                            <a:schemeClr val="tx1"/>
                          </a:solidFill>
                          <a:effectLst/>
                          <a:latin typeface="Segoe UI" panose="020B0502040204020203" pitchFamily="34" charset="0"/>
                          <a:ea typeface="+mn-ea"/>
                          <a:cs typeface="Times New Roman" panose="02020603050405020304" pitchFamily="18" charset="0"/>
                        </a:rPr>
                        <a:t>(a) Together with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tāngata</a:t>
                      </a:r>
                      <a:r>
                        <a:rPr lang="en-NZ" sz="1000" b="1" kern="1200" dirty="0">
                          <a:solidFill>
                            <a:schemeClr val="tx1"/>
                          </a:solidFill>
                          <a:effectLst/>
                          <a:latin typeface="Segoe UI" panose="020B0502040204020203" pitchFamily="34" charset="0"/>
                          <a:ea typeface="+mn-ea"/>
                          <a:cs typeface="Times New Roman" panose="02020603050405020304" pitchFamily="18" charset="0"/>
                        </a:rPr>
                        <a:t>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whaikaha</a:t>
                      </a:r>
                      <a:r>
                        <a:rPr lang="en-NZ" sz="1000" b="1" kern="1200" dirty="0">
                          <a:solidFill>
                            <a:schemeClr val="tx1"/>
                          </a:solidFill>
                          <a:effectLst/>
                          <a:latin typeface="Segoe UI" panose="020B0502040204020203" pitchFamily="34" charset="0"/>
                          <a:ea typeface="+mn-ea"/>
                          <a:cs typeface="Times New Roman" panose="02020603050405020304" pitchFamily="18" charset="0"/>
                        </a:rPr>
                        <a:t>, develop policies and procedures that ensure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tāngata</a:t>
                      </a:r>
                      <a:r>
                        <a:rPr lang="en-NZ" sz="1000" b="1" kern="1200" dirty="0">
                          <a:solidFill>
                            <a:schemeClr val="tx1"/>
                          </a:solidFill>
                          <a:effectLst/>
                          <a:latin typeface="Segoe UI" panose="020B0502040204020203" pitchFamily="34" charset="0"/>
                          <a:ea typeface="+mn-ea"/>
                          <a:cs typeface="Times New Roman" panose="02020603050405020304" pitchFamily="18" charset="0"/>
                        </a:rPr>
                        <a:t>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whaikaha</a:t>
                      </a:r>
                      <a:r>
                        <a:rPr lang="en-NZ" sz="1000" b="1" kern="1200" dirty="0">
                          <a:solidFill>
                            <a:schemeClr val="tx1"/>
                          </a:solidFill>
                          <a:effectLst/>
                          <a:latin typeface="Segoe UI" panose="020B0502040204020203" pitchFamily="34" charset="0"/>
                          <a:ea typeface="+mn-ea"/>
                          <a:cs typeface="Times New Roman" panose="02020603050405020304" pitchFamily="18" charset="0"/>
                        </a:rPr>
                        <a:t> and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whānau</a:t>
                      </a:r>
                      <a:r>
                        <a:rPr lang="en-NZ" sz="1000" b="1" kern="1200" dirty="0">
                          <a:solidFill>
                            <a:schemeClr val="tx1"/>
                          </a:solidFill>
                          <a:effectLst/>
                          <a:latin typeface="Segoe UI" panose="020B0502040204020203" pitchFamily="34" charset="0"/>
                          <a:ea typeface="+mn-ea"/>
                          <a:cs typeface="Times New Roman" panose="02020603050405020304" pitchFamily="18" charset="0"/>
                        </a:rPr>
                        <a:t> participate in service development;</a:t>
                      </a:r>
                    </a:p>
                    <a:p>
                      <a:pPr marL="0" algn="l" defTabSz="914400" rtl="0" eaLnBrk="1" latinLnBrk="0" hangingPunct="1"/>
                      <a:r>
                        <a:rPr lang="en-NZ" sz="1000" b="1" kern="1200" dirty="0">
                          <a:solidFill>
                            <a:schemeClr val="tx1"/>
                          </a:solidFill>
                          <a:effectLst/>
                          <a:latin typeface="Segoe UI" panose="020B0502040204020203" pitchFamily="34" charset="0"/>
                          <a:ea typeface="+mn-ea"/>
                          <a:cs typeface="Times New Roman" panose="02020603050405020304" pitchFamily="18" charset="0"/>
                        </a:rPr>
                        <a:t>(b) Deliver services that give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tāngata</a:t>
                      </a:r>
                      <a:r>
                        <a:rPr lang="en-NZ" sz="1000" b="1" kern="1200" dirty="0">
                          <a:solidFill>
                            <a:schemeClr val="tx1"/>
                          </a:solidFill>
                          <a:effectLst/>
                          <a:latin typeface="Segoe UI" panose="020B0502040204020203" pitchFamily="34" charset="0"/>
                          <a:ea typeface="+mn-ea"/>
                          <a:cs typeface="Times New Roman" panose="02020603050405020304" pitchFamily="18" charset="0"/>
                        </a:rPr>
                        <a:t>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whaikaha</a:t>
                      </a:r>
                      <a:r>
                        <a:rPr lang="en-NZ" sz="1000" b="1" kern="1200" dirty="0">
                          <a:solidFill>
                            <a:schemeClr val="tx1"/>
                          </a:solidFill>
                          <a:effectLst/>
                          <a:latin typeface="Segoe UI" panose="020B0502040204020203" pitchFamily="34" charset="0"/>
                          <a:ea typeface="+mn-ea"/>
                          <a:cs typeface="Times New Roman" panose="02020603050405020304" pitchFamily="18" charset="0"/>
                        </a:rPr>
                        <a:t> choice and control over their supports;</a:t>
                      </a:r>
                    </a:p>
                    <a:p>
                      <a:pPr marL="0" algn="l" defTabSz="914400" rtl="0" eaLnBrk="1" latinLnBrk="0" hangingPunct="1"/>
                      <a:r>
                        <a:rPr lang="en-NZ" sz="1000" b="1" kern="1200" dirty="0">
                          <a:solidFill>
                            <a:schemeClr val="tx1"/>
                          </a:solidFill>
                          <a:effectLst/>
                          <a:latin typeface="Segoe UI" panose="020B0502040204020203" pitchFamily="34" charset="0"/>
                          <a:ea typeface="+mn-ea"/>
                          <a:cs typeface="Times New Roman" panose="02020603050405020304" pitchFamily="18" charset="0"/>
                        </a:rPr>
                        <a:t>(c) Remove barriers that prevent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tāngata</a:t>
                      </a:r>
                      <a:r>
                        <a:rPr lang="en-NZ" sz="1000" b="1" kern="1200" dirty="0">
                          <a:solidFill>
                            <a:schemeClr val="tx1"/>
                          </a:solidFill>
                          <a:effectLst/>
                          <a:latin typeface="Segoe UI" panose="020B0502040204020203" pitchFamily="34" charset="0"/>
                          <a:ea typeface="+mn-ea"/>
                          <a:cs typeface="Times New Roman" panose="02020603050405020304" pitchFamily="18" charset="0"/>
                        </a:rPr>
                        <a:t>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whaikaha</a:t>
                      </a:r>
                      <a:r>
                        <a:rPr lang="en-NZ" sz="1000" b="1" kern="1200" dirty="0">
                          <a:solidFill>
                            <a:schemeClr val="tx1"/>
                          </a:solidFill>
                          <a:effectLst/>
                          <a:latin typeface="Segoe UI" panose="020B0502040204020203" pitchFamily="34" charset="0"/>
                          <a:ea typeface="+mn-ea"/>
                          <a:cs typeface="Times New Roman" panose="02020603050405020304" pitchFamily="18" charset="0"/>
                        </a:rPr>
                        <a:t> and </a:t>
                      </a:r>
                      <a:r>
                        <a:rPr lang="en-NZ" sz="1000" b="1" kern="1200" dirty="0" err="1">
                          <a:solidFill>
                            <a:schemeClr val="tx1"/>
                          </a:solidFill>
                          <a:effectLst/>
                          <a:latin typeface="Segoe UI" panose="020B0502040204020203" pitchFamily="34" charset="0"/>
                          <a:ea typeface="+mn-ea"/>
                          <a:cs typeface="Times New Roman" panose="02020603050405020304" pitchFamily="18" charset="0"/>
                        </a:rPr>
                        <a:t>whānau</a:t>
                      </a:r>
                      <a:r>
                        <a:rPr lang="en-NZ" sz="1000" b="1" kern="1200" dirty="0">
                          <a:solidFill>
                            <a:schemeClr val="tx1"/>
                          </a:solidFill>
                          <a:effectLst/>
                          <a:latin typeface="Segoe UI" panose="020B0502040204020203" pitchFamily="34" charset="0"/>
                          <a:ea typeface="+mn-ea"/>
                          <a:cs typeface="Times New Roman" panose="02020603050405020304" pitchFamily="18" charset="0"/>
                        </a:rPr>
                        <a:t> from independently accessing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a:p>
                  </a:txBody>
                  <a:tcPr/>
                </a:tc>
                <a:extLst>
                  <a:ext uri="{0D108BD9-81ED-4DB2-BD59-A6C34878D82A}">
                    <a16:rowId xmlns:a16="http://schemas.microsoft.com/office/drawing/2014/main" val="2535304060"/>
                  </a:ext>
                </a:extLst>
              </a:tr>
              <a:tr h="1034173">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000" b="1" kern="1200"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3.2.7</a:t>
                      </a:r>
                    </a:p>
                    <a:p>
                      <a:pPr marL="0" algn="l" defTabSz="914400" rtl="0" eaLnBrk="1" latinLnBrk="0" hangingPunct="1">
                        <a:spcBef>
                          <a:spcPts val="600"/>
                        </a:spcBef>
                        <a:spcAft>
                          <a:spcPts val="900"/>
                        </a:spcAft>
                      </a:pPr>
                      <a:endParaRPr lang="en-NZ" sz="1000" b="1" kern="1200" dirty="0">
                        <a:solidFill>
                          <a:schemeClr val="bg2">
                            <a:lumMod val="50000"/>
                          </a:schemeClr>
                        </a:solidFill>
                        <a:effectLst/>
                        <a:latin typeface="Segoe UI"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Service providers shall understand Māori constructs of </a:t>
                      </a:r>
                      <a:r>
                        <a:rPr lang="en-US" sz="1000" b="1" kern="1200" dirty="0" err="1">
                          <a:solidFill>
                            <a:schemeClr val="bg2">
                              <a:lumMod val="50000"/>
                            </a:schemeClr>
                          </a:solidFill>
                          <a:effectLst/>
                          <a:latin typeface="Segoe UI" panose="020B0502040204020203" pitchFamily="34" charset="0"/>
                          <a:ea typeface="+mn-ea"/>
                          <a:cs typeface="Times New Roman" panose="02020603050405020304" pitchFamily="18" charset="0"/>
                        </a:rPr>
                        <a:t>oranga</a:t>
                      </a: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 and implement a process to support Māori and </a:t>
                      </a:r>
                      <a:r>
                        <a:rPr lang="en-US" sz="1000" b="1" kern="1200" dirty="0" err="1">
                          <a:solidFill>
                            <a:schemeClr val="bg2">
                              <a:lumMod val="50000"/>
                            </a:schemeClr>
                          </a:solidFill>
                          <a:effectLst/>
                          <a:latin typeface="Segoe UI" panose="020B0502040204020203" pitchFamily="34" charset="0"/>
                          <a:ea typeface="+mn-ea"/>
                          <a:cs typeface="Times New Roman" panose="02020603050405020304" pitchFamily="18" charset="0"/>
                        </a:rPr>
                        <a:t>whānau</a:t>
                      </a: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 to identify their own </a:t>
                      </a:r>
                      <a:r>
                        <a:rPr lang="en-US" sz="1000" b="1" kern="1200" dirty="0" err="1">
                          <a:solidFill>
                            <a:schemeClr val="bg2">
                              <a:lumMod val="50000"/>
                            </a:schemeClr>
                          </a:solidFill>
                          <a:effectLst/>
                          <a:latin typeface="Segoe UI" panose="020B0502040204020203" pitchFamily="34" charset="0"/>
                          <a:ea typeface="+mn-ea"/>
                          <a:cs typeface="Times New Roman" panose="02020603050405020304" pitchFamily="18" charset="0"/>
                        </a:rPr>
                        <a:t>pae</a:t>
                      </a:r>
                      <a:r>
                        <a:rPr lang="en-US" sz="1000" b="1" kern="1200" dirty="0">
                          <a:solidFill>
                            <a:schemeClr val="bg2">
                              <a:lumMod val="50000"/>
                            </a:schemeClr>
                          </a:solidFill>
                          <a:effectLst/>
                          <a:latin typeface="Segoe UI" panose="020B0502040204020203" pitchFamily="34" charset="0"/>
                          <a:ea typeface="+mn-ea"/>
                          <a:cs typeface="Times New Roman" panose="02020603050405020304" pitchFamily="18" charset="0"/>
                        </a:rPr>
                        <a:t> ora outcomes in their care or support plan. The support required to achieve these shall be clearly documented, communicated, and understood.</a:t>
                      </a:r>
                      <a:endParaRPr lang="en-NZ" sz="1000" b="1" kern="1200" dirty="0">
                        <a:solidFill>
                          <a:schemeClr val="bg2">
                            <a:lumMod val="50000"/>
                          </a:schemeClr>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Partially mapped: not explicit/aligns with 1.3.4.5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1.2.1; 1.2.2; 1.2.3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a:p>
                  </a:txBody>
                  <a:tcPr/>
                </a:tc>
                <a:extLst>
                  <a:ext uri="{0D108BD9-81ED-4DB2-BD59-A6C34878D82A}">
                    <a16:rowId xmlns:a16="http://schemas.microsoft.com/office/drawing/2014/main" val="2520087393"/>
                  </a:ext>
                </a:extLst>
              </a:tr>
            </a:tbl>
          </a:graphicData>
        </a:graphic>
      </p:graphicFrame>
    </p:spTree>
    <p:extLst>
      <p:ext uri="{BB962C8B-B14F-4D97-AF65-F5344CB8AC3E}">
        <p14:creationId xmlns:p14="http://schemas.microsoft.com/office/powerpoint/2010/main" val="359834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209F-7AA2-430B-BF19-A2AB32017E57}"/>
              </a:ext>
            </a:extLst>
          </p:cNvPr>
          <p:cNvSpPr>
            <a:spLocks noGrp="1"/>
          </p:cNvSpPr>
          <p:nvPr>
            <p:ph type="title"/>
          </p:nvPr>
        </p:nvSpPr>
        <p:spPr>
          <a:xfrm>
            <a:off x="461554" y="260624"/>
            <a:ext cx="10515600" cy="409314"/>
          </a:xfrm>
        </p:spPr>
        <p:txBody>
          <a:bodyPr>
            <a:normAutofit/>
          </a:bodyPr>
          <a:lstStyle/>
          <a:p>
            <a:r>
              <a:rPr lang="en-NZ" sz="2200" dirty="0">
                <a:ea typeface="Calibri" panose="020F0502020204030204" pitchFamily="34" charset="0"/>
              </a:rPr>
              <a:t>3.2 </a:t>
            </a:r>
            <a:r>
              <a:rPr lang="en-NZ" sz="2200" dirty="0" err="1"/>
              <a:t>Taku</a:t>
            </a:r>
            <a:r>
              <a:rPr lang="en-NZ" sz="2200" dirty="0"/>
              <a:t> </a:t>
            </a:r>
            <a:r>
              <a:rPr lang="en-NZ" sz="2200" dirty="0" err="1"/>
              <a:t>huarahi</a:t>
            </a:r>
            <a:r>
              <a:rPr lang="en-NZ" sz="2200" dirty="0"/>
              <a:t> </a:t>
            </a:r>
            <a:r>
              <a:rPr lang="en-NZ" sz="2200" dirty="0" err="1"/>
              <a:t>ki</a:t>
            </a:r>
            <a:r>
              <a:rPr lang="en-NZ" sz="2200" dirty="0"/>
              <a:t> </a:t>
            </a:r>
            <a:r>
              <a:rPr lang="en-NZ" sz="2200" dirty="0" err="1"/>
              <a:t>te</a:t>
            </a:r>
            <a:r>
              <a:rPr lang="en-NZ" sz="2200" dirty="0"/>
              <a:t> </a:t>
            </a:r>
            <a:r>
              <a:rPr lang="en-NZ" sz="2200" dirty="0" err="1"/>
              <a:t>oranga</a:t>
            </a:r>
            <a:r>
              <a:rPr lang="en-NZ" sz="2200" dirty="0"/>
              <a:t>/ My pathway to wellbeing cont...</a:t>
            </a:r>
          </a:p>
        </p:txBody>
      </p:sp>
      <p:graphicFrame>
        <p:nvGraphicFramePr>
          <p:cNvPr id="4" name="Table 4">
            <a:extLst>
              <a:ext uri="{FF2B5EF4-FFF2-40B4-BE49-F238E27FC236}">
                <a16:creationId xmlns:a16="http://schemas.microsoft.com/office/drawing/2014/main" id="{692A330F-2CC8-4BB1-9E5A-FB86D243A2F2}"/>
              </a:ext>
            </a:extLst>
          </p:cNvPr>
          <p:cNvGraphicFramePr>
            <a:graphicFrameLocks noGrp="1"/>
          </p:cNvGraphicFramePr>
          <p:nvPr>
            <p:ph idx="1"/>
            <p:extLst>
              <p:ext uri="{D42A27DB-BD31-4B8C-83A1-F6EECF244321}">
                <p14:modId xmlns:p14="http://schemas.microsoft.com/office/powerpoint/2010/main" val="726958153"/>
              </p:ext>
            </p:extLst>
          </p:nvPr>
        </p:nvGraphicFramePr>
        <p:xfrm>
          <a:off x="461554" y="774444"/>
          <a:ext cx="11268892" cy="5252609"/>
        </p:xfrm>
        <a:graphic>
          <a:graphicData uri="http://schemas.openxmlformats.org/drawingml/2006/table">
            <a:tbl>
              <a:tblPr firstRow="1" bandRow="1">
                <a:tableStyleId>{5C22544A-7EE6-4342-B048-85BDC9FD1C3A}</a:tableStyleId>
              </a:tblPr>
              <a:tblGrid>
                <a:gridCol w="6052457">
                  <a:extLst>
                    <a:ext uri="{9D8B030D-6E8A-4147-A177-3AD203B41FA5}">
                      <a16:colId xmlns:a16="http://schemas.microsoft.com/office/drawing/2014/main" val="758342852"/>
                    </a:ext>
                  </a:extLst>
                </a:gridCol>
                <a:gridCol w="3779520">
                  <a:extLst>
                    <a:ext uri="{9D8B030D-6E8A-4147-A177-3AD203B41FA5}">
                      <a16:colId xmlns:a16="http://schemas.microsoft.com/office/drawing/2014/main" val="3631123229"/>
                    </a:ext>
                  </a:extLst>
                </a:gridCol>
                <a:gridCol w="1436915">
                  <a:extLst>
                    <a:ext uri="{9D8B030D-6E8A-4147-A177-3AD203B41FA5}">
                      <a16:colId xmlns:a16="http://schemas.microsoft.com/office/drawing/2014/main" val="1999140153"/>
                    </a:ext>
                  </a:extLst>
                </a:gridCol>
              </a:tblGrid>
              <a:tr h="276749">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44850800"/>
                  </a:ext>
                </a:extLst>
              </a:tr>
              <a:tr h="4975139">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i="0" u="none" strike="noStrike" kern="1200" dirty="0">
                          <a:solidFill>
                            <a:srgbClr val="000000"/>
                          </a:solidFill>
                          <a:effectLst/>
                          <a:latin typeface="Segoe UI" panose="020B0502040204020203" pitchFamily="34" charset="0"/>
                          <a:ea typeface="+mn-ea"/>
                          <a:cs typeface="Segoe UI" panose="020B0502040204020203" pitchFamily="34" charset="0"/>
                        </a:rPr>
                        <a:t>3.2.3 </a:t>
                      </a:r>
                      <a:r>
                        <a:rPr lang="en-NZ" sz="14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400" b="1" i="0" u="none" strike="noStrike" kern="1200" dirty="0">
                          <a:solidFill>
                            <a:srgbClr val="000000"/>
                          </a:solidFill>
                          <a:effectLst/>
                          <a:latin typeface="Segoe UI" panose="020B0502040204020203" pitchFamily="34" charset="0"/>
                          <a:ea typeface="+mn-ea"/>
                          <a:cs typeface="Segoe UI" panose="020B0502040204020203" pitchFamily="34" charset="0"/>
                        </a:rPr>
                        <a:t>Fundamental to the development of a care or support plan shall be that:                                                                                                                        (a) Informed choice is an underpinning principle;                                (b) A suitably qualified, skilled, and experienced health care or support worker undertakes the development of the care or support plan;                                                                                                                    (c) Comprehensive assessment includes consideration of people’s lived experience;                                                                                                (d) Cultural needs, values, and beliefs are considered;                                (e) Cultural assessments are completed by culturally competent workers and are accessible in all settings and circumstances. This includes traditional healing practitioners as well as </a:t>
                      </a:r>
                      <a:r>
                        <a:rPr lang="en-US" sz="1400" b="1" i="0" u="none" strike="noStrike" kern="1200" dirty="0" err="1">
                          <a:solidFill>
                            <a:srgbClr val="000000"/>
                          </a:solidFill>
                          <a:effectLst/>
                          <a:latin typeface="Segoe UI" panose="020B0502040204020203" pitchFamily="34" charset="0"/>
                          <a:ea typeface="+mn-ea"/>
                          <a:cs typeface="Segoe UI" panose="020B0502040204020203" pitchFamily="34" charset="0"/>
                        </a:rPr>
                        <a:t>rākau</a:t>
                      </a:r>
                      <a:r>
                        <a:rPr lang="en-US" sz="14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400" b="1" i="0" u="none" strike="noStrike" kern="1200" dirty="0" err="1">
                          <a:solidFill>
                            <a:srgbClr val="000000"/>
                          </a:solidFill>
                          <a:effectLst/>
                          <a:latin typeface="Segoe UI" panose="020B0502040204020203" pitchFamily="34" charset="0"/>
                          <a:ea typeface="+mn-ea"/>
                          <a:cs typeface="Segoe UI" panose="020B0502040204020203" pitchFamily="34" charset="0"/>
                        </a:rPr>
                        <a:t>rongoā</a:t>
                      </a:r>
                      <a:r>
                        <a:rPr lang="en-US" sz="1400" b="1" i="0" u="none" strike="noStrike" kern="1200" dirty="0">
                          <a:solidFill>
                            <a:srgbClr val="000000"/>
                          </a:solidFill>
                          <a:effectLst/>
                          <a:latin typeface="Segoe UI" panose="020B0502040204020203" pitchFamily="34" charset="0"/>
                          <a:ea typeface="+mn-ea"/>
                          <a:cs typeface="Segoe UI" panose="020B0502040204020203" pitchFamily="34" charset="0"/>
                        </a:rPr>
                        <a:t>, mirimiri, and </a:t>
                      </a:r>
                      <a:r>
                        <a:rPr lang="en-US" sz="1400" b="1" i="0" u="none" strike="noStrike" kern="1200" dirty="0" err="1">
                          <a:solidFill>
                            <a:srgbClr val="000000"/>
                          </a:solidFill>
                          <a:effectLst/>
                          <a:latin typeface="Segoe UI" panose="020B0502040204020203" pitchFamily="34" charset="0"/>
                          <a:ea typeface="+mn-ea"/>
                          <a:cs typeface="Segoe UI" panose="020B0502040204020203" pitchFamily="34" charset="0"/>
                        </a:rPr>
                        <a:t>karakia</a:t>
                      </a:r>
                      <a:r>
                        <a:rPr lang="en-US" sz="1400" b="1" i="0" u="none" strike="noStrike" kern="1200" dirty="0">
                          <a:solidFill>
                            <a:srgbClr val="000000"/>
                          </a:solidFill>
                          <a:effectLst/>
                          <a:latin typeface="Segoe UI" panose="020B0502040204020203" pitchFamily="34" charset="0"/>
                          <a:ea typeface="+mn-ea"/>
                          <a:cs typeface="Segoe UI" panose="020B0502040204020203" pitchFamily="34" charset="0"/>
                        </a:rPr>
                        <a:t>;                                                                                   (f) Strengths, goals, and aspirations are described and align with people’s values and beliefs. The support required to achieve these is clearly documented and communicated;                                                         (g) Early warning signs and risks that may adversely affect a person’s wellbeing are recorded, with a focus on prevention or escalation for appropriate intervention;                                                                                                 (h) People’s care or support plan identifies wider service integration as required.</a:t>
                      </a:r>
                      <a:endParaRPr lang="en-NZ"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kern="1200" dirty="0">
                        <a:solidFill>
                          <a:schemeClr val="tx1"/>
                        </a:solidFill>
                        <a:effectLst/>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Fertility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Home and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Residential Disability –Intellectual/Physical/Sensory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Residential Disability – Mental Health/AOD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Hospice</a:t>
                      </a:r>
                    </a:p>
                    <a:p>
                      <a:endParaRPr lang="en-N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a:solidFill>
                            <a:schemeClr val="tx1"/>
                          </a:solidFill>
                          <a:effectLst/>
                          <a:latin typeface="Segoe UI" panose="020B0502040204020203" pitchFamily="34" charset="0"/>
                          <a:ea typeface="+mn-ea"/>
                          <a:cs typeface="Times New Roman" panose="02020603050405020304" pitchFamily="18" charset="0"/>
                        </a:rPr>
                        <a:t>All service types</a:t>
                      </a:r>
                    </a:p>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01987"/>
                  </a:ext>
                </a:extLst>
              </a:tr>
            </a:tbl>
          </a:graphicData>
        </a:graphic>
      </p:graphicFrame>
    </p:spTree>
    <p:extLst>
      <p:ext uri="{BB962C8B-B14F-4D97-AF65-F5344CB8AC3E}">
        <p14:creationId xmlns:p14="http://schemas.microsoft.com/office/powerpoint/2010/main" val="108413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24D4-300A-4AD8-94DC-5BDAA9ABE530}"/>
              </a:ext>
            </a:extLst>
          </p:cNvPr>
          <p:cNvSpPr>
            <a:spLocks noGrp="1"/>
          </p:cNvSpPr>
          <p:nvPr>
            <p:ph type="title"/>
          </p:nvPr>
        </p:nvSpPr>
        <p:spPr>
          <a:xfrm>
            <a:off x="435428" y="199665"/>
            <a:ext cx="10515600" cy="409314"/>
          </a:xfrm>
        </p:spPr>
        <p:txBody>
          <a:bodyPr>
            <a:normAutofit/>
          </a:bodyPr>
          <a:lstStyle/>
          <a:p>
            <a:r>
              <a:rPr lang="en-US" sz="2200" dirty="0"/>
              <a:t>3.2 </a:t>
            </a:r>
            <a:r>
              <a:rPr lang="en-US" sz="2200" dirty="0" err="1"/>
              <a:t>Taku</a:t>
            </a:r>
            <a:r>
              <a:rPr lang="en-US" sz="2200" dirty="0"/>
              <a:t> </a:t>
            </a:r>
            <a:r>
              <a:rPr lang="en-US" sz="2200" dirty="0" err="1"/>
              <a:t>huarahi</a:t>
            </a:r>
            <a:r>
              <a:rPr lang="en-US" sz="2200" dirty="0"/>
              <a:t> </a:t>
            </a:r>
            <a:r>
              <a:rPr lang="en-US" sz="2200" dirty="0" err="1"/>
              <a:t>ki</a:t>
            </a:r>
            <a:r>
              <a:rPr lang="en-US" sz="2200" dirty="0"/>
              <a:t> </a:t>
            </a:r>
            <a:r>
              <a:rPr lang="en-US" sz="2200" dirty="0" err="1"/>
              <a:t>te</a:t>
            </a:r>
            <a:r>
              <a:rPr lang="en-US" sz="2200" dirty="0"/>
              <a:t> </a:t>
            </a:r>
            <a:r>
              <a:rPr lang="en-US" sz="2200" dirty="0" err="1"/>
              <a:t>oranga</a:t>
            </a:r>
            <a:r>
              <a:rPr lang="en-US" sz="2200" dirty="0"/>
              <a:t>/ My pathway to wellbeing cont...</a:t>
            </a:r>
            <a:endParaRPr lang="en-NZ" sz="2200" dirty="0"/>
          </a:p>
        </p:txBody>
      </p:sp>
      <p:graphicFrame>
        <p:nvGraphicFramePr>
          <p:cNvPr id="4" name="Table 4">
            <a:extLst>
              <a:ext uri="{FF2B5EF4-FFF2-40B4-BE49-F238E27FC236}">
                <a16:creationId xmlns:a16="http://schemas.microsoft.com/office/drawing/2014/main" id="{7969D7C7-9B2E-4CDD-BD8F-A4E3AEC38FE3}"/>
              </a:ext>
            </a:extLst>
          </p:cNvPr>
          <p:cNvGraphicFramePr>
            <a:graphicFrameLocks noGrp="1"/>
          </p:cNvGraphicFramePr>
          <p:nvPr>
            <p:ph idx="1"/>
            <p:extLst>
              <p:ext uri="{D42A27DB-BD31-4B8C-83A1-F6EECF244321}">
                <p14:modId xmlns:p14="http://schemas.microsoft.com/office/powerpoint/2010/main" val="1019832725"/>
              </p:ext>
            </p:extLst>
          </p:nvPr>
        </p:nvGraphicFramePr>
        <p:xfrm>
          <a:off x="435428" y="792481"/>
          <a:ext cx="11321143" cy="5359601"/>
        </p:xfrm>
        <a:graphic>
          <a:graphicData uri="http://schemas.openxmlformats.org/drawingml/2006/table">
            <a:tbl>
              <a:tblPr firstRow="1" bandRow="1">
                <a:tableStyleId>{5C22544A-7EE6-4342-B048-85BDC9FD1C3A}</a:tableStyleId>
              </a:tblPr>
              <a:tblGrid>
                <a:gridCol w="7376161">
                  <a:extLst>
                    <a:ext uri="{9D8B030D-6E8A-4147-A177-3AD203B41FA5}">
                      <a16:colId xmlns:a16="http://schemas.microsoft.com/office/drawing/2014/main" val="3558195803"/>
                    </a:ext>
                  </a:extLst>
                </a:gridCol>
                <a:gridCol w="2377440">
                  <a:extLst>
                    <a:ext uri="{9D8B030D-6E8A-4147-A177-3AD203B41FA5}">
                      <a16:colId xmlns:a16="http://schemas.microsoft.com/office/drawing/2014/main" val="960787832"/>
                    </a:ext>
                  </a:extLst>
                </a:gridCol>
                <a:gridCol w="1567542">
                  <a:extLst>
                    <a:ext uri="{9D8B030D-6E8A-4147-A177-3AD203B41FA5}">
                      <a16:colId xmlns:a16="http://schemas.microsoft.com/office/drawing/2014/main" val="2324644716"/>
                    </a:ext>
                  </a:extLst>
                </a:gridCol>
              </a:tblGrid>
              <a:tr h="447606">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2456635"/>
                  </a:ext>
                </a:extLst>
              </a:tr>
              <a:tr h="1832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latin typeface="Segoe UI" panose="020B0502040204020203" pitchFamily="34" charset="0"/>
                          <a:cs typeface="Segoe UI" panose="020B0502040204020203" pitchFamily="34" charset="0"/>
                        </a:rPr>
                        <a:t>3.2.4 </a:t>
                      </a:r>
                      <a:r>
                        <a:rPr lang="en-NZ" sz="1200" b="0" dirty="0">
                          <a:latin typeface="Segoe UI" panose="020B0502040204020203" pitchFamily="34" charset="0"/>
                          <a:cs typeface="Segoe UI" panose="020B0502040204020203" pitchFamily="34" charset="0"/>
                        </a:rPr>
                        <a:t>(Partially new)</a:t>
                      </a:r>
                    </a:p>
                    <a:p>
                      <a:pPr marL="0" algn="l" defTabSz="914400" rtl="0" eaLnBrk="1" latinLnBrk="0" hangingPunct="1">
                        <a:spcBef>
                          <a:spcPts val="600"/>
                        </a:spcBef>
                        <a:spcAft>
                          <a:spcPts val="0"/>
                        </a:spcAft>
                      </a:pPr>
                      <a:r>
                        <a:rPr lang="en-US" sz="1200" b="1" kern="1200" dirty="0">
                          <a:solidFill>
                            <a:schemeClr val="tx1"/>
                          </a:solidFill>
                          <a:effectLst/>
                          <a:latin typeface="Segoe UI" panose="020B0502040204020203" pitchFamily="34" charset="0"/>
                          <a:ea typeface="+mn-ea"/>
                          <a:cs typeface="Times New Roman" panose="02020603050405020304" pitchFamily="18" charset="0"/>
                        </a:rPr>
                        <a:t>In implementing care or support plans, service providers shall demonstrate:</a:t>
                      </a:r>
                    </a:p>
                    <a:p>
                      <a:pPr marL="0" algn="l" defTabSz="914400" rtl="0" eaLnBrk="1" latinLnBrk="0" hangingPunct="1">
                        <a:spcBef>
                          <a:spcPts val="0"/>
                        </a:spcBef>
                        <a:spcAft>
                          <a:spcPts val="0"/>
                        </a:spcAft>
                      </a:pPr>
                      <a:r>
                        <a:rPr lang="en-US" sz="1200" b="1" kern="1200" dirty="0">
                          <a:solidFill>
                            <a:schemeClr val="tx1"/>
                          </a:solidFill>
                          <a:effectLst/>
                          <a:latin typeface="Segoe UI" panose="020B0502040204020203" pitchFamily="34" charset="0"/>
                          <a:ea typeface="+mn-ea"/>
                          <a:cs typeface="Times New Roman" panose="02020603050405020304" pitchFamily="18" charset="0"/>
                        </a:rPr>
                        <a:t>(a) Active involvement with the person receiving services and </a:t>
                      </a:r>
                      <a:r>
                        <a:rPr lang="en-US" sz="1200" b="1" kern="1200" dirty="0" err="1">
                          <a:solidFill>
                            <a:schemeClr val="tx1"/>
                          </a:solidFill>
                          <a:effectLst/>
                          <a:latin typeface="Segoe UI" panose="020B0502040204020203" pitchFamily="34" charset="0"/>
                          <a:ea typeface="+mn-ea"/>
                          <a:cs typeface="Times New Roman" panose="02020603050405020304" pitchFamily="18" charset="0"/>
                        </a:rPr>
                        <a:t>whānau</a:t>
                      </a:r>
                      <a:r>
                        <a:rPr lang="en-US" sz="1200" b="1" kern="1200" dirty="0">
                          <a:solidFill>
                            <a:schemeClr val="tx1"/>
                          </a:solidFill>
                          <a:effectLst/>
                          <a:latin typeface="Segoe UI" panose="020B0502040204020203" pitchFamily="34" charset="0"/>
                          <a:ea typeface="+mn-ea"/>
                          <a:cs typeface="Times New Roman" panose="02020603050405020304" pitchFamily="18" charset="0"/>
                        </a:rPr>
                        <a:t>;</a:t>
                      </a:r>
                    </a:p>
                    <a:p>
                      <a:pPr marL="0" algn="l" defTabSz="914400" rtl="0" eaLnBrk="1" latinLnBrk="0" hangingPunct="1">
                        <a:spcBef>
                          <a:spcPts val="0"/>
                        </a:spcBef>
                        <a:spcAft>
                          <a:spcPts val="0"/>
                        </a:spcAft>
                      </a:pPr>
                      <a:r>
                        <a:rPr lang="en-US" sz="1200" b="1" kern="1200" dirty="0">
                          <a:solidFill>
                            <a:schemeClr val="tx1"/>
                          </a:solidFill>
                          <a:effectLst/>
                          <a:latin typeface="Segoe UI" panose="020B0502040204020203" pitchFamily="34" charset="0"/>
                          <a:ea typeface="+mn-ea"/>
                          <a:cs typeface="Times New Roman" panose="02020603050405020304" pitchFamily="18" charset="0"/>
                        </a:rPr>
                        <a:t>(b) That the provision of service is consistent with, and contributes to, meeting the person’s assessed needs, goals, and aspirations. </a:t>
                      </a:r>
                      <a:r>
                        <a:rPr lang="en-US" sz="1200" b="1" kern="1200" dirty="0" err="1">
                          <a:solidFill>
                            <a:schemeClr val="tx1"/>
                          </a:solidFill>
                          <a:effectLst/>
                          <a:latin typeface="Segoe UI" panose="020B0502040204020203" pitchFamily="34" charset="0"/>
                          <a:ea typeface="+mn-ea"/>
                          <a:cs typeface="Times New Roman" panose="02020603050405020304" pitchFamily="18" charset="0"/>
                        </a:rPr>
                        <a:t>Whānau</a:t>
                      </a:r>
                      <a:r>
                        <a:rPr lang="en-US" sz="1200" b="1" kern="1200" dirty="0">
                          <a:solidFill>
                            <a:schemeClr val="tx1"/>
                          </a:solidFill>
                          <a:effectLst/>
                          <a:latin typeface="Segoe UI" panose="020B0502040204020203" pitchFamily="34" charset="0"/>
                          <a:ea typeface="+mn-ea"/>
                          <a:cs typeface="Times New Roman" panose="02020603050405020304" pitchFamily="18" charset="0"/>
                        </a:rPr>
                        <a:t> require assessment for support needs as well. This supports </a:t>
                      </a:r>
                      <a:r>
                        <a:rPr lang="en-US" sz="1200" b="1" kern="1200" dirty="0" err="1">
                          <a:solidFill>
                            <a:schemeClr val="tx1"/>
                          </a:solidFill>
                          <a:effectLst/>
                          <a:latin typeface="Segoe UI" panose="020B0502040204020203" pitchFamily="34" charset="0"/>
                          <a:ea typeface="+mn-ea"/>
                          <a:cs typeface="Times New Roman" panose="02020603050405020304" pitchFamily="18" charset="0"/>
                        </a:rPr>
                        <a:t>whānau</a:t>
                      </a:r>
                      <a:r>
                        <a:rPr lang="en-US" sz="1200" b="1" kern="1200" dirty="0">
                          <a:solidFill>
                            <a:schemeClr val="tx1"/>
                          </a:solidFill>
                          <a:effectLst/>
                          <a:latin typeface="Segoe UI" panose="020B0502040204020203" pitchFamily="34" charset="0"/>
                          <a:ea typeface="+mn-ea"/>
                          <a:cs typeface="Times New Roman" panose="02020603050405020304" pitchFamily="18" charset="0"/>
                        </a:rPr>
                        <a:t> ora and </a:t>
                      </a:r>
                      <a:r>
                        <a:rPr lang="en-US" sz="1200" b="1" kern="1200" dirty="0" err="1">
                          <a:solidFill>
                            <a:schemeClr val="tx1"/>
                          </a:solidFill>
                          <a:effectLst/>
                          <a:latin typeface="Segoe UI" panose="020B0502040204020203" pitchFamily="34" charset="0"/>
                          <a:ea typeface="+mn-ea"/>
                          <a:cs typeface="Times New Roman" panose="02020603050405020304" pitchFamily="18" charset="0"/>
                        </a:rPr>
                        <a:t>pae</a:t>
                      </a:r>
                      <a:r>
                        <a:rPr lang="en-US" sz="1200" b="1" kern="1200" dirty="0">
                          <a:solidFill>
                            <a:schemeClr val="tx1"/>
                          </a:solidFill>
                          <a:effectLst/>
                          <a:latin typeface="Segoe UI" panose="020B0502040204020203" pitchFamily="34" charset="0"/>
                          <a:ea typeface="+mn-ea"/>
                          <a:cs typeface="Times New Roman" panose="02020603050405020304" pitchFamily="18" charset="0"/>
                        </a:rPr>
                        <a:t> ora, and builds resilience, self-management, and self-advocacy among the collective; </a:t>
                      </a:r>
                    </a:p>
                    <a:p>
                      <a:pPr marL="0" algn="l" defTabSz="914400" rtl="0" eaLnBrk="1" latinLnBrk="0" hangingPunct="1">
                        <a:spcBef>
                          <a:spcPts val="0"/>
                        </a:spcBef>
                        <a:spcAft>
                          <a:spcPts val="0"/>
                        </a:spcAft>
                      </a:pPr>
                      <a:r>
                        <a:rPr lang="en-US" sz="1200" b="1" kern="1200" dirty="0">
                          <a:solidFill>
                            <a:schemeClr val="tx1"/>
                          </a:solidFill>
                          <a:effectLst/>
                          <a:latin typeface="Segoe UI" panose="020B0502040204020203" pitchFamily="34" charset="0"/>
                          <a:ea typeface="+mn-ea"/>
                          <a:cs typeface="Times New Roman" panose="02020603050405020304" pitchFamily="18" charset="0"/>
                        </a:rPr>
                        <a:t>(c) That the person receives services that remove stigma and promote acceptance </a:t>
                      </a:r>
                      <a:r>
                        <a:rPr lang="en-NZ" sz="1200" b="1" kern="1200" dirty="0">
                          <a:solidFill>
                            <a:schemeClr val="tx1"/>
                          </a:solidFill>
                          <a:effectLst/>
                          <a:latin typeface="Segoe UI" panose="020B0502040204020203" pitchFamily="34" charset="0"/>
                          <a:ea typeface="+mn-ea"/>
                          <a:cs typeface="Times New Roman" panose="02020603050405020304" pitchFamily="18" charset="0"/>
                        </a:rPr>
                        <a:t>and inclusion; </a:t>
                      </a:r>
                    </a:p>
                    <a:p>
                      <a:pPr marL="0" algn="l" defTabSz="914400" rtl="0" eaLnBrk="1" latinLnBrk="0" hangingPunct="1">
                        <a:spcBef>
                          <a:spcPts val="0"/>
                        </a:spcBef>
                        <a:spcAft>
                          <a:spcPts val="0"/>
                        </a:spcAft>
                      </a:pPr>
                      <a:r>
                        <a:rPr lang="en-US" sz="1200" b="1" kern="1200" dirty="0">
                          <a:solidFill>
                            <a:schemeClr val="tx1"/>
                          </a:solidFill>
                          <a:effectLst/>
                          <a:latin typeface="Segoe UI" panose="020B0502040204020203" pitchFamily="34" charset="0"/>
                          <a:ea typeface="+mn-ea"/>
                          <a:cs typeface="Times New Roman" panose="02020603050405020304" pitchFamily="18" charset="0"/>
                        </a:rPr>
                        <a:t>(d) That needs and risk assessments are an ongoing process and that any changes  </a:t>
                      </a:r>
                      <a:r>
                        <a:rPr lang="en-NZ" sz="1200" b="1" kern="1200" dirty="0">
                          <a:solidFill>
                            <a:schemeClr val="tx1"/>
                          </a:solidFill>
                          <a:effectLst/>
                          <a:latin typeface="Segoe UI" panose="020B0502040204020203" pitchFamily="34" charset="0"/>
                          <a:ea typeface="+mn-ea"/>
                          <a:cs typeface="Times New Roman" panose="02020603050405020304" pitchFamily="18" charset="0"/>
                        </a:rPr>
                        <a:t>are documented.</a:t>
                      </a:r>
                    </a:p>
                    <a:p>
                      <a:pPr marL="0" algn="l" defTabSz="914400" rtl="0" eaLnBrk="1" latinLnBrk="0" hangingPunct="1">
                        <a:spcBef>
                          <a:spcPts val="0"/>
                        </a:spcBef>
                        <a:spcAft>
                          <a:spcPts val="0"/>
                        </a:spcAft>
                      </a:pPr>
                      <a:endParaRPr lang="en-NZ" sz="1200" b="1"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Segoe UI" panose="020B0502040204020203" pitchFamily="34" charset="0"/>
                          <a:ea typeface="+mn-ea"/>
                          <a:cs typeface="Segoe UI" panose="020B0502040204020203" pitchFamily="34" charset="0"/>
                        </a:rPr>
                        <a:t>Service providers follow a supported decision-making process where appropriate.</a:t>
                      </a:r>
                    </a:p>
                    <a:p>
                      <a:endParaRPr lang="en-NZ" sz="14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NZ" sz="1400" dirty="0">
                          <a:latin typeface="Segoe UI" panose="020B0502040204020203" pitchFamily="34" charset="0"/>
                          <a:cs typeface="Segoe UI" panose="020B0502040204020203" pitchFamily="34" charset="0"/>
                        </a:rPr>
                        <a:t>All service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406850"/>
                  </a:ext>
                </a:extLst>
              </a:tr>
              <a:tr h="1621203">
                <a:tc>
                  <a:txBody>
                    <a:bodyPr/>
                    <a:lstStyle/>
                    <a:p>
                      <a:r>
                        <a:rPr lang="en-NZ" sz="1200" b="1" dirty="0">
                          <a:latin typeface="Segoe UI" panose="020B0502040204020203" pitchFamily="34" charset="0"/>
                          <a:cs typeface="Segoe UI" panose="020B0502040204020203" pitchFamily="34" charset="0"/>
                        </a:rPr>
                        <a:t>3.2.6 </a:t>
                      </a:r>
                      <a:r>
                        <a:rPr lang="en-NZ" sz="1200" b="0" dirty="0">
                          <a:latin typeface="Segoe UI" panose="020B0502040204020203" pitchFamily="34" charset="0"/>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Together with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tāngata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whaikaha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develop policies and procedures that ensure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tāngata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whaikaha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and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participate in service development;    </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Deliver services that give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tāngata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whaikaha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choice and control over their supports;                                           </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Remove barriers that prevent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tāngata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whaikaha</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and </a:t>
                      </a:r>
                      <a:r>
                        <a:rPr lang="en-NZ" sz="12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NZ" sz="1200" b="1" i="0" u="none" strike="noStrike" kern="1200" dirty="0">
                          <a:solidFill>
                            <a:srgbClr val="000000"/>
                          </a:solidFill>
                          <a:effectLst/>
                          <a:latin typeface="Segoe UI" panose="020B0502040204020203" pitchFamily="34" charset="0"/>
                          <a:ea typeface="+mn-ea"/>
                          <a:cs typeface="Segoe UI" panose="020B0502040204020203" pitchFamily="34" charset="0"/>
                        </a:rPr>
                        <a:t> from independently accessing information.</a:t>
                      </a:r>
                      <a:endParaRPr lang="en-NZ" sz="1200"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a:solidFill>
                            <a:schemeClr val="dk1"/>
                          </a:solidFill>
                          <a:effectLst/>
                          <a:latin typeface="Segoe UI" panose="020B0502040204020203" pitchFamily="34" charset="0"/>
                          <a:ea typeface="+mn-ea"/>
                          <a:cs typeface="Segoe UI" panose="020B0502040204020203" pitchFamily="34" charset="0"/>
                        </a:rPr>
                        <a:t>Guidance has not been developed for this criteria.</a:t>
                      </a:r>
                    </a:p>
                    <a:p>
                      <a:endParaRPr lang="en-NZ" sz="14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5818251"/>
                  </a:ext>
                </a:extLst>
              </a:tr>
              <a:tr h="1254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3.2.7 </a:t>
                      </a:r>
                      <a:r>
                        <a:rPr lang="en-NZ" sz="1200" b="0" dirty="0">
                          <a:latin typeface="Segoe UI" panose="020B0502040204020203" pitchFamily="34" charset="0"/>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understand Māori constructs of </a:t>
                      </a:r>
                      <a:r>
                        <a:rPr lang="en-US" sz="1200" b="1" i="0" u="none" strike="noStrike" kern="1200" dirty="0" err="1">
                          <a:solidFill>
                            <a:srgbClr val="000000"/>
                          </a:solidFill>
                          <a:effectLst/>
                          <a:latin typeface="Segoe UI" panose="020B0502040204020203" pitchFamily="34" charset="0"/>
                          <a:ea typeface="+mn-ea"/>
                          <a:cs typeface="Segoe UI" panose="020B0502040204020203" pitchFamily="34" charset="0"/>
                        </a:rPr>
                        <a:t>oranga</a:t>
                      </a: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 and implement a process to support Māori and </a:t>
                      </a:r>
                      <a:r>
                        <a:rPr lang="en-US" sz="12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 to identify their own </a:t>
                      </a:r>
                      <a:r>
                        <a:rPr lang="en-US" sz="1200" b="1" i="0" u="none" strike="noStrike" kern="1200" dirty="0" err="1">
                          <a:solidFill>
                            <a:srgbClr val="000000"/>
                          </a:solidFill>
                          <a:effectLst/>
                          <a:latin typeface="Segoe UI" panose="020B0502040204020203" pitchFamily="34" charset="0"/>
                          <a:ea typeface="+mn-ea"/>
                          <a:cs typeface="Segoe UI" panose="020B0502040204020203" pitchFamily="34" charset="0"/>
                        </a:rPr>
                        <a:t>pae</a:t>
                      </a: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 ora outcomes in their care or support plan. The support required to achieve these shall be clearly documented, communicated, and understood.</a:t>
                      </a:r>
                      <a:endParaRPr lang="en-NZ" sz="1200"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392688"/>
                  </a:ext>
                </a:extLst>
              </a:tr>
            </a:tbl>
          </a:graphicData>
        </a:graphic>
      </p:graphicFrame>
    </p:spTree>
    <p:extLst>
      <p:ext uri="{BB962C8B-B14F-4D97-AF65-F5344CB8AC3E}">
        <p14:creationId xmlns:p14="http://schemas.microsoft.com/office/powerpoint/2010/main" val="173234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935097" y="867752"/>
            <a:ext cx="9949300" cy="2168165"/>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41837" y="1779822"/>
            <a:ext cx="9949299" cy="4210426"/>
          </a:xfrm>
        </p:spPr>
        <p:txBody>
          <a:bodyPr>
            <a:normAutofit fontScale="92500" lnSpcReduction="10000"/>
          </a:bodyPr>
          <a:lstStyle/>
          <a:p>
            <a:r>
              <a:rPr lang="en-NZ" dirty="0" err="1"/>
              <a:t>Whāia</a:t>
            </a:r>
            <a:r>
              <a:rPr lang="en-NZ" dirty="0"/>
              <a:t>, </a:t>
            </a:r>
            <a:r>
              <a:rPr lang="en-NZ" dirty="0" err="1"/>
              <a:t>whāia</a:t>
            </a:r>
            <a:r>
              <a:rPr lang="en-NZ" dirty="0"/>
              <a:t>, </a:t>
            </a:r>
            <a:r>
              <a:rPr lang="en-NZ" dirty="0" err="1"/>
              <a:t>whāia</a:t>
            </a:r>
            <a:r>
              <a:rPr lang="en-NZ" dirty="0"/>
              <a:t>, </a:t>
            </a:r>
          </a:p>
          <a:p>
            <a:r>
              <a:rPr lang="pt-BR" dirty="0"/>
              <a:t>Ngā uaratanga o te Manatū Hauora. </a:t>
            </a:r>
          </a:p>
          <a:p>
            <a:r>
              <a:rPr lang="en-NZ" dirty="0"/>
              <a:t>Ko </a:t>
            </a:r>
            <a:r>
              <a:rPr lang="en-NZ" dirty="0" err="1"/>
              <a:t>te</a:t>
            </a:r>
            <a:r>
              <a:rPr lang="en-NZ" dirty="0"/>
              <a:t> </a:t>
            </a:r>
            <a:r>
              <a:rPr lang="en-NZ" dirty="0" err="1"/>
              <a:t>manaakitanga</a:t>
            </a:r>
            <a:r>
              <a:rPr lang="en-NZ" dirty="0"/>
              <a:t> </a:t>
            </a:r>
          </a:p>
          <a:p>
            <a:r>
              <a:rPr lang="en-NZ" dirty="0"/>
              <a:t>Ko </a:t>
            </a:r>
            <a:r>
              <a:rPr lang="en-NZ" dirty="0" err="1"/>
              <a:t>te</a:t>
            </a:r>
            <a:r>
              <a:rPr lang="en-NZ" dirty="0"/>
              <a:t> </a:t>
            </a:r>
            <a:r>
              <a:rPr lang="en-NZ" dirty="0" err="1"/>
              <a:t>kaitiakitanga</a:t>
            </a:r>
            <a:r>
              <a:rPr lang="en-NZ" dirty="0"/>
              <a:t> </a:t>
            </a:r>
          </a:p>
          <a:p>
            <a:r>
              <a:rPr lang="en-NZ" dirty="0"/>
              <a:t>Ko </a:t>
            </a:r>
            <a:r>
              <a:rPr lang="en-NZ" dirty="0" err="1"/>
              <a:t>te</a:t>
            </a:r>
            <a:r>
              <a:rPr lang="en-NZ" dirty="0"/>
              <a:t> </a:t>
            </a:r>
            <a:r>
              <a:rPr lang="en-NZ" dirty="0" err="1"/>
              <a:t>whakapono</a:t>
            </a:r>
            <a:r>
              <a:rPr lang="en-NZ" dirty="0"/>
              <a:t> </a:t>
            </a:r>
          </a:p>
          <a:p>
            <a:r>
              <a:rPr lang="en-NZ" dirty="0"/>
              <a:t>Ko </a:t>
            </a:r>
            <a:r>
              <a:rPr lang="en-NZ" dirty="0" err="1"/>
              <a:t>te</a:t>
            </a:r>
            <a:r>
              <a:rPr lang="en-NZ" dirty="0"/>
              <a:t> </a:t>
            </a:r>
            <a:r>
              <a:rPr lang="en-NZ" dirty="0" err="1"/>
              <a:t>kōkiri</a:t>
            </a:r>
            <a:r>
              <a:rPr lang="en-NZ" dirty="0"/>
              <a:t> </a:t>
            </a:r>
            <a:r>
              <a:rPr lang="en-NZ" dirty="0" err="1"/>
              <a:t>ngātahi</a:t>
            </a:r>
            <a:r>
              <a:rPr lang="en-NZ" dirty="0"/>
              <a:t> </a:t>
            </a:r>
          </a:p>
          <a:p>
            <a:r>
              <a:rPr lang="en-NZ" dirty="0"/>
              <a:t>Kia </a:t>
            </a:r>
            <a:r>
              <a:rPr lang="en-NZ" dirty="0" err="1"/>
              <a:t>tae</a:t>
            </a:r>
            <a:r>
              <a:rPr lang="en-NZ" dirty="0"/>
              <a:t> </a:t>
            </a:r>
            <a:r>
              <a:rPr lang="en-NZ" dirty="0" err="1"/>
              <a:t>atu</a:t>
            </a:r>
            <a:r>
              <a:rPr lang="en-NZ" dirty="0"/>
              <a:t> </a:t>
            </a:r>
            <a:r>
              <a:rPr lang="en-NZ" dirty="0" err="1"/>
              <a:t>tātou</a:t>
            </a:r>
            <a:r>
              <a:rPr lang="en-NZ" dirty="0"/>
              <a:t> </a:t>
            </a:r>
            <a:r>
              <a:rPr lang="en-NZ" dirty="0" err="1"/>
              <a:t>ki</a:t>
            </a:r>
            <a:r>
              <a:rPr lang="en-NZ" dirty="0"/>
              <a:t> </a:t>
            </a:r>
            <a:r>
              <a:rPr lang="en-NZ" dirty="0" err="1"/>
              <a:t>pae</a:t>
            </a:r>
            <a:r>
              <a:rPr lang="en-NZ" dirty="0"/>
              <a:t> tata, </a:t>
            </a:r>
            <a:r>
              <a:rPr lang="en-NZ" dirty="0" err="1"/>
              <a:t>ki</a:t>
            </a:r>
            <a:r>
              <a:rPr lang="en-NZ" dirty="0"/>
              <a:t> </a:t>
            </a:r>
            <a:r>
              <a:rPr lang="en-NZ" dirty="0" err="1"/>
              <a:t>pae</a:t>
            </a:r>
            <a:r>
              <a:rPr lang="en-NZ" dirty="0"/>
              <a:t> </a:t>
            </a:r>
            <a:r>
              <a:rPr lang="en-NZ" dirty="0" err="1"/>
              <a:t>tawhiti</a:t>
            </a:r>
            <a:r>
              <a:rPr lang="en-NZ" dirty="0"/>
              <a:t>, </a:t>
            </a:r>
            <a:r>
              <a:rPr lang="en-NZ" dirty="0" err="1"/>
              <a:t>ki</a:t>
            </a:r>
            <a:r>
              <a:rPr lang="en-NZ" dirty="0"/>
              <a:t> </a:t>
            </a:r>
            <a:r>
              <a:rPr lang="en-NZ" dirty="0" err="1"/>
              <a:t>Pae</a:t>
            </a:r>
            <a:r>
              <a:rPr lang="en-NZ" dirty="0"/>
              <a:t> Ora. </a:t>
            </a:r>
          </a:p>
          <a:p>
            <a:r>
              <a:rPr lang="en-NZ" dirty="0"/>
              <a:t>Kia </a:t>
            </a:r>
            <a:r>
              <a:rPr lang="en-NZ" dirty="0" err="1"/>
              <a:t>tūturu</a:t>
            </a:r>
            <a:r>
              <a:rPr lang="en-NZ" dirty="0"/>
              <a:t> ka </a:t>
            </a:r>
            <a:r>
              <a:rPr lang="en-NZ" dirty="0" err="1"/>
              <a:t>whakamaua</a:t>
            </a:r>
            <a:r>
              <a:rPr lang="en-NZ" dirty="0"/>
              <a:t> </a:t>
            </a:r>
            <a:r>
              <a:rPr lang="en-NZ" dirty="0" err="1"/>
              <a:t>kia</a:t>
            </a:r>
            <a:r>
              <a:rPr lang="en-NZ" dirty="0"/>
              <a:t> </a:t>
            </a:r>
            <a:r>
              <a:rPr lang="en-NZ" dirty="0" err="1"/>
              <a:t>tīna</a:t>
            </a:r>
            <a:r>
              <a:rPr lang="en-NZ" dirty="0"/>
              <a:t>, </a:t>
            </a:r>
            <a:r>
              <a:rPr lang="en-NZ" dirty="0" err="1"/>
              <a:t>tīna</a:t>
            </a:r>
            <a:r>
              <a:rPr lang="en-NZ" dirty="0"/>
              <a:t>! </a:t>
            </a:r>
          </a:p>
          <a:p>
            <a:r>
              <a:rPr lang="it-IT" dirty="0"/>
              <a:t>Haumi e, hui e! Tāiki ē! </a:t>
            </a:r>
          </a:p>
          <a:p>
            <a:endParaRPr lang="it-IT" dirty="0"/>
          </a:p>
          <a:p>
            <a:r>
              <a:rPr lang="en-US" dirty="0"/>
              <a:t>Let us jointly pursue the values of the Ministry of Health </a:t>
            </a:r>
          </a:p>
          <a:p>
            <a:r>
              <a:rPr lang="en-US" dirty="0"/>
              <a:t>We take care of each other </a:t>
            </a:r>
          </a:p>
          <a:p>
            <a:r>
              <a:rPr lang="en-US" dirty="0"/>
              <a:t>We create an environment for our people to thrive </a:t>
            </a:r>
          </a:p>
          <a:p>
            <a:r>
              <a:rPr lang="en-US" dirty="0"/>
              <a:t>We work in good faith </a:t>
            </a:r>
          </a:p>
          <a:p>
            <a:r>
              <a:rPr lang="en-US" dirty="0"/>
              <a:t>And we move forward together </a:t>
            </a:r>
          </a:p>
          <a:p>
            <a:r>
              <a:rPr lang="en-US" dirty="0"/>
              <a:t>If we do this, we will lay hold of distant horizons and those near to us, and we will create a thriving future for all people </a:t>
            </a:r>
            <a:endParaRPr lang="en-NZ" dirty="0"/>
          </a:p>
        </p:txBody>
      </p:sp>
    </p:spTree>
    <p:extLst>
      <p:ext uri="{BB962C8B-B14F-4D97-AF65-F5344CB8AC3E}">
        <p14:creationId xmlns:p14="http://schemas.microsoft.com/office/powerpoint/2010/main" val="29465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82259" y="225525"/>
            <a:ext cx="10992255" cy="775960"/>
          </a:xfrm>
        </p:spPr>
        <p:txBody>
          <a:bodyPr/>
          <a:lstStyle/>
          <a:p>
            <a:r>
              <a:rPr lang="en-NZ" sz="2200" dirty="0"/>
              <a:t>3.3 </a:t>
            </a:r>
            <a:r>
              <a:rPr lang="en-NZ" sz="2200" dirty="0" err="1"/>
              <a:t>Ngā</a:t>
            </a:r>
            <a:r>
              <a:rPr lang="en-NZ" sz="2200" dirty="0"/>
              <a:t> mahi </a:t>
            </a:r>
            <a:r>
              <a:rPr lang="en-NZ" sz="2200" dirty="0" err="1"/>
              <a:t>takitahi</a:t>
            </a:r>
            <a:r>
              <a:rPr lang="en-NZ" sz="2200" dirty="0"/>
              <a:t> / Individualised activities</a:t>
            </a:r>
            <a:br>
              <a:rPr lang="en-US" sz="2000" dirty="0"/>
            </a:br>
            <a:br>
              <a:rPr lang="en-US" sz="1200" i="1" dirty="0"/>
            </a:br>
            <a:r>
              <a:rPr lang="en-NZ" sz="1200" i="1" dirty="0">
                <a:solidFill>
                  <a:schemeClr val="tx1"/>
                </a:solidFill>
                <a:cs typeface="Times New Roman" panose="02020603050405020304" pitchFamily="18" charset="0"/>
              </a:rPr>
              <a:t>HDSS 2008 Alignment: </a:t>
            </a:r>
            <a:r>
              <a:rPr lang="en-NZ" sz="1200" i="1" dirty="0">
                <a:solidFill>
                  <a:schemeClr val="tx1"/>
                </a:solidFill>
              </a:rPr>
              <a:t>1.3.7 Planned Activities; HCSS 8158 2012: 4.2 Promoting and Supporting Independence</a:t>
            </a:r>
            <a:endParaRPr lang="en-NZ" sz="1200" i="1" dirty="0">
              <a:solidFill>
                <a:srgbClr val="FF0000"/>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849125263"/>
              </p:ext>
            </p:extLst>
          </p:nvPr>
        </p:nvGraphicFramePr>
        <p:xfrm>
          <a:off x="482259" y="1071154"/>
          <a:ext cx="11248186" cy="4786100"/>
        </p:xfrm>
        <a:graphic>
          <a:graphicData uri="http://schemas.openxmlformats.org/drawingml/2006/table">
            <a:tbl>
              <a:tblPr firstRow="1" firstCol="1" bandRow="1"/>
              <a:tblGrid>
                <a:gridCol w="1047382">
                  <a:extLst>
                    <a:ext uri="{9D8B030D-6E8A-4147-A177-3AD203B41FA5}">
                      <a16:colId xmlns:a16="http://schemas.microsoft.com/office/drawing/2014/main" val="3581027933"/>
                    </a:ext>
                  </a:extLst>
                </a:gridCol>
                <a:gridCol w="3223429">
                  <a:extLst>
                    <a:ext uri="{9D8B030D-6E8A-4147-A177-3AD203B41FA5}">
                      <a16:colId xmlns:a16="http://schemas.microsoft.com/office/drawing/2014/main" val="2497520352"/>
                    </a:ext>
                  </a:extLst>
                </a:gridCol>
                <a:gridCol w="1520145">
                  <a:extLst>
                    <a:ext uri="{9D8B030D-6E8A-4147-A177-3AD203B41FA5}">
                      <a16:colId xmlns:a16="http://schemas.microsoft.com/office/drawing/2014/main" val="3041374685"/>
                    </a:ext>
                  </a:extLst>
                </a:gridCol>
                <a:gridCol w="1181224">
                  <a:extLst>
                    <a:ext uri="{9D8B030D-6E8A-4147-A177-3AD203B41FA5}">
                      <a16:colId xmlns:a16="http://schemas.microsoft.com/office/drawing/2014/main" val="862339877"/>
                    </a:ext>
                  </a:extLst>
                </a:gridCol>
                <a:gridCol w="1000884">
                  <a:extLst>
                    <a:ext uri="{9D8B030D-6E8A-4147-A177-3AD203B41FA5}">
                      <a16:colId xmlns:a16="http://schemas.microsoft.com/office/drawing/2014/main" val="3349443371"/>
                    </a:ext>
                  </a:extLst>
                </a:gridCol>
                <a:gridCol w="1181224">
                  <a:extLst>
                    <a:ext uri="{9D8B030D-6E8A-4147-A177-3AD203B41FA5}">
                      <a16:colId xmlns:a16="http://schemas.microsoft.com/office/drawing/2014/main" val="519119430"/>
                    </a:ext>
                  </a:extLst>
                </a:gridCol>
                <a:gridCol w="2093898">
                  <a:extLst>
                    <a:ext uri="{9D8B030D-6E8A-4147-A177-3AD203B41FA5}">
                      <a16:colId xmlns:a16="http://schemas.microsoft.com/office/drawing/2014/main" val="1703305857"/>
                    </a:ext>
                  </a:extLst>
                </a:gridCol>
              </a:tblGrid>
              <a:tr h="252549">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1246189">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chemeClr val="tx1"/>
                          </a:solidFill>
                          <a:effectLst/>
                          <a:latin typeface="Segoe UI" panose="020B0502040204020203" pitchFamily="34" charset="0"/>
                          <a:ea typeface="+mn-ea"/>
                          <a:cs typeface="Times New Roman" panose="02020603050405020304" pitchFamily="18" charset="0"/>
                        </a:rPr>
                        <a:t>Meaningful activities shall be planned and facilitated to develop and enhance people’s strengths, skills, resources, and interests, and shall be responsive to their identity.</a:t>
                      </a:r>
                    </a:p>
                    <a:p>
                      <a:endParaRPr lang="en-US" sz="10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1.3.7.1; 1.3.7.2; </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1.3.7.3</a:t>
                      </a:r>
                      <a:r>
                        <a:rPr lang="en-NZ" sz="1000" dirty="0">
                          <a:effectLst/>
                          <a:latin typeface="Segoe UI" panose="020B05020402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4.2.2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latin typeface="Segoe UI" panose="020B0502040204020203" pitchFamily="34" charset="0"/>
                          <a:cs typeface="Segoe UI" panose="020B0502040204020203" pitchFamily="34" charset="0"/>
                        </a:rPr>
                        <a:t>ARC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latin typeface="Segoe UI" panose="020B0502040204020203" pitchFamily="34" charset="0"/>
                          <a:cs typeface="Segoe UI" panose="020B0502040204020203" pitchFamily="34" charset="0"/>
                        </a:rPr>
                        <a:t>HCSS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Residential Disability –Intellectual/Physical/ 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Residential Disability – Mental Health/AOD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DHB inpatient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Hospice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996949">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2" algn="l" defTabSz="914400" rtl="0" eaLnBrk="1" latinLnBrk="0" hangingPunct="1"/>
                      <a:r>
                        <a:rPr lang="en-US" sz="1000" kern="1200" dirty="0">
                          <a:solidFill>
                            <a:schemeClr val="tx1"/>
                          </a:solidFill>
                          <a:effectLst/>
                          <a:latin typeface="Segoe UI" panose="020B0502040204020203" pitchFamily="34" charset="0"/>
                          <a:ea typeface="+mn-ea"/>
                          <a:cs typeface="Times New Roman" panose="02020603050405020304" pitchFamily="18" charset="0"/>
                        </a:rPr>
                        <a:t>People receiving services shall be supported to access their communities of choice where possible.</a:t>
                      </a:r>
                    </a:p>
                    <a:p>
                      <a:pPr marL="0" lvl="2" algn="l" defTabSz="914400" rtl="0" eaLnBrk="1" latinLnBrk="0" hangingPunct="1"/>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1.1.12.1; 1.1.12.2; </a:t>
                      </a:r>
                      <a:r>
                        <a:rPr lang="en-NZ" sz="1000" i="1">
                          <a:effectLst/>
                          <a:latin typeface="Segoe UI" panose="020B0502040204020203" pitchFamily="34" charset="0"/>
                          <a:ea typeface="Calibri" panose="020F0502020204030204" pitchFamily="34" charset="0"/>
                          <a:cs typeface="Times New Roman" panose="02020603050405020304" pitchFamily="18" charset="0"/>
                        </a:rPr>
                        <a:t>1.3.7.2 </a:t>
                      </a:r>
                      <a:endParaRPr lang="en-NZ" sz="10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4.2.4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1268148">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1" kern="1200" dirty="0">
                          <a:solidFill>
                            <a:schemeClr val="tx1"/>
                          </a:solidFill>
                          <a:effectLst/>
                          <a:latin typeface="Segoe UI" panose="020B0502040204020203" pitchFamily="34" charset="0"/>
                          <a:ea typeface="+mn-ea"/>
                          <a:cs typeface="Times New Roman" panose="02020603050405020304" pitchFamily="18" charset="0"/>
                        </a:rPr>
                        <a:t>Service providers shall encourage their workforce to support community initiatives that meet the health needs and aspirations of Māori and whānau.</a:t>
                      </a:r>
                    </a:p>
                    <a:p>
                      <a:pPr marL="0" algn="l" defTabSz="914400" rtl="0" eaLnBrk="1" latinLnBrk="0" hangingPunct="1"/>
                      <a:endParaRPr lang="en-US" sz="1000" b="1"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  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1022265">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3.3.4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1" kern="1200" dirty="0">
                          <a:solidFill>
                            <a:schemeClr val="tx1"/>
                          </a:solidFill>
                          <a:effectLst/>
                          <a:latin typeface="Segoe UI" panose="020B0502040204020203" pitchFamily="34" charset="0"/>
                          <a:ea typeface="+mn-ea"/>
                          <a:cs typeface="Times New Roman" panose="02020603050405020304" pitchFamily="18" charset="0"/>
                        </a:rPr>
                        <a:t>Service providers shall facilitate opportunities for Māori to participate in </a:t>
                      </a:r>
                      <a:r>
                        <a:rPr lang="en-US" sz="1000" b="1" kern="1200" dirty="0" err="1">
                          <a:solidFill>
                            <a:schemeClr val="tx1"/>
                          </a:solidFill>
                          <a:effectLst/>
                          <a:latin typeface="Segoe UI" panose="020B0502040204020203" pitchFamily="34" charset="0"/>
                          <a:ea typeface="+mn-ea"/>
                          <a:cs typeface="Times New Roman" panose="02020603050405020304" pitchFamily="18" charset="0"/>
                        </a:rPr>
                        <a:t>te</a:t>
                      </a:r>
                      <a:r>
                        <a:rPr lang="en-US" sz="1000" b="1" kern="1200" dirty="0">
                          <a:solidFill>
                            <a:schemeClr val="tx1"/>
                          </a:solidFill>
                          <a:effectLst/>
                          <a:latin typeface="Segoe UI" panose="020B0502040204020203" pitchFamily="34" charset="0"/>
                          <a:ea typeface="+mn-ea"/>
                          <a:cs typeface="Times New Roman" panose="02020603050405020304" pitchFamily="18" charset="0"/>
                        </a:rPr>
                        <a:t> </a:t>
                      </a:r>
                      <a:r>
                        <a:rPr lang="en-US" sz="1000" b="1" kern="1200" dirty="0" err="1">
                          <a:solidFill>
                            <a:schemeClr val="tx1"/>
                          </a:solidFill>
                          <a:effectLst/>
                          <a:latin typeface="Segoe UI" panose="020B0502040204020203" pitchFamily="34" charset="0"/>
                          <a:ea typeface="+mn-ea"/>
                          <a:cs typeface="Times New Roman" panose="02020603050405020304" pitchFamily="18" charset="0"/>
                        </a:rPr>
                        <a:t>ao</a:t>
                      </a:r>
                      <a:r>
                        <a:rPr lang="en-US" sz="1000" b="1" kern="1200" dirty="0">
                          <a:solidFill>
                            <a:schemeClr val="tx1"/>
                          </a:solidFill>
                          <a:effectLst/>
                          <a:latin typeface="Segoe UI" panose="020B0502040204020203" pitchFamily="34" charset="0"/>
                          <a:ea typeface="+mn-ea"/>
                          <a:cs typeface="Times New Roman" panose="02020603050405020304" pitchFamily="18" charset="0"/>
                        </a:rPr>
                        <a:t> Māori.</a:t>
                      </a:r>
                    </a:p>
                    <a:p>
                      <a:pPr marL="0" algn="l" defTabSz="914400" rtl="0" eaLnBrk="1" latinLnBrk="0" hangingPunct="1"/>
                      <a:endParaRPr lang="en-US" sz="1000" b="1"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 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0081"/>
                  </a:ext>
                </a:extLst>
              </a:tr>
            </a:tbl>
          </a:graphicData>
        </a:graphic>
      </p:graphicFrame>
    </p:spTree>
    <p:extLst>
      <p:ext uri="{BB962C8B-B14F-4D97-AF65-F5344CB8AC3E}">
        <p14:creationId xmlns:p14="http://schemas.microsoft.com/office/powerpoint/2010/main" val="419728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ECD7-11CD-4A96-A59D-ED8E1F51D461}"/>
              </a:ext>
            </a:extLst>
          </p:cNvPr>
          <p:cNvSpPr>
            <a:spLocks noGrp="1"/>
          </p:cNvSpPr>
          <p:nvPr>
            <p:ph type="title"/>
          </p:nvPr>
        </p:nvSpPr>
        <p:spPr>
          <a:xfrm>
            <a:off x="465909" y="118800"/>
            <a:ext cx="10515600" cy="558603"/>
          </a:xfrm>
        </p:spPr>
        <p:txBody>
          <a:bodyPr>
            <a:normAutofit/>
          </a:bodyPr>
          <a:lstStyle/>
          <a:p>
            <a:r>
              <a:rPr lang="en-NZ" sz="2200" dirty="0"/>
              <a:t>3.3 Ngā mahi </a:t>
            </a:r>
            <a:r>
              <a:rPr lang="en-NZ" sz="2200" dirty="0" err="1"/>
              <a:t>takitahi</a:t>
            </a:r>
            <a:r>
              <a:rPr lang="en-NZ" sz="2200" dirty="0"/>
              <a:t> / Individualised activities cont...</a:t>
            </a:r>
          </a:p>
        </p:txBody>
      </p:sp>
      <p:graphicFrame>
        <p:nvGraphicFramePr>
          <p:cNvPr id="4" name="Table 4">
            <a:extLst>
              <a:ext uri="{FF2B5EF4-FFF2-40B4-BE49-F238E27FC236}">
                <a16:creationId xmlns:a16="http://schemas.microsoft.com/office/drawing/2014/main" id="{445B078C-4312-4229-8E2B-D68CA180A402}"/>
              </a:ext>
            </a:extLst>
          </p:cNvPr>
          <p:cNvGraphicFramePr>
            <a:graphicFrameLocks noGrp="1"/>
          </p:cNvGraphicFramePr>
          <p:nvPr>
            <p:ph idx="1"/>
            <p:extLst>
              <p:ext uri="{D42A27DB-BD31-4B8C-83A1-F6EECF244321}">
                <p14:modId xmlns:p14="http://schemas.microsoft.com/office/powerpoint/2010/main" val="3245226564"/>
              </p:ext>
            </p:extLst>
          </p:nvPr>
        </p:nvGraphicFramePr>
        <p:xfrm>
          <a:off x="465909" y="844732"/>
          <a:ext cx="11260182" cy="5425440"/>
        </p:xfrm>
        <a:graphic>
          <a:graphicData uri="http://schemas.openxmlformats.org/drawingml/2006/table">
            <a:tbl>
              <a:tblPr firstRow="1" bandRow="1">
                <a:tableStyleId>{5C22544A-7EE6-4342-B048-85BDC9FD1C3A}</a:tableStyleId>
              </a:tblPr>
              <a:tblGrid>
                <a:gridCol w="4522550">
                  <a:extLst>
                    <a:ext uri="{9D8B030D-6E8A-4147-A177-3AD203B41FA5}">
                      <a16:colId xmlns:a16="http://schemas.microsoft.com/office/drawing/2014/main" val="3180253863"/>
                    </a:ext>
                  </a:extLst>
                </a:gridCol>
                <a:gridCol w="4486467">
                  <a:extLst>
                    <a:ext uri="{9D8B030D-6E8A-4147-A177-3AD203B41FA5}">
                      <a16:colId xmlns:a16="http://schemas.microsoft.com/office/drawing/2014/main" val="816411912"/>
                    </a:ext>
                  </a:extLst>
                </a:gridCol>
                <a:gridCol w="2251165">
                  <a:extLst>
                    <a:ext uri="{9D8B030D-6E8A-4147-A177-3AD203B41FA5}">
                      <a16:colId xmlns:a16="http://schemas.microsoft.com/office/drawing/2014/main" val="3721384293"/>
                    </a:ext>
                  </a:extLst>
                </a:gridCol>
              </a:tblGrid>
              <a:tr h="262872">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chemeClr val="dk1"/>
                          </a:solidFill>
                          <a:effectLst/>
                          <a:latin typeface="+mn-lt"/>
                          <a:ea typeface="+mn-ea"/>
                          <a:cs typeface="+mn-cs"/>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9388120"/>
                  </a:ext>
                </a:extLst>
              </a:tr>
              <a:tr h="181089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effectLst/>
                          <a:latin typeface="Segoe UI" panose="020B0502040204020203" pitchFamily="34" charset="0"/>
                          <a:cs typeface="Segoe UI" panose="020B0502040204020203" pitchFamily="34" charset="0"/>
                        </a:rPr>
                        <a:t>3.3.3 </a:t>
                      </a:r>
                      <a:r>
                        <a:rPr lang="en-NZ" sz="1600" b="0" kern="1200" dirty="0">
                          <a:solidFill>
                            <a:schemeClr val="tx1"/>
                          </a:solidFill>
                          <a:effectLst/>
                          <a:latin typeface="Segoe UI" panose="020B0502040204020203" pitchFamily="34" charset="0"/>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encourage their workforce to support community initiatives that meet the health needs and aspirations of Māori and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a:t>
                      </a:r>
                    </a:p>
                    <a:p>
                      <a:endParaRPr lang="en-NZ" sz="1800" b="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Guidance has not been developed for this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ARC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HCSS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Residential Disability –Intellectual/Physical/ 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Residential Disability – Mental Health/AOD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DHB inpatient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effectLst/>
                          <a:latin typeface="Segoe UI" panose="020B0502040204020203" pitchFamily="34" charset="0"/>
                          <a:ea typeface="+mn-ea"/>
                          <a:cs typeface="Segoe UI" panose="020B0502040204020203" pitchFamily="34" charset="0"/>
                        </a:rPr>
                        <a:t>Hospice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577329"/>
                  </a:ext>
                </a:extLst>
              </a:tr>
              <a:tr h="3125252">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3.3.4 </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algn="l" defTabSz="914400" rtl="0" eaLnBrk="1" latinLnBrk="0" hangingPunct="1"/>
                      <a:r>
                        <a:rPr lang="en-US" sz="1600" b="1" kern="1200" dirty="0">
                          <a:solidFill>
                            <a:schemeClr val="tx1"/>
                          </a:solidFill>
                          <a:effectLst/>
                          <a:latin typeface="Segoe UI" panose="020B0502040204020203" pitchFamily="34" charset="0"/>
                          <a:ea typeface="+mn-ea"/>
                          <a:cs typeface="Times New Roman" panose="02020603050405020304" pitchFamily="18" charset="0"/>
                        </a:rPr>
                        <a:t>Service providers shall facilitate opportunities for Māori to participate in </a:t>
                      </a:r>
                      <a:r>
                        <a:rPr lang="en-US" sz="1600" b="1" kern="1200" dirty="0" err="1">
                          <a:solidFill>
                            <a:schemeClr val="tx1"/>
                          </a:solidFill>
                          <a:effectLst/>
                          <a:latin typeface="Segoe UI" panose="020B0502040204020203" pitchFamily="34" charset="0"/>
                          <a:ea typeface="+mn-ea"/>
                          <a:cs typeface="Times New Roman" panose="02020603050405020304" pitchFamily="18" charset="0"/>
                        </a:rPr>
                        <a:t>te</a:t>
                      </a:r>
                      <a:r>
                        <a:rPr lang="en-US" sz="1600" b="1" kern="1200" dirty="0">
                          <a:solidFill>
                            <a:schemeClr val="tx1"/>
                          </a:solidFill>
                          <a:effectLst/>
                          <a:latin typeface="Segoe UI" panose="020B0502040204020203" pitchFamily="34" charset="0"/>
                          <a:ea typeface="+mn-ea"/>
                          <a:cs typeface="Times New Roman" panose="02020603050405020304" pitchFamily="18" charset="0"/>
                        </a:rPr>
                        <a:t> </a:t>
                      </a:r>
                      <a:r>
                        <a:rPr lang="en-US" sz="1600" b="1" kern="1200" dirty="0" err="1">
                          <a:solidFill>
                            <a:schemeClr val="tx1"/>
                          </a:solidFill>
                          <a:effectLst/>
                          <a:latin typeface="Segoe UI" panose="020B0502040204020203" pitchFamily="34" charset="0"/>
                          <a:ea typeface="+mn-ea"/>
                          <a:cs typeface="Times New Roman" panose="02020603050405020304" pitchFamily="18" charset="0"/>
                        </a:rPr>
                        <a:t>ao</a:t>
                      </a:r>
                      <a:r>
                        <a:rPr lang="en-US" sz="1600" b="1" kern="1200" dirty="0">
                          <a:solidFill>
                            <a:schemeClr val="tx1"/>
                          </a:solidFill>
                          <a:effectLst/>
                          <a:latin typeface="Segoe UI" panose="020B0502040204020203" pitchFamily="34" charset="0"/>
                          <a:ea typeface="+mn-ea"/>
                          <a:cs typeface="Times New Roman" panose="02020603050405020304" pitchFamily="18" charset="0"/>
                        </a:rPr>
                        <a:t> Māori.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–Intellectual/Physical/Sensory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 Mental Health/AOD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Hospice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Abortion services</a:t>
                      </a:r>
                    </a:p>
                    <a:p>
                      <a:endParaRPr lang="en-NZ"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NZ"/>
                    </a:p>
                  </a:txBody>
                  <a:tcPr/>
                </a:tc>
                <a:extLst>
                  <a:ext uri="{0D108BD9-81ED-4DB2-BD59-A6C34878D82A}">
                    <a16:rowId xmlns:a16="http://schemas.microsoft.com/office/drawing/2014/main" val="1994899216"/>
                  </a:ext>
                </a:extLst>
              </a:tr>
            </a:tbl>
          </a:graphicData>
        </a:graphic>
      </p:graphicFrame>
    </p:spTree>
    <p:extLst>
      <p:ext uri="{BB962C8B-B14F-4D97-AF65-F5344CB8AC3E}">
        <p14:creationId xmlns:p14="http://schemas.microsoft.com/office/powerpoint/2010/main" val="8176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00593" y="136432"/>
            <a:ext cx="11199224" cy="1074060"/>
          </a:xfrm>
        </p:spPr>
        <p:txBody>
          <a:bodyPr>
            <a:normAutofit/>
          </a:bodyPr>
          <a:lstStyle/>
          <a:p>
            <a:r>
              <a:rPr lang="en-NZ" sz="2200" dirty="0"/>
              <a:t>3.4 </a:t>
            </a:r>
            <a:r>
              <a:rPr lang="en-NZ" sz="2200" dirty="0" err="1"/>
              <a:t>Aku</a:t>
            </a:r>
            <a:r>
              <a:rPr lang="en-NZ" sz="2200" dirty="0"/>
              <a:t> </a:t>
            </a:r>
            <a:r>
              <a:rPr lang="en-NZ" sz="2200" dirty="0" err="1"/>
              <a:t>rongoā</a:t>
            </a:r>
            <a:r>
              <a:rPr lang="en-NZ" sz="2200" dirty="0"/>
              <a:t> / My medication </a:t>
            </a:r>
            <a:br>
              <a:rPr lang="en-NZ" sz="2000" dirty="0"/>
            </a:br>
            <a:br>
              <a:rPr lang="en-NZ" sz="1200" dirty="0"/>
            </a:br>
            <a:r>
              <a:rPr lang="en-NZ" sz="1200" i="1" dirty="0">
                <a:solidFill>
                  <a:schemeClr val="tx1"/>
                </a:solidFill>
                <a:cs typeface="Times New Roman" panose="02020603050405020304" pitchFamily="18" charset="0"/>
              </a:rPr>
              <a:t>HDSS 2008 Alignment: </a:t>
            </a:r>
            <a:r>
              <a:rPr lang="en-NZ" sz="1200" i="1" dirty="0">
                <a:solidFill>
                  <a:schemeClr val="tx1"/>
                </a:solidFill>
              </a:rPr>
              <a:t>1.3.12 Medicine Management; HCSS 8158 2012: 4.6 Medicine Management; Fertility 8181 2007: 3.11 Medicines, Therapeutic Goods &amp; Medical Devices Management</a:t>
            </a:r>
            <a:endParaRPr lang="en-NZ" sz="1200" dirty="0">
              <a:solidFill>
                <a:schemeClr val="tx1"/>
              </a:solidFill>
              <a:ea typeface="+mn-ea"/>
              <a:cs typeface="Times New Roman" panose="02020603050405020304" pitchFamily="18" charset="0"/>
            </a:endParaRPr>
          </a:p>
        </p:txBody>
      </p:sp>
      <p:graphicFrame>
        <p:nvGraphicFramePr>
          <p:cNvPr id="3" name="Table 4">
            <a:extLst>
              <a:ext uri="{FF2B5EF4-FFF2-40B4-BE49-F238E27FC236}">
                <a16:creationId xmlns:a16="http://schemas.microsoft.com/office/drawing/2014/main" id="{573A3D93-81CC-4E6A-9A8E-A9C287D8D7E2}"/>
              </a:ext>
            </a:extLst>
          </p:cNvPr>
          <p:cNvGraphicFramePr>
            <a:graphicFrameLocks noGrp="1"/>
          </p:cNvGraphicFramePr>
          <p:nvPr>
            <p:extLst>
              <p:ext uri="{D42A27DB-BD31-4B8C-83A1-F6EECF244321}">
                <p14:modId xmlns:p14="http://schemas.microsoft.com/office/powerpoint/2010/main" val="4174688034"/>
              </p:ext>
            </p:extLst>
          </p:nvPr>
        </p:nvGraphicFramePr>
        <p:xfrm>
          <a:off x="470262" y="1132115"/>
          <a:ext cx="11199224" cy="4946466"/>
        </p:xfrm>
        <a:graphic>
          <a:graphicData uri="http://schemas.openxmlformats.org/drawingml/2006/table">
            <a:tbl>
              <a:tblPr firstRow="1" bandRow="1">
                <a:tableStyleId>{5C22544A-7EE6-4342-B048-85BDC9FD1C3A}</a:tableStyleId>
              </a:tblPr>
              <a:tblGrid>
                <a:gridCol w="1002144">
                  <a:extLst>
                    <a:ext uri="{9D8B030D-6E8A-4147-A177-3AD203B41FA5}">
                      <a16:colId xmlns:a16="http://schemas.microsoft.com/office/drawing/2014/main" val="457195208"/>
                    </a:ext>
                  </a:extLst>
                </a:gridCol>
                <a:gridCol w="4502881">
                  <a:extLst>
                    <a:ext uri="{9D8B030D-6E8A-4147-A177-3AD203B41FA5}">
                      <a16:colId xmlns:a16="http://schemas.microsoft.com/office/drawing/2014/main" val="2176044518"/>
                    </a:ext>
                  </a:extLst>
                </a:gridCol>
                <a:gridCol w="1874067">
                  <a:extLst>
                    <a:ext uri="{9D8B030D-6E8A-4147-A177-3AD203B41FA5}">
                      <a16:colId xmlns:a16="http://schemas.microsoft.com/office/drawing/2014/main" val="1405402032"/>
                    </a:ext>
                  </a:extLst>
                </a:gridCol>
                <a:gridCol w="769545">
                  <a:extLst>
                    <a:ext uri="{9D8B030D-6E8A-4147-A177-3AD203B41FA5}">
                      <a16:colId xmlns:a16="http://schemas.microsoft.com/office/drawing/2014/main" val="2572737740"/>
                    </a:ext>
                  </a:extLst>
                </a:gridCol>
                <a:gridCol w="841972">
                  <a:extLst>
                    <a:ext uri="{9D8B030D-6E8A-4147-A177-3AD203B41FA5}">
                      <a16:colId xmlns:a16="http://schemas.microsoft.com/office/drawing/2014/main" val="2804604737"/>
                    </a:ext>
                  </a:extLst>
                </a:gridCol>
                <a:gridCol w="959668">
                  <a:extLst>
                    <a:ext uri="{9D8B030D-6E8A-4147-A177-3AD203B41FA5}">
                      <a16:colId xmlns:a16="http://schemas.microsoft.com/office/drawing/2014/main" val="225327392"/>
                    </a:ext>
                  </a:extLst>
                </a:gridCol>
                <a:gridCol w="1248947">
                  <a:extLst>
                    <a:ext uri="{9D8B030D-6E8A-4147-A177-3AD203B41FA5}">
                      <a16:colId xmlns:a16="http://schemas.microsoft.com/office/drawing/2014/main" val="993446631"/>
                    </a:ext>
                  </a:extLst>
                </a:gridCol>
              </a:tblGrid>
              <a:tr h="237922">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0682469"/>
                  </a:ext>
                </a:extLst>
              </a:tr>
              <a:tr h="627336">
                <a:tc>
                  <a:txBody>
                    <a:bodyPr/>
                    <a:lstStyle/>
                    <a:p>
                      <a:r>
                        <a:rPr lang="en-NZ" sz="1000" dirty="0">
                          <a:latin typeface="Segoe UI" panose="020B0502040204020203" pitchFamily="34" charset="0"/>
                          <a:cs typeface="Segoe UI" panose="020B0502040204020203" pitchFamily="34" charset="0"/>
                        </a:rPr>
                        <a:t>3.4.1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A medication management system shall be implemented appropriate to the scope of the service.</a:t>
                      </a:r>
                    </a:p>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1.3.12.1; 1.3.12.2; 1.3.12.3; 1.3.12.4; 1.3.12.5; 1.3.12.6; 1.3.12.7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4.6.1; 4.6.2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3.11.1; 3.11.2; 3.11.7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Not mapped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r>
                        <a:rPr lang="en-NZ" sz="1000" dirty="0">
                          <a:latin typeface="Segoe UI" panose="020B0502040204020203" pitchFamily="34" charset="0"/>
                          <a:cs typeface="Segoe UI" panose="020B0502040204020203" pitchFamily="34" charset="0"/>
                        </a:rPr>
                        <a:t>All service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563388"/>
                  </a:ext>
                </a:extLst>
              </a:tr>
              <a:tr h="736647">
                <a:tc>
                  <a:txBody>
                    <a:bodyPr/>
                    <a:lstStyle/>
                    <a:p>
                      <a:r>
                        <a:rPr lang="en-NZ" sz="1000" dirty="0">
                          <a:latin typeface="Segoe UI" panose="020B0502040204020203" pitchFamily="34" charset="0"/>
                          <a:cs typeface="Segoe UI" panose="020B0502040204020203" pitchFamily="34" charset="0"/>
                        </a:rPr>
                        <a:t>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The following aspects of the system shall be performed and communicated to people by registered health professionals operating within their role and scope of practice: prescribing, dispensing, reconciliation, and review.</a:t>
                      </a:r>
                    </a:p>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1.3.12.1; 1.3.12.2; 1.3.12.3; 1.3.12.6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4.6.1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3.11.3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Not mapped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2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5887091"/>
                  </a:ext>
                </a:extLst>
              </a:tr>
              <a:tr h="736647">
                <a:tc>
                  <a:txBody>
                    <a:bodyPr/>
                    <a:lstStyle/>
                    <a:p>
                      <a:r>
                        <a:rPr lang="en-NZ" sz="1000" dirty="0">
                          <a:latin typeface="Segoe UI" panose="020B0502040204020203" pitchFamily="34" charset="0"/>
                          <a:cs typeface="Segoe UI" panose="020B0502040204020203" pitchFamily="34" charset="0"/>
                        </a:rPr>
                        <a:t>3.4.3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Service providers ensure competent health care and support workers manage medication including: receiving, storage, administration, monitoring, safe disposal, or returning to pharmacy.</a:t>
                      </a:r>
                    </a:p>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1.3.12.1; 1.3.12.2; 1.3.12.3; 1.3.12.6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4.6.3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3.11.3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Not mapped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2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98853"/>
                  </a:ext>
                </a:extLst>
              </a:tr>
              <a:tr h="736647">
                <a:tc>
                  <a:txBody>
                    <a:bodyPr/>
                    <a:lstStyle/>
                    <a:p>
                      <a:r>
                        <a:rPr lang="en-NZ" sz="1000" dirty="0">
                          <a:latin typeface="Segoe UI" panose="020B0502040204020203" pitchFamily="34" charset="0"/>
                          <a:cs typeface="Segoe UI" panose="020B0502040204020203" pitchFamily="34" charset="0"/>
                        </a:rPr>
                        <a:t>3.4.4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A process shall be implemented to identify, record, and communicate people’s medicine related allergies or sensitivities and respond appropriately to adverse events.</a:t>
                      </a:r>
                    </a:p>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1.3.12.1; 1.3.12.2; 1.3.12.3; 1.3.12.4; 1.3.12.6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Not mapped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3.11.4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latin typeface="Segoe UI" panose="020B0502040204020203" pitchFamily="34" charset="0"/>
                          <a:cs typeface="Segoe UI" panose="020B0502040204020203" pitchFamily="34" charset="0"/>
                        </a:rPr>
                        <a:t>Not mapped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2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410304"/>
                  </a:ext>
                </a:extLst>
              </a:tr>
              <a:tr h="444271">
                <a:tc>
                  <a:txBody>
                    <a:bodyPr/>
                    <a:lstStyle/>
                    <a:p>
                      <a:r>
                        <a:rPr lang="en-NZ" sz="1000" dirty="0">
                          <a:solidFill>
                            <a:schemeClr val="tx1"/>
                          </a:solidFill>
                          <a:latin typeface="Segoe UI" panose="020B0502040204020203" pitchFamily="34" charset="0"/>
                          <a:cs typeface="Segoe UI" panose="020B0502040204020203" pitchFamily="34" charset="0"/>
                        </a:rPr>
                        <a:t>3.4.5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solidFill>
                            <a:schemeClr val="tx1"/>
                          </a:solidFill>
                          <a:latin typeface="Segoe UI" panose="020B0502040204020203" pitchFamily="34" charset="0"/>
                          <a:cs typeface="Segoe UI" panose="020B0502040204020203" pitchFamily="34" charset="0"/>
                        </a:rPr>
                        <a:t>Based on prescriber instructions, service providers shall provide ongoing support for people’s understanding of their medication.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solidFill>
                            <a:schemeClr val="tx1"/>
                          </a:solidFill>
                          <a:latin typeface="Segoe UI" panose="020B0502040204020203" pitchFamily="34" charset="0"/>
                          <a:cs typeface="Segoe UI" panose="020B0502040204020203" pitchFamily="34" charset="0"/>
                        </a:rPr>
                        <a:t>1.3.12.6; 1.3.12.7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solidFill>
                            <a:schemeClr val="tx1"/>
                          </a:solidFill>
                          <a:latin typeface="Segoe UI" panose="020B0502040204020203" pitchFamily="34" charset="0"/>
                          <a:cs typeface="Segoe UI" panose="020B0502040204020203" pitchFamily="34" charset="0"/>
                        </a:rPr>
                        <a:t>4.6.4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solidFill>
                            <a:schemeClr val="tx1"/>
                          </a:solidFill>
                          <a:latin typeface="Segoe UI" panose="020B0502040204020203" pitchFamily="34" charset="0"/>
                          <a:cs typeface="Segoe UI" panose="020B0502040204020203" pitchFamily="34" charset="0"/>
                        </a:rPr>
                        <a:t>3.11.6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000" dirty="0">
                          <a:solidFill>
                            <a:schemeClr val="tx1"/>
                          </a:solidFill>
                          <a:latin typeface="Segoe UI" panose="020B0502040204020203" pitchFamily="34" charset="0"/>
                          <a:cs typeface="Segoe UI" panose="020B0502040204020203" pitchFamily="34" charset="0"/>
                        </a:rPr>
                        <a:t>9.12.4; 9.8.5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6297077"/>
                  </a:ext>
                </a:extLst>
              </a:tr>
              <a:tr h="466152">
                <a:tc>
                  <a:txBody>
                    <a:bodyPr/>
                    <a:lstStyle/>
                    <a:p>
                      <a:r>
                        <a:rPr lang="en-NZ" sz="1000" dirty="0">
                          <a:latin typeface="Segoe UI" panose="020B0502040204020203" pitchFamily="34" charset="0"/>
                          <a:cs typeface="Segoe UI" panose="020B0502040204020203" pitchFamily="34" charset="0"/>
                        </a:rPr>
                        <a:t>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Service providers shall facilitate safe self-administration of medication where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1.3.12.1; </a:t>
                      </a:r>
                      <a:r>
                        <a:rPr lang="en-NZ" sz="1000" i="1" dirty="0">
                          <a:effectLst/>
                          <a:latin typeface="Segoe UI" panose="020B0502040204020203" pitchFamily="34" charset="0"/>
                          <a:ea typeface="Calibri" panose="020F0502020204030204" pitchFamily="34" charset="0"/>
                          <a:cs typeface="Segoe UI" panose="020B0502040204020203" pitchFamily="34" charset="0"/>
                        </a:rPr>
                        <a:t>1.3.12.2;</a:t>
                      </a:r>
                      <a:r>
                        <a:rPr lang="en-NZ" sz="1000" dirty="0">
                          <a:effectLst/>
                          <a:latin typeface="Segoe UI" panose="020B0502040204020203" pitchFamily="34" charset="0"/>
                          <a:ea typeface="Calibri" panose="020F0502020204030204" pitchFamily="34" charset="0"/>
                          <a:cs typeface="Segoe UI" panose="020B0502040204020203" pitchFamily="34" charset="0"/>
                        </a:rPr>
                        <a:t> 1.3.12.5; 1.3.12.6; 1.3.12.7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4.6.4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3.11.5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1251325"/>
                  </a:ext>
                </a:extLst>
              </a:tr>
              <a:tr h="480422">
                <a:tc>
                  <a:txBody>
                    <a:bodyPr/>
                    <a:lstStyle/>
                    <a:p>
                      <a:r>
                        <a:rPr lang="en-NZ" sz="1000" b="1" dirty="0">
                          <a:solidFill>
                            <a:schemeClr val="bg2">
                              <a:lumMod val="50000"/>
                            </a:schemeClr>
                          </a:solidFill>
                          <a:latin typeface="Segoe UI" panose="020B0502040204020203" pitchFamily="34" charset="0"/>
                          <a:cs typeface="Segoe UI" panose="020B0502040204020203" pitchFamily="34" charset="0"/>
                        </a:rPr>
                        <a:t>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1" dirty="0">
                          <a:solidFill>
                            <a:schemeClr val="bg2">
                              <a:lumMod val="50000"/>
                            </a:schemeClr>
                          </a:solidFill>
                          <a:latin typeface="Segoe UI" panose="020B0502040204020203" pitchFamily="34" charset="0"/>
                          <a:cs typeface="Segoe UI" panose="020B0502040204020203" pitchFamily="34" charset="0"/>
                        </a:rPr>
                        <a:t>Where standing orders are used, the relevant guidelines shall be consulted to guide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Partially mapped: not explicit/aligns with 1.3.12.1</a:t>
                      </a:r>
                      <a:r>
                        <a:rPr lang="en-NZ" sz="1000" b="1" i="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 1.3.12.2</a:t>
                      </a: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 1.3.12.3; 1.3.12.6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dirty="0">
                          <a:latin typeface="Segoe UI" panose="020B0502040204020203" pitchFamily="34" charset="0"/>
                          <a:cs typeface="Segoe UI" panose="020B0502040204020203" pitchFamily="34" charset="0"/>
                        </a:rPr>
                        <a:t>All service types except HCSS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489497"/>
                  </a:ext>
                </a:extLst>
              </a:tr>
              <a:tr h="480422">
                <a:tc>
                  <a:txBody>
                    <a:bodyPr/>
                    <a:lstStyle/>
                    <a:p>
                      <a:r>
                        <a:rPr lang="en-NZ" sz="1000" b="1" dirty="0">
                          <a:solidFill>
                            <a:schemeClr val="bg2">
                              <a:lumMod val="50000"/>
                            </a:schemeClr>
                          </a:solidFill>
                          <a:latin typeface="Segoe UI" panose="020B0502040204020203" pitchFamily="34" charset="0"/>
                          <a:cs typeface="Segoe UI" panose="020B0502040204020203" pitchFamily="34" charset="0"/>
                        </a:rPr>
                        <a:t>3.4.8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1" dirty="0">
                          <a:solidFill>
                            <a:schemeClr val="bg2">
                              <a:lumMod val="50000"/>
                            </a:schemeClr>
                          </a:solidFill>
                          <a:latin typeface="Segoe UI" panose="020B0502040204020203" pitchFamily="34" charset="0"/>
                          <a:cs typeface="Segoe UI" panose="020B0502040204020203" pitchFamily="34" charset="0"/>
                        </a:rPr>
                        <a:t>Over-the-counter medication and supplements shall be considered by the prescriber as part of the person’s medication.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Partially mapped: not explicit/aligns with 1.3.12.1; 1.3.12.7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dirty="0">
                          <a:latin typeface="Segoe UI" panose="020B0502040204020203" pitchFamily="34" charset="0"/>
                          <a:cs typeface="Segoe UI" panose="020B0502040204020203" pitchFamily="34" charset="0"/>
                        </a:rPr>
                        <a:t>All service types</a:t>
                      </a:r>
                    </a:p>
                    <a:p>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639554"/>
                  </a:ext>
                </a:extLst>
              </a:tr>
            </a:tbl>
          </a:graphicData>
        </a:graphic>
      </p:graphicFrame>
    </p:spTree>
    <p:extLst>
      <p:ext uri="{BB962C8B-B14F-4D97-AF65-F5344CB8AC3E}">
        <p14:creationId xmlns:p14="http://schemas.microsoft.com/office/powerpoint/2010/main" val="306377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86383" y="370212"/>
            <a:ext cx="10997871" cy="435332"/>
          </a:xfrm>
        </p:spPr>
        <p:txBody>
          <a:bodyPr>
            <a:normAutofit/>
          </a:bodyPr>
          <a:lstStyle/>
          <a:p>
            <a:r>
              <a:rPr lang="en-NZ" sz="2200" dirty="0"/>
              <a:t>3.4 </a:t>
            </a:r>
            <a:r>
              <a:rPr lang="en-NZ" sz="2200" dirty="0" err="1"/>
              <a:t>Aku</a:t>
            </a:r>
            <a:r>
              <a:rPr lang="en-NZ" sz="2200" dirty="0"/>
              <a:t> </a:t>
            </a:r>
            <a:r>
              <a:rPr lang="en-NZ" sz="2200" dirty="0" err="1"/>
              <a:t>rongoā</a:t>
            </a:r>
            <a:r>
              <a:rPr lang="en-NZ" sz="2200" dirty="0"/>
              <a:t> / My medication cont...</a:t>
            </a:r>
            <a:endParaRPr lang="en-NZ" sz="2200" i="1" dirty="0">
              <a:solidFill>
                <a:schemeClr val="tx1"/>
              </a:solidFill>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460372595"/>
              </p:ext>
            </p:extLst>
          </p:nvPr>
        </p:nvGraphicFramePr>
        <p:xfrm>
          <a:off x="486383" y="905691"/>
          <a:ext cx="11219233" cy="4416666"/>
        </p:xfrm>
        <a:graphic>
          <a:graphicData uri="http://schemas.openxmlformats.org/drawingml/2006/table">
            <a:tbl>
              <a:tblPr firstRow="1" firstCol="1" bandRow="1"/>
              <a:tblGrid>
                <a:gridCol w="777087">
                  <a:extLst>
                    <a:ext uri="{9D8B030D-6E8A-4147-A177-3AD203B41FA5}">
                      <a16:colId xmlns:a16="http://schemas.microsoft.com/office/drawing/2014/main" val="3581027933"/>
                    </a:ext>
                  </a:extLst>
                </a:gridCol>
                <a:gridCol w="3813269">
                  <a:extLst>
                    <a:ext uri="{9D8B030D-6E8A-4147-A177-3AD203B41FA5}">
                      <a16:colId xmlns:a16="http://schemas.microsoft.com/office/drawing/2014/main" val="2497520352"/>
                    </a:ext>
                  </a:extLst>
                </a:gridCol>
                <a:gridCol w="1436042">
                  <a:extLst>
                    <a:ext uri="{9D8B030D-6E8A-4147-A177-3AD203B41FA5}">
                      <a16:colId xmlns:a16="http://schemas.microsoft.com/office/drawing/2014/main" val="3041374685"/>
                    </a:ext>
                  </a:extLst>
                </a:gridCol>
                <a:gridCol w="1436042">
                  <a:extLst>
                    <a:ext uri="{9D8B030D-6E8A-4147-A177-3AD203B41FA5}">
                      <a16:colId xmlns:a16="http://schemas.microsoft.com/office/drawing/2014/main" val="1736279352"/>
                    </a:ext>
                  </a:extLst>
                </a:gridCol>
                <a:gridCol w="1085847">
                  <a:extLst>
                    <a:ext uri="{9D8B030D-6E8A-4147-A177-3AD203B41FA5}">
                      <a16:colId xmlns:a16="http://schemas.microsoft.com/office/drawing/2014/main" val="4154782831"/>
                    </a:ext>
                  </a:extLst>
                </a:gridCol>
                <a:gridCol w="1058564">
                  <a:extLst>
                    <a:ext uri="{9D8B030D-6E8A-4147-A177-3AD203B41FA5}">
                      <a16:colId xmlns:a16="http://schemas.microsoft.com/office/drawing/2014/main" val="4085416784"/>
                    </a:ext>
                  </a:extLst>
                </a:gridCol>
                <a:gridCol w="1612382">
                  <a:extLst>
                    <a:ext uri="{9D8B030D-6E8A-4147-A177-3AD203B41FA5}">
                      <a16:colId xmlns:a16="http://schemas.microsoft.com/office/drawing/2014/main" val="1703305857"/>
                    </a:ext>
                  </a:extLst>
                </a:gridCol>
              </a:tblGrid>
              <a:tr h="249766">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734730">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3.4.9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1" kern="1200" dirty="0">
                          <a:solidFill>
                            <a:schemeClr val="tx1"/>
                          </a:solidFill>
                          <a:effectLst/>
                          <a:latin typeface="Segoe UI" panose="020B0502040204020203" pitchFamily="34" charset="0"/>
                          <a:cs typeface="Segoe UI" panose="020B0502040204020203" pitchFamily="34" charset="0"/>
                        </a:rPr>
                        <a:t>Service providers shall identify cases in which there are difficulties accessing medication, and support people to access it. Service providers support Māori and whānau to access medication.</a:t>
                      </a:r>
                      <a:endParaRPr lang="en-NZ" sz="1000" b="1" kern="1200" dirty="0">
                        <a:solidFill>
                          <a:schemeClr val="tx1"/>
                        </a:solidFill>
                        <a:effectLst/>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dirty="0">
                          <a:latin typeface="Segoe UI" panose="020B0502040204020203" pitchFamily="34" charset="0"/>
                          <a:cs typeface="Segoe UI" panose="020B0502040204020203" pitchFamily="34" charset="0"/>
                        </a:rPr>
                        <a:t>All service types except ARC &amp; Fertility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403896">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3.4.10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2" algn="l" defTabSz="914400" rtl="0" eaLnBrk="1" latinLnBrk="0" hangingPunct="1"/>
                      <a:r>
                        <a:rPr lang="en-US" sz="1000" b="1" kern="1200" dirty="0">
                          <a:solidFill>
                            <a:schemeClr val="tx1"/>
                          </a:solidFill>
                          <a:effectLst/>
                          <a:latin typeface="Segoe UI" panose="020B0502040204020203" pitchFamily="34" charset="0"/>
                          <a:ea typeface="+mn-ea"/>
                          <a:cs typeface="Segoe UI" panose="020B0502040204020203" pitchFamily="34" charset="0"/>
                        </a:rPr>
                        <a:t>Service providers shall provide appropriate support, advice, and treatment for Māori.</a:t>
                      </a:r>
                      <a:endParaRPr lang="en-NZ" sz="1000" b="1"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NZ" sz="1000" dirty="0">
                          <a:latin typeface="Segoe UI" panose="020B0502040204020203" pitchFamily="34" charset="0"/>
                          <a:cs typeface="Segoe UI" panose="020B0502040204020203" pitchFamily="34"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883959"/>
                  </a:ext>
                </a:extLst>
              </a:tr>
              <a:tr h="1743763">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3.4.11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1" kern="1200" dirty="0">
                          <a:solidFill>
                            <a:schemeClr val="bg2">
                              <a:lumMod val="50000"/>
                            </a:schemeClr>
                          </a:solidFill>
                          <a:effectLst/>
                          <a:latin typeface="Segoe UI" panose="020B0502040204020203" pitchFamily="34" charset="0"/>
                          <a:ea typeface="+mn-ea"/>
                          <a:cs typeface="Segoe UI" panose="020B0502040204020203" pitchFamily="34" charset="0"/>
                        </a:rPr>
                        <a:t>People shall receive their blood components in a safe and timely manner that complies with current legislative requirements and safe practice guidelines.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Partially mapped: not explicit/aligns with 1.3.12.1; </a:t>
                      </a:r>
                      <a:r>
                        <a:rPr lang="en-NZ" sz="1000" b="1" i="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1.3.12.2;</a:t>
                      </a: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 1.3.12.3; </a:t>
                      </a:r>
                      <a:r>
                        <a:rPr lang="en-NZ" sz="1000" b="1" i="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1.3.12.4;</a:t>
                      </a: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 1.3.12.6; 1.3.12.7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latin typeface="Segoe UI" panose="020B0502040204020203" pitchFamily="34" charset="0"/>
                          <a:cs typeface="Segoe UI" panose="020B0502040204020203" pitchFamily="34" charset="0"/>
                        </a:rPr>
                        <a:t>Fertility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DHB inpatient/Private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Hospice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Abortion</a:t>
                      </a:r>
                      <a:endParaRPr lang="en-NZ" sz="10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1284511">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3.4.12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Where applicable, people shall receive their fractionated plasma products in a safe and timely manner that complies with current legislative requirements and safe practice guidelines.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Partially mapped: not explicit/aligns with 1.3.12.1; </a:t>
                      </a:r>
                      <a:r>
                        <a:rPr lang="en-NZ" sz="1000" b="1" i="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1.3.12.2;</a:t>
                      </a: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 1.3.12.3; </a:t>
                      </a:r>
                      <a:r>
                        <a:rPr lang="en-NZ" sz="1000" b="1" i="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1.3.12.4;</a:t>
                      </a: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 1.3.12.6; 1.3.12.7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bl>
          </a:graphicData>
        </a:graphic>
      </p:graphicFrame>
    </p:spTree>
    <p:extLst>
      <p:ext uri="{BB962C8B-B14F-4D97-AF65-F5344CB8AC3E}">
        <p14:creationId xmlns:p14="http://schemas.microsoft.com/office/powerpoint/2010/main" val="1741491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37EF-0AF7-48D0-A044-1C832D0115A6}"/>
              </a:ext>
            </a:extLst>
          </p:cNvPr>
          <p:cNvSpPr>
            <a:spLocks noGrp="1"/>
          </p:cNvSpPr>
          <p:nvPr>
            <p:ph type="title"/>
          </p:nvPr>
        </p:nvSpPr>
        <p:spPr>
          <a:xfrm>
            <a:off x="359229" y="0"/>
            <a:ext cx="10515600" cy="1074060"/>
          </a:xfrm>
        </p:spPr>
        <p:txBody>
          <a:bodyPr>
            <a:normAutofit/>
          </a:bodyPr>
          <a:lstStyle/>
          <a:p>
            <a:r>
              <a:rPr lang="en-NZ" sz="2000" dirty="0"/>
              <a:t>3.4 </a:t>
            </a:r>
            <a:r>
              <a:rPr lang="en-NZ" sz="2000" dirty="0" err="1"/>
              <a:t>Aku</a:t>
            </a:r>
            <a:r>
              <a:rPr lang="en-NZ" sz="2000" dirty="0"/>
              <a:t> </a:t>
            </a:r>
            <a:r>
              <a:rPr lang="en-NZ" sz="2000" dirty="0" err="1"/>
              <a:t>rongoā</a:t>
            </a:r>
            <a:r>
              <a:rPr lang="en-NZ" sz="2000" dirty="0"/>
              <a:t> / My medication cont...</a:t>
            </a:r>
          </a:p>
        </p:txBody>
      </p:sp>
      <p:graphicFrame>
        <p:nvGraphicFramePr>
          <p:cNvPr id="4" name="Table 4">
            <a:extLst>
              <a:ext uri="{FF2B5EF4-FFF2-40B4-BE49-F238E27FC236}">
                <a16:creationId xmlns:a16="http://schemas.microsoft.com/office/drawing/2014/main" id="{983129FB-7D6F-4284-8EDB-6CA2459972D6}"/>
              </a:ext>
            </a:extLst>
          </p:cNvPr>
          <p:cNvGraphicFramePr>
            <a:graphicFrameLocks noGrp="1"/>
          </p:cNvGraphicFramePr>
          <p:nvPr>
            <p:ph idx="1"/>
            <p:extLst>
              <p:ext uri="{D42A27DB-BD31-4B8C-83A1-F6EECF244321}">
                <p14:modId xmlns:p14="http://schemas.microsoft.com/office/powerpoint/2010/main" val="3044013360"/>
              </p:ext>
            </p:extLst>
          </p:nvPr>
        </p:nvGraphicFramePr>
        <p:xfrm>
          <a:off x="444137" y="792480"/>
          <a:ext cx="11295018" cy="5248757"/>
        </p:xfrm>
        <a:graphic>
          <a:graphicData uri="http://schemas.openxmlformats.org/drawingml/2006/table">
            <a:tbl>
              <a:tblPr firstRow="1" bandRow="1">
                <a:tableStyleId>{5C22544A-7EE6-4342-B048-85BDC9FD1C3A}</a:tableStyleId>
              </a:tblPr>
              <a:tblGrid>
                <a:gridCol w="3611815">
                  <a:extLst>
                    <a:ext uri="{9D8B030D-6E8A-4147-A177-3AD203B41FA5}">
                      <a16:colId xmlns:a16="http://schemas.microsoft.com/office/drawing/2014/main" val="1954423184"/>
                    </a:ext>
                  </a:extLst>
                </a:gridCol>
                <a:gridCol w="6237580">
                  <a:extLst>
                    <a:ext uri="{9D8B030D-6E8A-4147-A177-3AD203B41FA5}">
                      <a16:colId xmlns:a16="http://schemas.microsoft.com/office/drawing/2014/main" val="2131143378"/>
                    </a:ext>
                  </a:extLst>
                </a:gridCol>
                <a:gridCol w="1445623">
                  <a:extLst>
                    <a:ext uri="{9D8B030D-6E8A-4147-A177-3AD203B41FA5}">
                      <a16:colId xmlns:a16="http://schemas.microsoft.com/office/drawing/2014/main" val="3610845976"/>
                    </a:ext>
                  </a:extLst>
                </a:gridCol>
              </a:tblGrid>
              <a:tr h="259090">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25836118"/>
                  </a:ext>
                </a:extLst>
              </a:tr>
              <a:tr h="2533602">
                <a:tc>
                  <a:txBody>
                    <a:bodyPr/>
                    <a:lstStyle/>
                    <a:p>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3.4.7</a:t>
                      </a:r>
                      <a:r>
                        <a:rPr lang="en-US" sz="1200" b="1" dirty="0">
                          <a:latin typeface="Segoe UI" panose="020B0502040204020203" pitchFamily="34" charset="0"/>
                          <a:cs typeface="Segoe UI" panose="020B0502040204020203" pitchFamily="34" charset="0"/>
                        </a:rPr>
                        <a:t> </a:t>
                      </a:r>
                      <a:r>
                        <a:rPr lang="en-US" sz="1200" b="0" dirty="0">
                          <a:latin typeface="Segoe UI" panose="020B0502040204020203" pitchFamily="34" charset="0"/>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Where standing orders are used, the relevant guidelines shall be consulted to guide practice.</a:t>
                      </a:r>
                      <a:endParaRPr lang="en-NZ" sz="1200"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u="none" kern="1200" dirty="0">
                          <a:solidFill>
                            <a:schemeClr val="dk1"/>
                          </a:solidFill>
                          <a:latin typeface="Segoe UI" panose="020B0502040204020203" pitchFamily="34" charset="0"/>
                          <a:ea typeface="+mn-ea"/>
                          <a:cs typeface="Segoe UI" panose="020B0502040204020203" pitchFamily="34" charset="0"/>
                        </a:rPr>
                        <a:t>Guidance for all providers (except HCSS)</a:t>
                      </a:r>
                    </a:p>
                    <a:p>
                      <a:r>
                        <a:rPr lang="en-US" sz="1200" dirty="0">
                          <a:latin typeface="Segoe UI" panose="020B0502040204020203" pitchFamily="34" charset="0"/>
                          <a:cs typeface="Segoe UI" panose="020B0502040204020203" pitchFamily="34" charset="0"/>
                        </a:rPr>
                        <a:t>Service providers manage Standing Orders according to the Ministry of Health’s (2016) current Standing Order Guidelines, Medicines Act 1981 and Medicines Regulations 1984, and the  Misuse of Drugs Act 1975 and Misuse of Drugs Regulations 1977</a:t>
                      </a:r>
                    </a:p>
                    <a:p>
                      <a:endParaRPr lang="en-US" sz="1200" dirty="0">
                        <a:latin typeface="Segoe UI" panose="020B0502040204020203" pitchFamily="34" charset="0"/>
                        <a:cs typeface="Segoe UI" panose="020B0502040204020203" pitchFamily="34" charset="0"/>
                      </a:endParaRPr>
                    </a:p>
                    <a:p>
                      <a:r>
                        <a:rPr lang="en-US" sz="1200" b="1" dirty="0">
                          <a:latin typeface="Segoe UI" panose="020B0502040204020203" pitchFamily="34" charset="0"/>
                          <a:cs typeface="Segoe UI" panose="020B0502040204020203" pitchFamily="34" charset="0"/>
                        </a:rPr>
                        <a:t>Service Type Specific Guidance available on the website:</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ARC</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Fertility</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Residential Disability –Intellectual/Physical/Sensory</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Residential Disability – Mental Health/AOD</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DHB inpatient/Private Hospitals</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Birthing Units</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Hospice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200" dirty="0">
                          <a:latin typeface="Segoe UI" panose="020B0502040204020203" pitchFamily="34" charset="0"/>
                          <a:cs typeface="Segoe UI" panose="020B0502040204020203" pitchFamily="34" charset="0"/>
                        </a:rPr>
                        <a:t>All service types except HCSS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8905305"/>
                  </a:ext>
                </a:extLst>
              </a:tr>
              <a:tr h="1076845">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3.4.8 </a:t>
                      </a:r>
                      <a:r>
                        <a:rPr lang="en-US" sz="1200" b="0" dirty="0">
                          <a:latin typeface="Segoe UI" panose="020B0502040204020203" pitchFamily="34" charset="0"/>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Over-the-counter medication and supplements shall be considered by the prescriber as part of the person’s medication.</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200" dirty="0">
                          <a:latin typeface="Segoe UI" panose="020B0502040204020203" pitchFamily="34" charset="0"/>
                          <a:cs typeface="Segoe UI" panose="020B0502040204020203" pitchFamily="34" charset="0"/>
                        </a:rPr>
                        <a:t>Guidance has not been developed for these criterion.</a:t>
                      </a:r>
                      <a:endParaRPr lang="en-NZ" sz="12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Segoe UI" panose="020B0502040204020203" pitchFamily="34" charset="0"/>
                          <a:cs typeface="Segoe UI" panose="020B0502040204020203" pitchFamily="34" charset="0"/>
                        </a:rPr>
                        <a:t>All services types</a:t>
                      </a:r>
                    </a:p>
                    <a:p>
                      <a:endParaRPr lang="en-NZ" sz="12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689915"/>
                  </a:ext>
                </a:extLst>
              </a:tr>
              <a:tr h="1283333">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3.4.9 </a:t>
                      </a:r>
                      <a:r>
                        <a:rPr lang="en-US" sz="12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identify cases in which there are difficulties accessing medication, and support people to access it. Service providers support Māori and </a:t>
                      </a:r>
                      <a:r>
                        <a:rPr lang="en-US" sz="1200" b="1" i="0" u="none" strike="noStrike" kern="1200" dirty="0" err="1">
                          <a:solidFill>
                            <a:srgbClr val="000000"/>
                          </a:solidFill>
                          <a:effectLst/>
                          <a:latin typeface="Segoe UI" panose="020B0502040204020203" pitchFamily="34" charset="0"/>
                          <a:ea typeface="+mn-ea"/>
                          <a:cs typeface="Segoe UI" panose="020B0502040204020203" pitchFamily="34" charset="0"/>
                        </a:rPr>
                        <a:t>whānau</a:t>
                      </a:r>
                      <a:r>
                        <a:rPr lang="en-US" sz="1200" b="1" i="0" u="none" strike="noStrike" kern="1200" dirty="0">
                          <a:solidFill>
                            <a:srgbClr val="000000"/>
                          </a:solidFill>
                          <a:effectLst/>
                          <a:latin typeface="Segoe UI" panose="020B0502040204020203" pitchFamily="34" charset="0"/>
                          <a:ea typeface="+mn-ea"/>
                          <a:cs typeface="Segoe UI" panose="020B0502040204020203" pitchFamily="34" charset="0"/>
                        </a:rPr>
                        <a:t> to access medication.</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Segoe UI" panose="020B0502040204020203" pitchFamily="34" charset="0"/>
                          <a:cs typeface="Segoe UI" panose="020B0502040204020203" pitchFamily="34" charset="0"/>
                        </a:rPr>
                        <a:t>All service types except ARC &amp; Fertility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852829"/>
                  </a:ext>
                </a:extLst>
              </a:tr>
            </a:tbl>
          </a:graphicData>
        </a:graphic>
      </p:graphicFrame>
    </p:spTree>
    <p:extLst>
      <p:ext uri="{BB962C8B-B14F-4D97-AF65-F5344CB8AC3E}">
        <p14:creationId xmlns:p14="http://schemas.microsoft.com/office/powerpoint/2010/main" val="156278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37EF-0AF7-48D0-A044-1C832D0115A6}"/>
              </a:ext>
            </a:extLst>
          </p:cNvPr>
          <p:cNvSpPr>
            <a:spLocks noGrp="1"/>
          </p:cNvSpPr>
          <p:nvPr>
            <p:ph type="title"/>
          </p:nvPr>
        </p:nvSpPr>
        <p:spPr>
          <a:xfrm>
            <a:off x="359229" y="0"/>
            <a:ext cx="10515600" cy="1074060"/>
          </a:xfrm>
        </p:spPr>
        <p:txBody>
          <a:bodyPr>
            <a:normAutofit/>
          </a:bodyPr>
          <a:lstStyle/>
          <a:p>
            <a:r>
              <a:rPr lang="en-NZ" sz="2200" dirty="0"/>
              <a:t>3.4 </a:t>
            </a:r>
            <a:r>
              <a:rPr lang="en-NZ" sz="2200" dirty="0" err="1"/>
              <a:t>Aku</a:t>
            </a:r>
            <a:r>
              <a:rPr lang="en-NZ" sz="2200" dirty="0"/>
              <a:t> </a:t>
            </a:r>
            <a:r>
              <a:rPr lang="en-NZ" sz="2200" dirty="0" err="1"/>
              <a:t>rongoā</a:t>
            </a:r>
            <a:r>
              <a:rPr lang="en-NZ" sz="2200" dirty="0"/>
              <a:t> / My medication cont...</a:t>
            </a:r>
          </a:p>
        </p:txBody>
      </p:sp>
      <p:graphicFrame>
        <p:nvGraphicFramePr>
          <p:cNvPr id="4" name="Table 4">
            <a:extLst>
              <a:ext uri="{FF2B5EF4-FFF2-40B4-BE49-F238E27FC236}">
                <a16:creationId xmlns:a16="http://schemas.microsoft.com/office/drawing/2014/main" id="{983129FB-7D6F-4284-8EDB-6CA2459972D6}"/>
              </a:ext>
            </a:extLst>
          </p:cNvPr>
          <p:cNvGraphicFramePr>
            <a:graphicFrameLocks noGrp="1"/>
          </p:cNvGraphicFramePr>
          <p:nvPr>
            <p:ph idx="1"/>
            <p:extLst>
              <p:ext uri="{D42A27DB-BD31-4B8C-83A1-F6EECF244321}">
                <p14:modId xmlns:p14="http://schemas.microsoft.com/office/powerpoint/2010/main" val="483389372"/>
              </p:ext>
            </p:extLst>
          </p:nvPr>
        </p:nvGraphicFramePr>
        <p:xfrm>
          <a:off x="448491" y="832145"/>
          <a:ext cx="11295018" cy="5311140"/>
        </p:xfrm>
        <a:graphic>
          <a:graphicData uri="http://schemas.openxmlformats.org/drawingml/2006/table">
            <a:tbl>
              <a:tblPr firstRow="1" bandRow="1">
                <a:tableStyleId>{5C22544A-7EE6-4342-B048-85BDC9FD1C3A}</a:tableStyleId>
              </a:tblPr>
              <a:tblGrid>
                <a:gridCol w="4567129">
                  <a:extLst>
                    <a:ext uri="{9D8B030D-6E8A-4147-A177-3AD203B41FA5}">
                      <a16:colId xmlns:a16="http://schemas.microsoft.com/office/drawing/2014/main" val="1954423184"/>
                    </a:ext>
                  </a:extLst>
                </a:gridCol>
                <a:gridCol w="4755397">
                  <a:extLst>
                    <a:ext uri="{9D8B030D-6E8A-4147-A177-3AD203B41FA5}">
                      <a16:colId xmlns:a16="http://schemas.microsoft.com/office/drawing/2014/main" val="2131143378"/>
                    </a:ext>
                  </a:extLst>
                </a:gridCol>
                <a:gridCol w="1972492">
                  <a:extLst>
                    <a:ext uri="{9D8B030D-6E8A-4147-A177-3AD203B41FA5}">
                      <a16:colId xmlns:a16="http://schemas.microsoft.com/office/drawing/2014/main" val="3610845976"/>
                    </a:ext>
                  </a:extLst>
                </a:gridCol>
              </a:tblGrid>
              <a:tr h="242749">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25836118"/>
                  </a:ext>
                </a:extLst>
              </a:tr>
              <a:tr h="1493045">
                <a:tc>
                  <a:txBody>
                    <a:bodyPr/>
                    <a:lstStyle/>
                    <a:p>
                      <a:pPr marL="0" algn="l" defTabSz="914400" rtl="0" eaLnBrk="1" latinLnBrk="0" hangingPunct="1"/>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3.4.10</a:t>
                      </a:r>
                      <a:r>
                        <a:rPr lang="en-NZ" sz="1600" b="1" dirty="0">
                          <a:latin typeface="Segoe UI" panose="020B0502040204020203" pitchFamily="34" charset="0"/>
                          <a:cs typeface="Segoe UI" panose="020B0502040204020203" pitchFamily="34" charset="0"/>
                        </a:rPr>
                        <a:t>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provide appropriate support, advice, and treatment for Māori.</a:t>
                      </a:r>
                      <a:endParaRPr lang="en-N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Segoe UI" panose="020B0502040204020203" pitchFamily="34" charset="0"/>
                          <a:cs typeface="Segoe UI" panose="020B0502040204020203" pitchFamily="34" charset="0"/>
                        </a:rPr>
                        <a:t>Service providers work in partnership with Māori to verify that:  </a:t>
                      </a: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appropriate support is in place</a:t>
                      </a: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advice is timely and easily accessed </a:t>
                      </a: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treatment is </a:t>
                      </a:r>
                      <a:r>
                        <a:rPr lang="en-US" sz="1600" dirty="0" err="1">
                          <a:latin typeface="Segoe UI" panose="020B0502040204020203" pitchFamily="34" charset="0"/>
                          <a:cs typeface="Segoe UI" panose="020B0502040204020203" pitchFamily="34" charset="0"/>
                        </a:rPr>
                        <a:t>prioritised</a:t>
                      </a:r>
                      <a:r>
                        <a:rPr lang="en-US" sz="1600" dirty="0">
                          <a:latin typeface="Segoe UI" panose="020B0502040204020203" pitchFamily="34" charset="0"/>
                          <a:cs typeface="Segoe UI" panose="020B0502040204020203" pitchFamily="34" charset="0"/>
                        </a:rPr>
                        <a:t> to achieve better health outcomes.</a:t>
                      </a:r>
                      <a:endParaRPr lang="en-N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latin typeface="Segoe UI" panose="020B0502040204020203" pitchFamily="34" charset="0"/>
                          <a:cs typeface="Segoe UI" panose="020B0502040204020203" pitchFamily="34" charset="0"/>
                        </a:rPr>
                        <a:t>All services types</a:t>
                      </a:r>
                    </a:p>
                    <a:p>
                      <a:endParaRPr lang="en-N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8905305"/>
                  </a:ext>
                </a:extLst>
              </a:tr>
              <a:tr h="1473967">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3.4.11 </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People shall receive their blood components in a safe and timely manner that complies with current legislative requirements and safe practice guidelines.</a:t>
                      </a:r>
                      <a:endParaRPr lang="en-NZ"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dk1"/>
                          </a:solidFill>
                          <a:latin typeface="Segoe UI" panose="020B0502040204020203" pitchFamily="34" charset="0"/>
                          <a:ea typeface="+mn-ea"/>
                          <a:cs typeface="Segoe UI" panose="020B0502040204020203" pitchFamily="34" charset="0"/>
                        </a:rPr>
                        <a:t>Guidance has not been developed for this criteria.</a:t>
                      </a:r>
                    </a:p>
                    <a:p>
                      <a:pPr algn="l" defTabSz="914400" rtl="0" eaLnBrk="1" latinLnBrk="0" hangingPunct="1"/>
                      <a:endParaRPr lang="en-US" sz="1600" kern="1200" dirty="0">
                        <a:solidFill>
                          <a:schemeClr val="dk1"/>
                        </a:solidFill>
                        <a:latin typeface="Segoe UI" panose="020B0502040204020203" pitchFamily="34" charset="0"/>
                        <a:ea typeface="+mn-ea"/>
                        <a:cs typeface="Segoe UI" panose="020B0502040204020203" pitchFamily="34" charset="0"/>
                      </a:endParaRPr>
                    </a:p>
                    <a:p>
                      <a:pPr algn="l" defTabSz="914400" rtl="0" eaLnBrk="1" latinLnBrk="0" hangingPunct="1"/>
                      <a:r>
                        <a:rPr lang="en-US" sz="1600" b="0" kern="1200" dirty="0">
                          <a:solidFill>
                            <a:schemeClr val="dk1"/>
                          </a:solidFill>
                          <a:latin typeface="Segoe UI" panose="020B0502040204020203" pitchFamily="34" charset="0"/>
                          <a:ea typeface="+mn-ea"/>
                          <a:cs typeface="Segoe UI" panose="020B0502040204020203" pitchFamily="34" charset="0"/>
                        </a:rPr>
                        <a:t>Service Type Specific Guidance available on the website:</a:t>
                      </a:r>
                    </a:p>
                    <a:p>
                      <a:pPr marL="171450" indent="-171450" algn="l" defTabSz="914400" rtl="0" eaLnBrk="1" latinLnBrk="0" hangingPunct="1">
                        <a:buFont typeface="Arial" panose="020B0604020202020204" pitchFamily="34" charset="0"/>
                        <a:buChar char="•"/>
                      </a:pPr>
                      <a:r>
                        <a:rPr lang="en-US" sz="1600" kern="1200" dirty="0">
                          <a:solidFill>
                            <a:schemeClr val="dk1"/>
                          </a:solidFill>
                          <a:latin typeface="Segoe UI" panose="020B0502040204020203" pitchFamily="34" charset="0"/>
                          <a:ea typeface="+mn-ea"/>
                          <a:cs typeface="Segoe UI" panose="020B0502040204020203" pitchFamily="34" charset="0"/>
                        </a:rPr>
                        <a:t>Fertility</a:t>
                      </a:r>
                    </a:p>
                    <a:p>
                      <a:pPr marL="171450" indent="-171450" algn="l" defTabSz="914400" rtl="0" eaLnBrk="1" latinLnBrk="0" hangingPunct="1">
                        <a:buFont typeface="Arial" panose="020B0604020202020204" pitchFamily="34" charset="0"/>
                        <a:buChar char="•"/>
                      </a:pPr>
                      <a:r>
                        <a:rPr lang="en-US" sz="1600" kern="1200" dirty="0">
                          <a:solidFill>
                            <a:schemeClr val="dk1"/>
                          </a:solidFill>
                          <a:latin typeface="Segoe UI" panose="020B0502040204020203" pitchFamily="34" charset="0"/>
                          <a:ea typeface="+mn-ea"/>
                          <a:cs typeface="Segoe UI" panose="020B0502040204020203" pitchFamily="34" charset="0"/>
                        </a:rPr>
                        <a:t>DHB inpatient/Private Hospitals</a:t>
                      </a:r>
                    </a:p>
                    <a:p>
                      <a:pPr marL="171450" indent="-171450" algn="l" defTabSz="914400" rtl="0" eaLnBrk="1" latinLnBrk="0" hangingPunct="1">
                        <a:buFont typeface="Arial" panose="020B0604020202020204" pitchFamily="34" charset="0"/>
                        <a:buChar char="•"/>
                      </a:pPr>
                      <a:r>
                        <a:rPr lang="en-US" sz="1600" kern="1200" dirty="0">
                          <a:solidFill>
                            <a:schemeClr val="dk1"/>
                          </a:solidFill>
                          <a:latin typeface="Segoe UI" panose="020B0502040204020203" pitchFamily="34" charset="0"/>
                          <a:ea typeface="+mn-ea"/>
                          <a:cs typeface="Segoe UI" panose="020B0502040204020203" pitchFamily="34" charset="0"/>
                        </a:rPr>
                        <a:t>Birthing Units</a:t>
                      </a:r>
                    </a:p>
                    <a:p>
                      <a:pPr marL="171450" indent="-171450" algn="l" defTabSz="914400" rtl="0" eaLnBrk="1" latinLnBrk="0" hangingPunct="1">
                        <a:buFont typeface="Arial" panose="020B0604020202020204" pitchFamily="34" charset="0"/>
                        <a:buChar char="•"/>
                      </a:pPr>
                      <a:r>
                        <a:rPr lang="en-US" sz="1600" kern="1200" dirty="0">
                          <a:solidFill>
                            <a:schemeClr val="dk1"/>
                          </a:solidFill>
                          <a:latin typeface="Segoe UI" panose="020B0502040204020203" pitchFamily="34" charset="0"/>
                          <a:ea typeface="+mn-ea"/>
                          <a:cs typeface="Segoe UI" panose="020B0502040204020203" pitchFamily="34" charset="0"/>
                        </a:rPr>
                        <a:t>Hospice</a:t>
                      </a:r>
                    </a:p>
                    <a:p>
                      <a:pPr marL="171450" indent="-171450" algn="l" defTabSz="914400" rtl="0" eaLnBrk="1" latinLnBrk="0" hangingPunct="1">
                        <a:buFont typeface="Arial" panose="020B0604020202020204" pitchFamily="34" charset="0"/>
                        <a:buChar char="•"/>
                      </a:pPr>
                      <a:r>
                        <a:rPr lang="en-US" sz="1600" kern="1200" dirty="0">
                          <a:solidFill>
                            <a:schemeClr val="dk1"/>
                          </a:solidFill>
                          <a:latin typeface="Segoe UI" panose="020B0502040204020203" pitchFamily="34" charset="0"/>
                          <a:ea typeface="+mn-ea"/>
                          <a:cs typeface="Segoe UI" panose="020B0502040204020203" pitchFamily="34" charset="0"/>
                        </a:rPr>
                        <a:t>Abortion Services</a:t>
                      </a:r>
                      <a:endParaRPr lang="en-NZ" sz="1600" kern="1200" dirty="0">
                        <a:solidFill>
                          <a:schemeClr val="dk1"/>
                        </a:solidFill>
                        <a:latin typeface="Segoe UI" panose="020B0502040204020203" pitchFamily="34" charset="0"/>
                        <a:ea typeface="+mn-ea"/>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600" kern="1200" dirty="0">
                          <a:solidFill>
                            <a:schemeClr val="dk1"/>
                          </a:solidFill>
                          <a:latin typeface="Segoe UI" panose="020B0502040204020203" pitchFamily="34" charset="0"/>
                          <a:ea typeface="+mn-ea"/>
                          <a:cs typeface="Segoe UI" panose="020B0502040204020203" pitchFamily="34" charset="0"/>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latin typeface="Segoe UI" panose="020B0502040204020203" pitchFamily="34" charset="0"/>
                          <a:ea typeface="+mn-ea"/>
                          <a:cs typeface="Segoe UI" panose="020B0502040204020203" pitchFamily="34" charset="0"/>
                        </a:rPr>
                        <a:t>Fertility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latin typeface="Segoe UI" panose="020B0502040204020203" pitchFamily="34" charset="0"/>
                          <a:ea typeface="+mn-ea"/>
                          <a:cs typeface="Segoe UI" panose="020B0502040204020203" pitchFamily="34" charset="0"/>
                        </a:rPr>
                        <a:t>DHB inpatient/Private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latin typeface="Segoe UI" panose="020B0502040204020203" pitchFamily="34" charset="0"/>
                          <a:ea typeface="+mn-ea"/>
                          <a:cs typeface="Segoe UI" panose="020B0502040204020203" pitchFamily="34"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latin typeface="Segoe UI" panose="020B0502040204020203" pitchFamily="34" charset="0"/>
                          <a:ea typeface="+mn-ea"/>
                          <a:cs typeface="Segoe UI" panose="020B0502040204020203" pitchFamily="34" charset="0"/>
                        </a:rPr>
                        <a:t>Hospice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dk1"/>
                          </a:solidFill>
                          <a:latin typeface="Segoe UI" panose="020B0502040204020203" pitchFamily="34" charset="0"/>
                          <a:ea typeface="+mn-ea"/>
                          <a:cs typeface="Segoe UI" panose="020B0502040204020203" pitchFamily="34" charset="0"/>
                        </a:rPr>
                        <a:t>Abortion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755820"/>
                  </a:ext>
                </a:extLst>
              </a:tr>
              <a:tr h="1932175">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3.4.12 </a:t>
                      </a:r>
                      <a:r>
                        <a:rPr lang="en-US" sz="16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Where applicable, people shall receive their fractionated plasma products in a safe and timely manner that complies with current legislative requirements and safe practice guidelines.</a:t>
                      </a:r>
                    </a:p>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789099"/>
                  </a:ext>
                </a:extLst>
              </a:tr>
            </a:tbl>
          </a:graphicData>
        </a:graphic>
      </p:graphicFrame>
    </p:spTree>
    <p:extLst>
      <p:ext uri="{BB962C8B-B14F-4D97-AF65-F5344CB8AC3E}">
        <p14:creationId xmlns:p14="http://schemas.microsoft.com/office/powerpoint/2010/main" val="331502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80437" y="-187391"/>
            <a:ext cx="11219233" cy="1073250"/>
          </a:xfrm>
        </p:spPr>
        <p:txBody>
          <a:bodyPr>
            <a:normAutofit/>
          </a:bodyPr>
          <a:lstStyle/>
          <a:p>
            <a:r>
              <a:rPr lang="en-NZ" sz="2200" dirty="0"/>
              <a:t>3.5 </a:t>
            </a:r>
            <a:r>
              <a:rPr lang="en-NZ" sz="2200" dirty="0" err="1"/>
              <a:t>Taioranga</a:t>
            </a:r>
            <a:r>
              <a:rPr lang="en-NZ" sz="2200" dirty="0"/>
              <a:t> kai </a:t>
            </a:r>
            <a:r>
              <a:rPr lang="en-NZ" sz="2200" dirty="0" err="1"/>
              <a:t>hei</a:t>
            </a:r>
            <a:r>
              <a:rPr lang="en-NZ" sz="2200" dirty="0"/>
              <a:t> </a:t>
            </a:r>
            <a:r>
              <a:rPr lang="en-NZ" sz="2200" dirty="0" err="1"/>
              <a:t>tautoko</a:t>
            </a:r>
            <a:r>
              <a:rPr lang="en-NZ" sz="2200" dirty="0"/>
              <a:t> </a:t>
            </a:r>
            <a:r>
              <a:rPr lang="en-NZ" sz="2200" dirty="0" err="1"/>
              <a:t>i</a:t>
            </a:r>
            <a:r>
              <a:rPr lang="en-NZ" sz="2200" dirty="0"/>
              <a:t> </a:t>
            </a:r>
            <a:r>
              <a:rPr lang="en-NZ" sz="2200" dirty="0" err="1"/>
              <a:t>te</a:t>
            </a:r>
            <a:r>
              <a:rPr lang="en-NZ" sz="2200" dirty="0"/>
              <a:t> orange / Nutrition to support wellbeing</a:t>
            </a:r>
            <a:br>
              <a:rPr lang="en-NZ" sz="2200" dirty="0"/>
            </a:br>
            <a:br>
              <a:rPr lang="en-NZ" sz="1000" dirty="0"/>
            </a:br>
            <a:r>
              <a:rPr lang="en-NZ" sz="1000" i="1" dirty="0">
                <a:solidFill>
                  <a:schemeClr val="tx1"/>
                </a:solidFill>
                <a:cs typeface="Times New Roman" panose="02020603050405020304" pitchFamily="18" charset="0"/>
              </a:rPr>
              <a:t>HDSS 2008 Alignment: </a:t>
            </a:r>
            <a:r>
              <a:rPr lang="en-NZ" sz="1000" i="1" dirty="0">
                <a:solidFill>
                  <a:schemeClr val="tx1"/>
                </a:solidFill>
              </a:rPr>
              <a:t>1.3.13 Nutrition, Safe Food &amp; Fluid Management; HCSS 8158 2012: 4.9 Nutrition &amp; Safe Food Management</a:t>
            </a:r>
            <a:endParaRPr lang="en-NZ" sz="1000" dirty="0">
              <a:solidFill>
                <a:schemeClr val="tx1"/>
              </a:solidFill>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B6C5D31-82BC-4D53-9ECD-5626D57BDC72}"/>
              </a:ext>
            </a:extLst>
          </p:cNvPr>
          <p:cNvGraphicFramePr>
            <a:graphicFrameLocks noGrp="1"/>
          </p:cNvGraphicFramePr>
          <p:nvPr>
            <p:extLst>
              <p:ext uri="{D42A27DB-BD31-4B8C-83A1-F6EECF244321}">
                <p14:modId xmlns:p14="http://schemas.microsoft.com/office/powerpoint/2010/main" val="1208437808"/>
              </p:ext>
            </p:extLst>
          </p:nvPr>
        </p:nvGraphicFramePr>
        <p:xfrm>
          <a:off x="480437" y="712747"/>
          <a:ext cx="11231127" cy="5339710"/>
        </p:xfrm>
        <a:graphic>
          <a:graphicData uri="http://schemas.openxmlformats.org/drawingml/2006/table">
            <a:tbl>
              <a:tblPr firstRow="1" firstCol="1" bandRow="1"/>
              <a:tblGrid>
                <a:gridCol w="771502">
                  <a:extLst>
                    <a:ext uri="{9D8B030D-6E8A-4147-A177-3AD203B41FA5}">
                      <a16:colId xmlns:a16="http://schemas.microsoft.com/office/drawing/2014/main" val="2696737353"/>
                    </a:ext>
                  </a:extLst>
                </a:gridCol>
                <a:gridCol w="3578246">
                  <a:extLst>
                    <a:ext uri="{9D8B030D-6E8A-4147-A177-3AD203B41FA5}">
                      <a16:colId xmlns:a16="http://schemas.microsoft.com/office/drawing/2014/main" val="389069513"/>
                    </a:ext>
                  </a:extLst>
                </a:gridCol>
                <a:gridCol w="1158419">
                  <a:extLst>
                    <a:ext uri="{9D8B030D-6E8A-4147-A177-3AD203B41FA5}">
                      <a16:colId xmlns:a16="http://schemas.microsoft.com/office/drawing/2014/main" val="2491019594"/>
                    </a:ext>
                  </a:extLst>
                </a:gridCol>
                <a:gridCol w="852240">
                  <a:extLst>
                    <a:ext uri="{9D8B030D-6E8A-4147-A177-3AD203B41FA5}">
                      <a16:colId xmlns:a16="http://schemas.microsoft.com/office/drawing/2014/main" val="999116045"/>
                    </a:ext>
                  </a:extLst>
                </a:gridCol>
                <a:gridCol w="1013719">
                  <a:extLst>
                    <a:ext uri="{9D8B030D-6E8A-4147-A177-3AD203B41FA5}">
                      <a16:colId xmlns:a16="http://schemas.microsoft.com/office/drawing/2014/main" val="2886978890"/>
                    </a:ext>
                  </a:extLst>
                </a:gridCol>
                <a:gridCol w="897095">
                  <a:extLst>
                    <a:ext uri="{9D8B030D-6E8A-4147-A177-3AD203B41FA5}">
                      <a16:colId xmlns:a16="http://schemas.microsoft.com/office/drawing/2014/main" val="1719668283"/>
                    </a:ext>
                  </a:extLst>
                </a:gridCol>
                <a:gridCol w="2959906">
                  <a:extLst>
                    <a:ext uri="{9D8B030D-6E8A-4147-A177-3AD203B41FA5}">
                      <a16:colId xmlns:a16="http://schemas.microsoft.com/office/drawing/2014/main" val="3995025731"/>
                    </a:ext>
                  </a:extLst>
                </a:gridCol>
              </a:tblGrid>
              <a:tr h="215666">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2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2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r>
                        <a:rPr lang="en-NZ" sz="12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8713693"/>
                  </a:ext>
                </a:extLst>
              </a:tr>
              <a:tr h="566777">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3.5.1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chemeClr val="tx1"/>
                          </a:solidFill>
                          <a:effectLst/>
                          <a:latin typeface="Segoe UI" panose="020B0502040204020203" pitchFamily="34" charset="0"/>
                          <a:cs typeface="Segoe UI" panose="020B0502040204020203" pitchFamily="34" charset="0"/>
                        </a:rPr>
                        <a:t>Menu development that considers food preferences, dietary needs, intolerances, allergies, and cultural preferences shall be undertaken in consultation with people receiving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1.3.13.1; 1.3.13.2; </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1.3.13.3; </a:t>
                      </a: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4.9.1; 4.9.2; 4.9.3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Segoe UI" panose="020B0502040204020203" pitchFamily="34" charset="0"/>
                        </a:rPr>
                        <a:t>All except Fertility &amp; Abortion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398015"/>
                  </a:ext>
                </a:extLst>
              </a:tr>
              <a:tr h="916938">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2" algn="l" defTabSz="914400" rtl="0" eaLnBrk="1" latinLnBrk="0" hangingPunct="1"/>
                      <a:r>
                        <a:rPr lang="en-US" sz="1000" kern="1200" dirty="0">
                          <a:solidFill>
                            <a:schemeClr val="tx1"/>
                          </a:solidFill>
                          <a:effectLst/>
                          <a:latin typeface="Segoe UI" panose="020B0502040204020203" pitchFamily="34" charset="0"/>
                          <a:ea typeface="+mn-ea"/>
                          <a:cs typeface="Segoe UI" panose="020B0502040204020203" pitchFamily="34" charset="0"/>
                        </a:rPr>
                        <a:t>People and whānau shall have the opportunity to be involved in preparation of food as appropriate to the service.</a:t>
                      </a:r>
                      <a:endParaRPr lang="en-NZ" sz="10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Times New Roman" panose="02020603050405020304" pitchFamily="18" charset="0"/>
                        </a:rPr>
                        <a:t>1.3.7.2; 1.3.7.3</a:t>
                      </a: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Applicable the following service types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HCSS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Residential Disability –Intellectual/Physical/ Sensory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Residential Disability – Mental Health/AOD</a:t>
                      </a:r>
                      <a:endParaRPr lang="en-NZ"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707087"/>
                  </a:ext>
                </a:extLst>
              </a:tr>
              <a:tr h="553305">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3.5.3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0" kern="1200" dirty="0">
                          <a:solidFill>
                            <a:schemeClr val="tx1"/>
                          </a:solidFill>
                          <a:effectLst/>
                          <a:latin typeface="Segoe UI" panose="020B0502040204020203" pitchFamily="34" charset="0"/>
                          <a:ea typeface="+mn-ea"/>
                          <a:cs typeface="Segoe UI" panose="020B0502040204020203" pitchFamily="34" charset="0"/>
                        </a:rPr>
                        <a:t>Service providers shall ensure people’s dining experience and environment is safe and pleasurable, maintains dignity and is appropriate to meet their needs and cultural preferences.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Times New Roman" panose="02020603050405020304" pitchFamily="18" charset="0"/>
                        </a:rPr>
                        <a:t>1.3.13.3; 1.3.13.4</a:t>
                      </a: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Segoe UI" panose="020B0502040204020203" pitchFamily="34" charset="0"/>
                        </a:rPr>
                        <a:t>All except Fertility &amp; Abortion Services</a:t>
                      </a:r>
                    </a:p>
                    <a:p>
                      <a:endParaRPr lang="en-NZ"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373798"/>
                  </a:ext>
                </a:extLst>
              </a:tr>
              <a:tr h="916938">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3.5.4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The nutritional value of menus shall be reviewed by appropriately qualified personnel such as dietitians.</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1.3.13.1; 1.1.13.2; 1.3.13.5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Applicable the following service types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Residential Disability – Mental Health/AOD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DHB inpatient/Private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Birthing Units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Hospice</a:t>
                      </a:r>
                      <a:endParaRPr lang="en-NZ"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675454"/>
                  </a:ext>
                </a:extLst>
              </a:tr>
              <a:tr h="764115">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Segoe UI" panose="020B0502040204020203" pitchFamily="34" charset="0"/>
                        </a:rPr>
                        <a:t>3.5.5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An approved food control plan shall be available as required.</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1.3.13.5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Applicable the following service types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DHB inpatient/Private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Birthing Units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Hospice</a:t>
                      </a:r>
                      <a:endParaRPr lang="en-NZ" sz="10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082558"/>
                  </a:ext>
                </a:extLst>
              </a:tr>
              <a:tr h="550163">
                <a:tc>
                  <a:txBody>
                    <a:bodyPr/>
                    <a:lstStyle/>
                    <a:p>
                      <a:pPr marL="0" algn="l" defTabSz="914400" rtl="0" eaLnBrk="1" fontAlgn="t" latinLnBrk="0" hangingPunct="1"/>
                      <a:r>
                        <a:rPr lang="en-NZ" sz="1000" b="0" i="0" u="none" strike="noStrike" kern="1200" dirty="0">
                          <a:solidFill>
                            <a:srgbClr val="000000"/>
                          </a:solidFill>
                          <a:effectLst/>
                          <a:latin typeface="Segoe UI" panose="020B0502040204020203" pitchFamily="34" charset="0"/>
                          <a:ea typeface="+mn-ea"/>
                          <a:cs typeface="Segoe UI" panose="020B0502040204020203" pitchFamily="34" charset="0"/>
                        </a:rPr>
                        <a:t>3.5.6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All aspects of food procurement, production, preparation, storage, transportation, delivery, and disposal shall comply with current legislation and guidelines.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0" i="0" u="none" strike="noStrike" kern="1200" dirty="0">
                          <a:solidFill>
                            <a:srgbClr val="000000"/>
                          </a:solidFill>
                          <a:effectLst/>
                          <a:latin typeface="Segoe UI" panose="020B0502040204020203" pitchFamily="34" charset="0"/>
                          <a:ea typeface="+mn-ea"/>
                          <a:cs typeface="Segoe UI" panose="020B0502040204020203" pitchFamily="34" charset="0"/>
                        </a:rPr>
                        <a:t>1.3.13.5;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0" i="0" u="none" strike="noStrike" kern="1200" dirty="0">
                          <a:solidFill>
                            <a:srgbClr val="000000"/>
                          </a:solidFill>
                          <a:effectLst/>
                          <a:latin typeface="Segoe UI" panose="020B0502040204020203" pitchFamily="34" charset="0"/>
                          <a:ea typeface="+mn-ea"/>
                          <a:cs typeface="Segoe UI" panose="020B0502040204020203" pitchFamily="34" charset="0"/>
                        </a:rPr>
                        <a:t>N/A (maps to 4.9.4);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0" i="0" u="none" strike="noStrike" kern="1200" dirty="0">
                          <a:solidFill>
                            <a:srgbClr val="000000"/>
                          </a:solidFill>
                          <a:effectLst/>
                          <a:latin typeface="Segoe UI" panose="020B0502040204020203" pitchFamily="34" charset="0"/>
                          <a:ea typeface="+mn-ea"/>
                          <a:cs typeface="Segoe UI" panose="020B0502040204020203"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0" i="0" u="none" strike="noStrike" kern="1200" dirty="0">
                          <a:solidFill>
                            <a:srgbClr val="000000"/>
                          </a:solidFill>
                          <a:effectLst/>
                          <a:latin typeface="Segoe UI" panose="020B0502040204020203" pitchFamily="34" charset="0"/>
                          <a:ea typeface="+mn-ea"/>
                          <a:cs typeface="Segoe UI" panose="020B0502040204020203" pitchFamily="34" charset="0"/>
                        </a:rPr>
                        <a:t>N/A (mapped to 9.11.5)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Applicable the following service types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Residential Disability – Mental Health/AOD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Segoe UI" panose="020B0502040204020203" pitchFamily="34" charset="0"/>
                        </a:rPr>
                        <a:t>Residential Disability – Mental Health/AOD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21055"/>
                  </a:ext>
                </a:extLst>
              </a:tr>
              <a:tr h="855808">
                <a:tc>
                  <a:txBody>
                    <a:bodyPr/>
                    <a:lstStyle/>
                    <a:p>
                      <a:pPr marL="0" algn="l" defTabSz="914400" rtl="0" eaLnBrk="1" fontAlgn="t" latinLnBrk="0" hangingPunct="1"/>
                      <a:r>
                        <a:rPr lang="en-NZ" sz="1000" b="1" i="0" u="none" strike="noStrike" kern="1200" dirty="0">
                          <a:solidFill>
                            <a:srgbClr val="000000"/>
                          </a:solidFill>
                          <a:effectLst/>
                          <a:latin typeface="Segoe UI" panose="020B0502040204020203" pitchFamily="34" charset="0"/>
                          <a:ea typeface="+mn-ea"/>
                          <a:cs typeface="Segoe UI" panose="020B0502040204020203" pitchFamily="34" charset="0"/>
                        </a:rPr>
                        <a:t>3.5.7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adopt a holistic approach to menu development that ensures nutritional value, respecting and supporting cultural beliefs, values, and protocols around food. Māori and whānau shall have menu options culturally specific to </a:t>
                      </a:r>
                      <a:r>
                        <a:rPr lang="en-US" sz="1000" b="1" i="0" u="none" strike="noStrike" kern="1200" dirty="0" err="1">
                          <a:solidFill>
                            <a:srgbClr val="000000"/>
                          </a:solidFill>
                          <a:effectLst/>
                          <a:latin typeface="Segoe UI" panose="020B0502040204020203" pitchFamily="34" charset="0"/>
                          <a:ea typeface="+mn-ea"/>
                          <a:cs typeface="Segoe UI" panose="020B0502040204020203" pitchFamily="34" charset="0"/>
                        </a:rPr>
                        <a:t>te</a:t>
                      </a: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000" b="1" i="0" u="none" strike="noStrike" kern="1200" dirty="0" err="1">
                          <a:solidFill>
                            <a:srgbClr val="000000"/>
                          </a:solidFill>
                          <a:effectLst/>
                          <a:latin typeface="Segoe UI" panose="020B0502040204020203" pitchFamily="34" charset="0"/>
                          <a:ea typeface="+mn-ea"/>
                          <a:cs typeface="Segoe UI" panose="020B0502040204020203" pitchFamily="34" charset="0"/>
                        </a:rPr>
                        <a:t>ao</a:t>
                      </a: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 Māori.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1" i="0" u="none" strike="noStrike" kern="1200" dirty="0">
                          <a:solidFill>
                            <a:srgbClr val="000000"/>
                          </a:solidFill>
                          <a:effectLst/>
                          <a:latin typeface="Segoe UI" panose="020B0502040204020203" pitchFamily="34" charset="0"/>
                          <a:ea typeface="+mn-ea"/>
                          <a:cs typeface="Segoe UI" panose="020B0502040204020203" pitchFamily="34" charset="0"/>
                        </a:rPr>
                        <a:t>Not mapped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0" i="0" u="none" strike="noStrike" kern="1200">
                          <a:solidFill>
                            <a:srgbClr val="000000"/>
                          </a:solidFill>
                          <a:effectLst/>
                          <a:latin typeface="Segoe UI" panose="020B0502040204020203" pitchFamily="34" charset="0"/>
                          <a:ea typeface="+mn-ea"/>
                          <a:cs typeface="Segoe UI" panose="020B0502040204020203" pitchFamily="34"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0" i="0" u="none" strike="noStrike" kern="1200">
                          <a:solidFill>
                            <a:srgbClr val="000000"/>
                          </a:solidFill>
                          <a:effectLst/>
                          <a:latin typeface="Segoe UI" panose="020B0502040204020203" pitchFamily="34" charset="0"/>
                          <a:ea typeface="+mn-ea"/>
                          <a:cs typeface="Segoe UI" panose="020B0502040204020203" pitchFamily="34" charset="0"/>
                        </a:rPr>
                        <a:t>N/A</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600"/>
                        </a:spcBef>
                        <a:spcAft>
                          <a:spcPts val="900"/>
                        </a:spcAft>
                      </a:pPr>
                      <a:r>
                        <a:rPr lang="en-NZ" sz="1000" b="0" i="0" u="none" strike="noStrike" kern="1200" dirty="0">
                          <a:solidFill>
                            <a:srgbClr val="000000"/>
                          </a:solidFill>
                          <a:effectLst/>
                          <a:latin typeface="Segoe UI" panose="020B0502040204020203" pitchFamily="34" charset="0"/>
                          <a:ea typeface="+mn-ea"/>
                          <a:cs typeface="Segoe UI" panose="020B0502040204020203" pitchFamily="34" charset="0"/>
                        </a:rPr>
                        <a:t>N/A</a:t>
                      </a: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Segoe UI" panose="020B0502040204020203" pitchFamily="34" charset="0"/>
                        </a:rPr>
                        <a:t>All except Fertility &amp; Abortion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350491"/>
                  </a:ext>
                </a:extLst>
              </a:tr>
            </a:tbl>
          </a:graphicData>
        </a:graphic>
      </p:graphicFrame>
    </p:spTree>
    <p:extLst>
      <p:ext uri="{BB962C8B-B14F-4D97-AF65-F5344CB8AC3E}">
        <p14:creationId xmlns:p14="http://schemas.microsoft.com/office/powerpoint/2010/main" val="342471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1B2B-01EF-4A87-9064-08BE0C046A3C}"/>
              </a:ext>
            </a:extLst>
          </p:cNvPr>
          <p:cNvSpPr>
            <a:spLocks noGrp="1"/>
          </p:cNvSpPr>
          <p:nvPr>
            <p:ph type="title"/>
          </p:nvPr>
        </p:nvSpPr>
        <p:spPr>
          <a:xfrm>
            <a:off x="470264" y="114329"/>
            <a:ext cx="10973316" cy="427975"/>
          </a:xfrm>
        </p:spPr>
        <p:txBody>
          <a:bodyPr>
            <a:noAutofit/>
          </a:bodyPr>
          <a:lstStyle/>
          <a:p>
            <a:r>
              <a:rPr lang="en-NZ" sz="2200" dirty="0"/>
              <a:t>3.5 </a:t>
            </a:r>
            <a:r>
              <a:rPr lang="en-NZ" sz="2200" dirty="0" err="1"/>
              <a:t>Taioranga</a:t>
            </a:r>
            <a:r>
              <a:rPr lang="en-NZ" sz="2200" dirty="0"/>
              <a:t> kai </a:t>
            </a:r>
            <a:r>
              <a:rPr lang="en-NZ" sz="2200" dirty="0" err="1"/>
              <a:t>hei</a:t>
            </a:r>
            <a:r>
              <a:rPr lang="en-NZ" sz="2200" dirty="0"/>
              <a:t> </a:t>
            </a:r>
            <a:r>
              <a:rPr lang="en-NZ" sz="2200" dirty="0" err="1"/>
              <a:t>tautoko</a:t>
            </a:r>
            <a:r>
              <a:rPr lang="en-NZ" sz="2200" dirty="0"/>
              <a:t> </a:t>
            </a:r>
            <a:r>
              <a:rPr lang="en-NZ" sz="2200" dirty="0" err="1"/>
              <a:t>i</a:t>
            </a:r>
            <a:r>
              <a:rPr lang="en-NZ" sz="2200" dirty="0"/>
              <a:t> </a:t>
            </a:r>
            <a:r>
              <a:rPr lang="en-NZ" sz="2200" dirty="0" err="1"/>
              <a:t>te</a:t>
            </a:r>
            <a:r>
              <a:rPr lang="en-NZ" sz="2200" dirty="0"/>
              <a:t> orange / Nutrition to support wellbeing cont...</a:t>
            </a:r>
          </a:p>
        </p:txBody>
      </p:sp>
      <p:graphicFrame>
        <p:nvGraphicFramePr>
          <p:cNvPr id="4" name="Table 4">
            <a:extLst>
              <a:ext uri="{FF2B5EF4-FFF2-40B4-BE49-F238E27FC236}">
                <a16:creationId xmlns:a16="http://schemas.microsoft.com/office/drawing/2014/main" id="{ED6D4AED-9E22-4C29-A22A-9B60A7D69493}"/>
              </a:ext>
            </a:extLst>
          </p:cNvPr>
          <p:cNvGraphicFramePr>
            <a:graphicFrameLocks noGrp="1"/>
          </p:cNvGraphicFramePr>
          <p:nvPr>
            <p:ph idx="1"/>
            <p:extLst>
              <p:ext uri="{D42A27DB-BD31-4B8C-83A1-F6EECF244321}">
                <p14:modId xmlns:p14="http://schemas.microsoft.com/office/powerpoint/2010/main" val="4205498208"/>
              </p:ext>
            </p:extLst>
          </p:nvPr>
        </p:nvGraphicFramePr>
        <p:xfrm>
          <a:off x="470264" y="975359"/>
          <a:ext cx="11190600" cy="4882233"/>
        </p:xfrm>
        <a:graphic>
          <a:graphicData uri="http://schemas.openxmlformats.org/drawingml/2006/table">
            <a:tbl>
              <a:tblPr firstRow="1" bandRow="1">
                <a:tableStyleId>{5C22544A-7EE6-4342-B048-85BDC9FD1C3A}</a:tableStyleId>
              </a:tblPr>
              <a:tblGrid>
                <a:gridCol w="3730200">
                  <a:extLst>
                    <a:ext uri="{9D8B030D-6E8A-4147-A177-3AD203B41FA5}">
                      <a16:colId xmlns:a16="http://schemas.microsoft.com/office/drawing/2014/main" val="1506411650"/>
                    </a:ext>
                  </a:extLst>
                </a:gridCol>
                <a:gridCol w="5005187">
                  <a:extLst>
                    <a:ext uri="{9D8B030D-6E8A-4147-A177-3AD203B41FA5}">
                      <a16:colId xmlns:a16="http://schemas.microsoft.com/office/drawing/2014/main" val="1067695395"/>
                    </a:ext>
                  </a:extLst>
                </a:gridCol>
                <a:gridCol w="2455213">
                  <a:extLst>
                    <a:ext uri="{9D8B030D-6E8A-4147-A177-3AD203B41FA5}">
                      <a16:colId xmlns:a16="http://schemas.microsoft.com/office/drawing/2014/main" val="3939665915"/>
                    </a:ext>
                  </a:extLst>
                </a:gridCol>
              </a:tblGrid>
              <a:tr h="309207">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9837944"/>
                  </a:ext>
                </a:extLst>
              </a:tr>
              <a:tr h="4573026">
                <a:tc>
                  <a:txBody>
                    <a:bodyPr/>
                    <a:lstStyle/>
                    <a:p>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3.5.7 </a:t>
                      </a:r>
                      <a:r>
                        <a:rPr lang="en-NZ" sz="1600" dirty="0">
                          <a:latin typeface="Segoe UI" panose="020B0502040204020203" pitchFamily="34" charset="0"/>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adopt a holistic approach to menu development that ensures nutritional value, respecting and supporting cultural beliefs, values, and protocols around food. Māori and whānau shall have menu options culturally specific to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te</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ao</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Māori.</a:t>
                      </a:r>
                    </a:p>
                    <a:p>
                      <a:endParaRPr lang="en-NZ"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HCSS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–Intellectual/Physical/Sensory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 Mental Health/AOD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Hospice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tx1"/>
                          </a:solidFill>
                          <a:effectLst/>
                          <a:latin typeface="Segoe UI" panose="020B0502040204020203" pitchFamily="34" charset="0"/>
                          <a:ea typeface="+mn-ea"/>
                          <a:cs typeface="Segoe UI" panose="020B0502040204020203" pitchFamily="34" charset="0"/>
                        </a:rPr>
                        <a:t>All except Fertility &amp; Abortion Services</a:t>
                      </a:r>
                    </a:p>
                    <a:p>
                      <a:endParaRPr lang="en-N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526060"/>
                  </a:ext>
                </a:extLst>
              </a:tr>
            </a:tbl>
          </a:graphicData>
        </a:graphic>
      </p:graphicFrame>
    </p:spTree>
    <p:extLst>
      <p:ext uri="{BB962C8B-B14F-4D97-AF65-F5344CB8AC3E}">
        <p14:creationId xmlns:p14="http://schemas.microsoft.com/office/powerpoint/2010/main" val="127322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31117" y="209659"/>
            <a:ext cx="11329766" cy="693308"/>
          </a:xfrm>
        </p:spPr>
        <p:txBody>
          <a:bodyPr>
            <a:normAutofit fontScale="90000"/>
          </a:bodyPr>
          <a:lstStyle/>
          <a:p>
            <a:r>
              <a:rPr lang="en-NZ" sz="2400" dirty="0"/>
              <a:t>3.6. Te </a:t>
            </a:r>
            <a:r>
              <a:rPr lang="en-NZ" sz="2400" dirty="0" err="1"/>
              <a:t>takatau</a:t>
            </a:r>
            <a:r>
              <a:rPr lang="en-NZ" sz="2400" dirty="0"/>
              <a:t>, </a:t>
            </a:r>
            <a:r>
              <a:rPr lang="en-NZ" sz="2400" dirty="0" err="1"/>
              <a:t>whakawhiti</a:t>
            </a:r>
            <a:r>
              <a:rPr lang="en-NZ" sz="2400" dirty="0"/>
              <a:t> me </a:t>
            </a:r>
            <a:r>
              <a:rPr lang="en-NZ" sz="2400" dirty="0" err="1"/>
              <a:t>te</a:t>
            </a:r>
            <a:r>
              <a:rPr lang="en-NZ" sz="2400" dirty="0"/>
              <a:t> </a:t>
            </a:r>
            <a:r>
              <a:rPr lang="en-NZ" sz="2400" dirty="0" err="1"/>
              <a:t>whakaputa</a:t>
            </a:r>
            <a:r>
              <a:rPr lang="en-NZ" sz="2400" dirty="0"/>
              <a:t> / Transition, transfer, and discharge</a:t>
            </a:r>
            <a:br>
              <a:rPr lang="en-NZ" sz="1800" dirty="0">
                <a:ea typeface="Calibri" panose="020F0502020204030204" pitchFamily="34" charset="0"/>
              </a:rPr>
            </a:br>
            <a:br>
              <a:rPr lang="en-NZ" sz="1300" i="1" dirty="0">
                <a:ea typeface="Calibri" panose="020F0502020204030204" pitchFamily="34" charset="0"/>
              </a:rPr>
            </a:br>
            <a:r>
              <a:rPr lang="en-NZ" sz="1300" i="1" dirty="0">
                <a:solidFill>
                  <a:schemeClr val="tx1"/>
                </a:solidFill>
                <a:cs typeface="Times New Roman" panose="02020603050405020304" pitchFamily="18" charset="0"/>
              </a:rPr>
              <a:t>HDSS 2008 Alignment: </a:t>
            </a:r>
            <a:r>
              <a:rPr lang="en-NZ" sz="1300" i="1" dirty="0">
                <a:solidFill>
                  <a:schemeClr val="tx1"/>
                </a:solidFill>
              </a:rPr>
              <a:t>1.3.10 Transition, Exit, Discharge, or Transfer; HCSS 8158 2012: 2.5 Entry to &amp; Exit From Services;</a:t>
            </a:r>
            <a:br>
              <a:rPr lang="en-NZ" sz="1300" i="1" dirty="0">
                <a:solidFill>
                  <a:schemeClr val="tx1"/>
                </a:solidFill>
              </a:rPr>
            </a:br>
            <a:r>
              <a:rPr lang="en-NZ" sz="1300" i="1" dirty="0">
                <a:solidFill>
                  <a:schemeClr val="tx1"/>
                </a:solidFill>
              </a:rPr>
              <a:t>Fertility 8181 2007: 3.9 Exit, Discharge or Transfer</a:t>
            </a:r>
            <a:endParaRPr lang="en-NZ" sz="1300" i="1" dirty="0">
              <a:solidFill>
                <a:srgbClr val="FF0000"/>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493724046"/>
              </p:ext>
            </p:extLst>
          </p:nvPr>
        </p:nvGraphicFramePr>
        <p:xfrm>
          <a:off x="529878" y="1397628"/>
          <a:ext cx="10920983" cy="4062743"/>
        </p:xfrm>
        <a:graphic>
          <a:graphicData uri="http://schemas.openxmlformats.org/drawingml/2006/table">
            <a:tbl>
              <a:tblPr firstRow="1" firstCol="1" bandRow="1"/>
              <a:tblGrid>
                <a:gridCol w="810228">
                  <a:extLst>
                    <a:ext uri="{9D8B030D-6E8A-4147-A177-3AD203B41FA5}">
                      <a16:colId xmlns:a16="http://schemas.microsoft.com/office/drawing/2014/main" val="3581027933"/>
                    </a:ext>
                  </a:extLst>
                </a:gridCol>
                <a:gridCol w="4150118">
                  <a:extLst>
                    <a:ext uri="{9D8B030D-6E8A-4147-A177-3AD203B41FA5}">
                      <a16:colId xmlns:a16="http://schemas.microsoft.com/office/drawing/2014/main" val="2497520352"/>
                    </a:ext>
                  </a:extLst>
                </a:gridCol>
                <a:gridCol w="1373285">
                  <a:extLst>
                    <a:ext uri="{9D8B030D-6E8A-4147-A177-3AD203B41FA5}">
                      <a16:colId xmlns:a16="http://schemas.microsoft.com/office/drawing/2014/main" val="3041374685"/>
                    </a:ext>
                  </a:extLst>
                </a:gridCol>
                <a:gridCol w="930429">
                  <a:extLst>
                    <a:ext uri="{9D8B030D-6E8A-4147-A177-3AD203B41FA5}">
                      <a16:colId xmlns:a16="http://schemas.microsoft.com/office/drawing/2014/main" val="3114332758"/>
                    </a:ext>
                  </a:extLst>
                </a:gridCol>
                <a:gridCol w="1002341">
                  <a:extLst>
                    <a:ext uri="{9D8B030D-6E8A-4147-A177-3AD203B41FA5}">
                      <a16:colId xmlns:a16="http://schemas.microsoft.com/office/drawing/2014/main" val="2658523347"/>
                    </a:ext>
                  </a:extLst>
                </a:gridCol>
                <a:gridCol w="1390947">
                  <a:extLst>
                    <a:ext uri="{9D8B030D-6E8A-4147-A177-3AD203B41FA5}">
                      <a16:colId xmlns:a16="http://schemas.microsoft.com/office/drawing/2014/main" val="3000094120"/>
                    </a:ext>
                  </a:extLst>
                </a:gridCol>
                <a:gridCol w="1263635">
                  <a:extLst>
                    <a:ext uri="{9D8B030D-6E8A-4147-A177-3AD203B41FA5}">
                      <a16:colId xmlns:a16="http://schemas.microsoft.com/office/drawing/2014/main" val="1703305857"/>
                    </a:ext>
                  </a:extLst>
                </a:gridCol>
              </a:tblGrid>
              <a:tr h="391942">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564401">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chemeClr val="tx1"/>
                          </a:solidFill>
                          <a:effectLst/>
                          <a:latin typeface="Segoe UI" panose="020B0502040204020203" pitchFamily="34" charset="0"/>
                          <a:ea typeface="+mn-ea"/>
                          <a:cs typeface="Times New Roman" panose="02020603050405020304" pitchFamily="18" charset="0"/>
                        </a:rPr>
                        <a:t>Service providers shall implement a process to support a safe, timely, seamless transition, transfer, or discharge.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1.3.9.1; </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1.3.10.1; </a:t>
                      </a:r>
                      <a:r>
                        <a:rPr lang="en-NZ" sz="1000" dirty="0">
                          <a:effectLst/>
                          <a:latin typeface="Segoe UI" panose="020B0502040204020203" pitchFamily="34" charset="0"/>
                          <a:ea typeface="Calibri" panose="020F0502020204030204" pitchFamily="34" charset="0"/>
                          <a:cs typeface="Times New Roman" panose="02020603050405020304" pitchFamily="18" charset="0"/>
                        </a:rPr>
                        <a:t>1.3.10.2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2.5.2; 4.3.1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 3.9.2; 3.9.3;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8.3.1; 8.3.2; 8.3.3; 9.8.4; 9.8.5; 10.1; 10.6;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Segoe UI" panose="020B0502040204020203" pitchFamily="34"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666967">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2" algn="l" defTabSz="914400" rtl="0" eaLnBrk="1" latinLnBrk="0" hangingPunct="1"/>
                      <a:r>
                        <a:rPr lang="en-US" sz="1000" kern="1200" dirty="0">
                          <a:solidFill>
                            <a:schemeClr val="tx1"/>
                          </a:solidFill>
                          <a:effectLst/>
                          <a:latin typeface="Segoe UI" panose="020B0502040204020203" pitchFamily="34" charset="0"/>
                          <a:ea typeface="+mn-ea"/>
                          <a:cs typeface="Times New Roman" panose="02020603050405020304" pitchFamily="18" charset="0"/>
                        </a:rPr>
                        <a:t>Service providers shall discuss and document reasons for transition, transfer, or discharge with the person and their whānau including any expressed concerns.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1.3.9.1; </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1.3.9.2; 1.3.10.1; </a:t>
                      </a:r>
                      <a:r>
                        <a:rPr lang="en-NZ" sz="1000" dirty="0">
                          <a:effectLst/>
                          <a:latin typeface="Segoe UI" panose="020B0502040204020203" pitchFamily="34" charset="0"/>
                          <a:ea typeface="Calibri" panose="020F0502020204030204" pitchFamily="34" charset="0"/>
                          <a:cs typeface="Times New Roman" panose="02020603050405020304" pitchFamily="18" charset="0"/>
                        </a:rPr>
                        <a:t>1.3.10.2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2.5.2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 3.9.4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6.5.2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713088">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3.6.3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0" kern="1200" dirty="0">
                          <a:solidFill>
                            <a:schemeClr val="tx1"/>
                          </a:solidFill>
                          <a:effectLst/>
                          <a:latin typeface="Segoe UI" panose="020B0502040204020203" pitchFamily="34" charset="0"/>
                          <a:ea typeface="+mn-ea"/>
                          <a:cs typeface="Times New Roman" panose="02020603050405020304" pitchFamily="18" charset="0"/>
                        </a:rPr>
                        <a:t>People and whānau shall be advised of their options to access other health and disability services and social support or </a:t>
                      </a:r>
                      <a:r>
                        <a:rPr lang="en-US" sz="1000" b="0" kern="1200" dirty="0" err="1">
                          <a:solidFill>
                            <a:schemeClr val="tx1"/>
                          </a:solidFill>
                          <a:effectLst/>
                          <a:latin typeface="Segoe UI" panose="020B0502040204020203" pitchFamily="34" charset="0"/>
                          <a:ea typeface="+mn-ea"/>
                          <a:cs typeface="Times New Roman" panose="02020603050405020304" pitchFamily="18" charset="0"/>
                        </a:rPr>
                        <a:t>kaupapa</a:t>
                      </a:r>
                      <a:r>
                        <a:rPr lang="en-US" sz="1000" b="0" kern="1200" dirty="0">
                          <a:solidFill>
                            <a:schemeClr val="tx1"/>
                          </a:solidFill>
                          <a:effectLst/>
                          <a:latin typeface="Segoe UI" panose="020B0502040204020203" pitchFamily="34" charset="0"/>
                          <a:ea typeface="+mn-ea"/>
                          <a:cs typeface="Times New Roman" panose="02020603050405020304" pitchFamily="18" charset="0"/>
                        </a:rPr>
                        <a:t> Māori agencies where indicated or requested.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1.3.9.1; </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1.3.9.2; 1.3.10.1</a:t>
                      </a: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 4.3.1; 4.3.3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8.3.12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697810">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chemeClr val="tx1"/>
                          </a:solidFill>
                          <a:effectLst/>
                          <a:latin typeface="Segoe UI" panose="020B0502040204020203" pitchFamily="34" charset="0"/>
                          <a:ea typeface="+mn-ea"/>
                          <a:cs typeface="Times New Roman" panose="02020603050405020304" pitchFamily="18" charset="0"/>
                        </a:rPr>
                        <a:t>A documented transition, transfer, or discharge plan, including current needs and risk mitigation, shall be developed in collaboration with the person and whānau and the accepting service provider.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1.3.9.1; </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1.3.9.2</a:t>
                      </a:r>
                      <a:r>
                        <a:rPr lang="en-NZ" sz="1000" dirty="0">
                          <a:effectLst/>
                          <a:latin typeface="Segoe UI" panose="020B0502040204020203" pitchFamily="34" charset="0"/>
                          <a:ea typeface="Calibri" panose="020F0502020204030204" pitchFamily="34" charset="0"/>
                          <a:cs typeface="Times New Roman" panose="02020603050405020304" pitchFamily="18" charset="0"/>
                        </a:rPr>
                        <a:t>;</a:t>
                      </a:r>
                      <a:r>
                        <a:rPr lang="en-NZ" sz="1000" i="1" dirty="0">
                          <a:effectLst/>
                          <a:latin typeface="Segoe UI" panose="020B0502040204020203" pitchFamily="34" charset="0"/>
                          <a:ea typeface="Calibri" panose="020F0502020204030204" pitchFamily="34" charset="0"/>
                          <a:cs typeface="Times New Roman" panose="02020603050405020304" pitchFamily="18" charset="0"/>
                        </a:rPr>
                        <a:t> 1.3.10.1</a:t>
                      </a:r>
                      <a:r>
                        <a:rPr lang="en-NZ" sz="1000" dirty="0">
                          <a:effectLst/>
                          <a:latin typeface="Segoe UI" panose="020B0502040204020203" pitchFamily="34" charset="0"/>
                          <a:ea typeface="Calibri" panose="020F0502020204030204" pitchFamily="34" charset="0"/>
                          <a:cs typeface="Times New Roman" panose="02020603050405020304" pitchFamily="18" charset="0"/>
                        </a:rPr>
                        <a:t>; 1.3.10.2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2.5.2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3.9.1; 3.9.4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8.3.2; 10.1; 10.2; 9.11.4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0081"/>
                  </a:ext>
                </a:extLst>
              </a:tr>
              <a:tr h="1028535">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3.6.5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0" kern="1200" dirty="0">
                          <a:solidFill>
                            <a:schemeClr val="tx1"/>
                          </a:solidFill>
                          <a:effectLst/>
                          <a:latin typeface="Segoe UI" panose="020B0502040204020203" pitchFamily="34" charset="0"/>
                          <a:ea typeface="+mn-ea"/>
                          <a:cs typeface="Times New Roman" panose="02020603050405020304" pitchFamily="18" charset="0"/>
                        </a:rPr>
                        <a:t>Service providers shall ensure people obtain the support they need, and that this is documented in the transition, transfer, or discharge plan.</a:t>
                      </a:r>
                      <a:endParaRPr lang="en-NZ" sz="1000" b="1"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1.3.9.1; 1.3.10.2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2.5.2; 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6.2.2; 8.3.3; 8.3.11; 8.3.12; 9.9.12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2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912925"/>
                  </a:ext>
                </a:extLst>
              </a:tr>
            </a:tbl>
          </a:graphicData>
        </a:graphic>
      </p:graphicFrame>
    </p:spTree>
    <p:extLst>
      <p:ext uri="{BB962C8B-B14F-4D97-AF65-F5344CB8AC3E}">
        <p14:creationId xmlns:p14="http://schemas.microsoft.com/office/powerpoint/2010/main" val="371378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378565" y="157748"/>
            <a:ext cx="11332724" cy="877970"/>
          </a:xfrm>
        </p:spPr>
        <p:txBody>
          <a:bodyPr>
            <a:normAutofit/>
          </a:bodyPr>
          <a:lstStyle/>
          <a:p>
            <a:r>
              <a:rPr lang="en-NZ" sz="2200" dirty="0"/>
              <a:t>3.7. </a:t>
            </a:r>
            <a:r>
              <a:rPr lang="en-NZ" sz="2200" dirty="0" err="1"/>
              <a:t>Haumanu</a:t>
            </a:r>
            <a:r>
              <a:rPr lang="en-NZ" sz="2200" dirty="0"/>
              <a:t> </a:t>
            </a:r>
            <a:r>
              <a:rPr lang="en-NZ" sz="2200" dirty="0" err="1"/>
              <a:t>whakahikororo</a:t>
            </a:r>
            <a:r>
              <a:rPr lang="en-NZ" sz="2200" dirty="0"/>
              <a:t> / Electroconvulsive therapy</a:t>
            </a:r>
            <a:br>
              <a:rPr lang="en-NZ" sz="2000" dirty="0">
                <a:ea typeface="Calibri" panose="020F0502020204030204" pitchFamily="34" charset="0"/>
              </a:rPr>
            </a:br>
            <a:br>
              <a:rPr lang="en-NZ" sz="1400" i="1" dirty="0">
                <a:ea typeface="Calibri" panose="020F0502020204030204" pitchFamily="34" charset="0"/>
              </a:rPr>
            </a:br>
            <a:r>
              <a:rPr lang="en-NZ" sz="1400" i="1" dirty="0">
                <a:solidFill>
                  <a:schemeClr val="tx1"/>
                </a:solidFill>
                <a:cs typeface="Times New Roman" panose="02020603050405020304" pitchFamily="18" charset="0"/>
              </a:rPr>
              <a:t>HDSS 2008 Alignment: </a:t>
            </a:r>
            <a:r>
              <a:rPr lang="en-NZ" sz="1400" i="1" dirty="0">
                <a:solidFill>
                  <a:schemeClr val="tx1"/>
                </a:solidFill>
              </a:rPr>
              <a:t>1.3.11 Use of Electroconvulsive Therapy</a:t>
            </a:r>
            <a:endParaRPr lang="en-NZ" sz="1400" i="1" dirty="0">
              <a:solidFill>
                <a:srgbClr val="FF0000"/>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97725278"/>
              </p:ext>
            </p:extLst>
          </p:nvPr>
        </p:nvGraphicFramePr>
        <p:xfrm>
          <a:off x="520171" y="1452178"/>
          <a:ext cx="10887197" cy="4226037"/>
        </p:xfrm>
        <a:graphic>
          <a:graphicData uri="http://schemas.openxmlformats.org/drawingml/2006/table">
            <a:tbl>
              <a:tblPr firstRow="1" firstCol="1" bandRow="1"/>
              <a:tblGrid>
                <a:gridCol w="811006">
                  <a:extLst>
                    <a:ext uri="{9D8B030D-6E8A-4147-A177-3AD203B41FA5}">
                      <a16:colId xmlns:a16="http://schemas.microsoft.com/office/drawing/2014/main" val="3581027933"/>
                    </a:ext>
                  </a:extLst>
                </a:gridCol>
                <a:gridCol w="3765924">
                  <a:extLst>
                    <a:ext uri="{9D8B030D-6E8A-4147-A177-3AD203B41FA5}">
                      <a16:colId xmlns:a16="http://schemas.microsoft.com/office/drawing/2014/main" val="2497520352"/>
                    </a:ext>
                  </a:extLst>
                </a:gridCol>
                <a:gridCol w="1195057">
                  <a:extLst>
                    <a:ext uri="{9D8B030D-6E8A-4147-A177-3AD203B41FA5}">
                      <a16:colId xmlns:a16="http://schemas.microsoft.com/office/drawing/2014/main" val="3041374685"/>
                    </a:ext>
                  </a:extLst>
                </a:gridCol>
                <a:gridCol w="1330860">
                  <a:extLst>
                    <a:ext uri="{9D8B030D-6E8A-4147-A177-3AD203B41FA5}">
                      <a16:colId xmlns:a16="http://schemas.microsoft.com/office/drawing/2014/main" val="1287190747"/>
                    </a:ext>
                  </a:extLst>
                </a:gridCol>
                <a:gridCol w="1421394">
                  <a:extLst>
                    <a:ext uri="{9D8B030D-6E8A-4147-A177-3AD203B41FA5}">
                      <a16:colId xmlns:a16="http://schemas.microsoft.com/office/drawing/2014/main" val="1628761445"/>
                    </a:ext>
                  </a:extLst>
                </a:gridCol>
                <a:gridCol w="1155395">
                  <a:extLst>
                    <a:ext uri="{9D8B030D-6E8A-4147-A177-3AD203B41FA5}">
                      <a16:colId xmlns:a16="http://schemas.microsoft.com/office/drawing/2014/main" val="95159917"/>
                    </a:ext>
                  </a:extLst>
                </a:gridCol>
                <a:gridCol w="1207561">
                  <a:extLst>
                    <a:ext uri="{9D8B030D-6E8A-4147-A177-3AD203B41FA5}">
                      <a16:colId xmlns:a16="http://schemas.microsoft.com/office/drawing/2014/main" val="1703305857"/>
                    </a:ext>
                  </a:extLst>
                </a:gridCol>
              </a:tblGrid>
              <a:tr h="368422">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620672">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chemeClr val="tx1"/>
                          </a:solidFill>
                          <a:effectLst/>
                          <a:latin typeface="Segoe UI" panose="020B0502040204020203" pitchFamily="34" charset="0"/>
                          <a:ea typeface="+mn-ea"/>
                          <a:cs typeface="Times New Roman" panose="02020603050405020304" pitchFamily="18" charset="0"/>
                        </a:rPr>
                        <a:t>Electroconvulsive therapy (ECT) shall be provided according to legislation and current national guidelines.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Times New Roman" panose="02020603050405020304" pitchFamily="18" charset="0"/>
                        </a:rPr>
                        <a:t>Public Hospital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799869">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2" algn="l" defTabSz="914400" rtl="0" eaLnBrk="1" latinLnBrk="0" hangingPunct="1"/>
                      <a:r>
                        <a:rPr lang="en-US" sz="1000" kern="1200" dirty="0">
                          <a:solidFill>
                            <a:schemeClr val="tx1"/>
                          </a:solidFill>
                          <a:effectLst/>
                          <a:latin typeface="Segoe UI" panose="020B0502040204020203" pitchFamily="34" charset="0"/>
                          <a:ea typeface="+mn-ea"/>
                          <a:cs typeface="Times New Roman" panose="02020603050405020304" pitchFamily="18" charset="0"/>
                        </a:rPr>
                        <a:t>There shall be monitoring processes in place to ensure all assessments, </a:t>
                      </a:r>
                      <a:r>
                        <a:rPr lang="en-US" sz="1000" kern="1200" dirty="0" err="1">
                          <a:solidFill>
                            <a:schemeClr val="tx1"/>
                          </a:solidFill>
                          <a:effectLst/>
                          <a:latin typeface="Segoe UI" panose="020B0502040204020203" pitchFamily="34" charset="0"/>
                          <a:ea typeface="+mn-ea"/>
                          <a:cs typeface="Times New Roman" panose="02020603050405020304" pitchFamily="18" charset="0"/>
                        </a:rPr>
                        <a:t>consents,and</a:t>
                      </a:r>
                      <a:r>
                        <a:rPr lang="en-US" sz="1000" kern="1200" dirty="0">
                          <a:solidFill>
                            <a:schemeClr val="tx1"/>
                          </a:solidFill>
                          <a:effectLst/>
                          <a:latin typeface="Segoe UI" panose="020B0502040204020203" pitchFamily="34" charset="0"/>
                          <a:ea typeface="+mn-ea"/>
                          <a:cs typeface="Times New Roman" panose="02020603050405020304" pitchFamily="18" charset="0"/>
                        </a:rPr>
                        <a:t> application of ECT comply with the current national guidelines and legislation and service providers’ policies and procedures.</a:t>
                      </a: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1.3.11.2; 1.3.11.4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936752">
                <a:tc>
                  <a:txBody>
                    <a:bodyPr/>
                    <a:lstStyle/>
                    <a:p>
                      <a:pPr>
                        <a:spcBef>
                          <a:spcPts val="600"/>
                        </a:spcBef>
                        <a:spcAft>
                          <a:spcPts val="900"/>
                        </a:spcAft>
                      </a:pPr>
                      <a:r>
                        <a:rPr lang="en-NZ" sz="1000" b="0" dirty="0">
                          <a:effectLst/>
                          <a:latin typeface="Segoe UI" panose="020B0502040204020203" pitchFamily="34" charset="0"/>
                          <a:ea typeface="Calibri" panose="020F0502020204030204" pitchFamily="34" charset="0"/>
                          <a:cs typeface="Times New Roman" panose="02020603050405020304" pitchFamily="18" charset="0"/>
                        </a:rPr>
                        <a:t>3.7.3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0" kern="1200" dirty="0">
                          <a:solidFill>
                            <a:schemeClr val="tx1"/>
                          </a:solidFill>
                          <a:effectLst/>
                          <a:latin typeface="Segoe UI" panose="020B0502040204020203" pitchFamily="34" charset="0"/>
                          <a:ea typeface="+mn-ea"/>
                          <a:cs typeface="Times New Roman" panose="02020603050405020304" pitchFamily="18" charset="0"/>
                        </a:rPr>
                        <a:t>People receiving services and whānau shall be given specific information on the benefits, risks, and known side effects of ECT. Information shall also include alternative treatment options.</a:t>
                      </a:r>
                      <a:endParaRPr lang="en-NZ" sz="1000" b="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1.3.11.3; 1.3.11.4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1500322">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1" kern="1200" dirty="0">
                          <a:solidFill>
                            <a:schemeClr val="tx1"/>
                          </a:solidFill>
                          <a:effectLst/>
                          <a:latin typeface="Segoe UI" panose="020B0502040204020203" pitchFamily="34" charset="0"/>
                          <a:ea typeface="+mn-ea"/>
                          <a:cs typeface="Times New Roman" panose="02020603050405020304" pitchFamily="18" charset="0"/>
                        </a:rPr>
                        <a:t>For Māori, service providers shall recognise the role of whānau and community in a person’s illness and treatment, and particular beliefs, such as the sacredness of the head, as essential.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Not mapped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0081"/>
                  </a:ext>
                </a:extLst>
              </a:tr>
            </a:tbl>
          </a:graphicData>
        </a:graphic>
      </p:graphicFrame>
    </p:spTree>
    <p:extLst>
      <p:ext uri="{BB962C8B-B14F-4D97-AF65-F5344CB8AC3E}">
        <p14:creationId xmlns:p14="http://schemas.microsoft.com/office/powerpoint/2010/main" val="273884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066F57-1E77-4B7A-9CBE-A8A84F8753F2}"/>
              </a:ext>
            </a:extLst>
          </p:cNvPr>
          <p:cNvSpPr>
            <a:spLocks noGrp="1"/>
          </p:cNvSpPr>
          <p:nvPr>
            <p:ph type="title"/>
          </p:nvPr>
        </p:nvSpPr>
        <p:spPr/>
        <p:txBody>
          <a:bodyPr/>
          <a:lstStyle/>
          <a:p>
            <a:r>
              <a:rPr lang="en-NZ" dirty="0"/>
              <a:t>Housekeeping</a:t>
            </a:r>
          </a:p>
        </p:txBody>
      </p:sp>
      <p:sp>
        <p:nvSpPr>
          <p:cNvPr id="3" name="Content Placeholder 2">
            <a:extLst>
              <a:ext uri="{FF2B5EF4-FFF2-40B4-BE49-F238E27FC236}">
                <a16:creationId xmlns:a16="http://schemas.microsoft.com/office/drawing/2014/main" id="{890B3FAA-9363-4BCD-8960-9252ED0D8F57}"/>
              </a:ext>
            </a:extLst>
          </p:cNvPr>
          <p:cNvSpPr>
            <a:spLocks noGrp="1"/>
          </p:cNvSpPr>
          <p:nvPr>
            <p:ph idx="1"/>
          </p:nvPr>
        </p:nvSpPr>
        <p:spPr/>
        <p:txBody>
          <a:bodyPr/>
          <a:lstStyle/>
          <a:p>
            <a:r>
              <a:rPr lang="en-NZ" sz="2400" dirty="0"/>
              <a:t>We are recording this session</a:t>
            </a:r>
          </a:p>
          <a:p>
            <a:pPr lvl="1">
              <a:buFont typeface="Wingdings" panose="05000000000000000000" pitchFamily="2" charset="2"/>
              <a:buChar char="Ø"/>
            </a:pPr>
            <a:r>
              <a:rPr lang="en-NZ" dirty="0"/>
              <a:t>All sessions will be recorded and made available on the HealthCERT page on the Ministry website (you will receive an email when uploaded)</a:t>
            </a:r>
          </a:p>
          <a:p>
            <a:pPr lvl="1"/>
            <a:endParaRPr lang="en-NZ" dirty="0"/>
          </a:p>
          <a:p>
            <a:r>
              <a:rPr lang="en-NZ" sz="2400" dirty="0"/>
              <a:t>We will be answering questions at the end of this presentation</a:t>
            </a:r>
          </a:p>
          <a:p>
            <a:endParaRPr lang="en-NZ" sz="2400" dirty="0"/>
          </a:p>
          <a:p>
            <a:r>
              <a:rPr lang="en-NZ" sz="2400" dirty="0"/>
              <a:t>We will be publishing these slides on our website</a:t>
            </a:r>
          </a:p>
          <a:p>
            <a:pPr lvl="1"/>
            <a:endParaRPr lang="en-NZ" dirty="0"/>
          </a:p>
          <a:p>
            <a:pPr marL="0" indent="0">
              <a:buNone/>
            </a:pPr>
            <a:endParaRPr lang="en-NZ" dirty="0"/>
          </a:p>
          <a:p>
            <a:endParaRPr lang="en-NZ" dirty="0"/>
          </a:p>
        </p:txBody>
      </p:sp>
    </p:spTree>
    <p:extLst>
      <p:ext uri="{BB962C8B-B14F-4D97-AF65-F5344CB8AC3E}">
        <p14:creationId xmlns:p14="http://schemas.microsoft.com/office/powerpoint/2010/main" val="2679257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5F13-1CFF-4B1B-AA77-B0B5139C0B22}"/>
              </a:ext>
            </a:extLst>
          </p:cNvPr>
          <p:cNvSpPr>
            <a:spLocks noGrp="1"/>
          </p:cNvSpPr>
          <p:nvPr>
            <p:ph type="title"/>
          </p:nvPr>
        </p:nvSpPr>
        <p:spPr>
          <a:xfrm>
            <a:off x="511629" y="160347"/>
            <a:ext cx="10515600" cy="381322"/>
          </a:xfrm>
        </p:spPr>
        <p:txBody>
          <a:bodyPr>
            <a:noAutofit/>
          </a:bodyPr>
          <a:lstStyle/>
          <a:p>
            <a:r>
              <a:rPr lang="en-NZ" sz="2200" dirty="0"/>
              <a:t>3.7. </a:t>
            </a:r>
            <a:r>
              <a:rPr lang="en-NZ" sz="2200" dirty="0" err="1"/>
              <a:t>Haumanu</a:t>
            </a:r>
            <a:r>
              <a:rPr lang="en-NZ" sz="2200" dirty="0"/>
              <a:t> </a:t>
            </a:r>
            <a:r>
              <a:rPr lang="en-NZ" sz="2200" dirty="0" err="1"/>
              <a:t>whakahikororo</a:t>
            </a:r>
            <a:r>
              <a:rPr lang="en-NZ" sz="2200" dirty="0"/>
              <a:t> / Electroconvulsive therapy </a:t>
            </a:r>
            <a:r>
              <a:rPr lang="en-NZ" sz="2200" dirty="0" err="1"/>
              <a:t>cont</a:t>
            </a:r>
            <a:r>
              <a:rPr lang="en-NZ" sz="2200" dirty="0"/>
              <a:t>…</a:t>
            </a:r>
          </a:p>
        </p:txBody>
      </p:sp>
      <p:graphicFrame>
        <p:nvGraphicFramePr>
          <p:cNvPr id="4" name="Table 4">
            <a:extLst>
              <a:ext uri="{FF2B5EF4-FFF2-40B4-BE49-F238E27FC236}">
                <a16:creationId xmlns:a16="http://schemas.microsoft.com/office/drawing/2014/main" id="{622FED33-299E-47C9-B5D7-60BDF17216AA}"/>
              </a:ext>
            </a:extLst>
          </p:cNvPr>
          <p:cNvGraphicFramePr>
            <a:graphicFrameLocks noGrp="1"/>
          </p:cNvGraphicFramePr>
          <p:nvPr>
            <p:ph idx="1"/>
            <p:extLst>
              <p:ext uri="{D42A27DB-BD31-4B8C-83A1-F6EECF244321}">
                <p14:modId xmlns:p14="http://schemas.microsoft.com/office/powerpoint/2010/main" val="2703853718"/>
              </p:ext>
            </p:extLst>
          </p:nvPr>
        </p:nvGraphicFramePr>
        <p:xfrm>
          <a:off x="473528" y="789059"/>
          <a:ext cx="11244943" cy="5279882"/>
        </p:xfrm>
        <a:graphic>
          <a:graphicData uri="http://schemas.openxmlformats.org/drawingml/2006/table">
            <a:tbl>
              <a:tblPr firstRow="1" bandRow="1">
                <a:tableStyleId>{5C22544A-7EE6-4342-B048-85BDC9FD1C3A}</a:tableStyleId>
              </a:tblPr>
              <a:tblGrid>
                <a:gridCol w="4558312">
                  <a:extLst>
                    <a:ext uri="{9D8B030D-6E8A-4147-A177-3AD203B41FA5}">
                      <a16:colId xmlns:a16="http://schemas.microsoft.com/office/drawing/2014/main" val="1327931494"/>
                    </a:ext>
                  </a:extLst>
                </a:gridCol>
                <a:gridCol w="3816029">
                  <a:extLst>
                    <a:ext uri="{9D8B030D-6E8A-4147-A177-3AD203B41FA5}">
                      <a16:colId xmlns:a16="http://schemas.microsoft.com/office/drawing/2014/main" val="2223828124"/>
                    </a:ext>
                  </a:extLst>
                </a:gridCol>
                <a:gridCol w="2870602">
                  <a:extLst>
                    <a:ext uri="{9D8B030D-6E8A-4147-A177-3AD203B41FA5}">
                      <a16:colId xmlns:a16="http://schemas.microsoft.com/office/drawing/2014/main" val="1831203678"/>
                    </a:ext>
                  </a:extLst>
                </a:gridCol>
              </a:tblGrid>
              <a:tr h="263360">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0220492"/>
                  </a:ext>
                </a:extLst>
              </a:tr>
              <a:tr h="5016522">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3.7.4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For Māori, service providers shall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recognise</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the role of whānau and community in a person’s illness and treatment, and particular beliefs, such as the sacredness of the head, as essential.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l" defTabSz="914400" rtl="0" eaLnBrk="1" fontAlgn="t" latinLnBrk="0" hangingPunct="1"/>
                      <a:r>
                        <a:rPr lang="en-US" sz="1600" kern="1200" dirty="0">
                          <a:solidFill>
                            <a:schemeClr val="tx1"/>
                          </a:solidFill>
                          <a:effectLst/>
                          <a:latin typeface="+mn-lt"/>
                          <a:ea typeface="+mn-ea"/>
                          <a:cs typeface="+mn-cs"/>
                        </a:rPr>
                        <a:t>Will be addressed at sector specific targeted workshops</a:t>
                      </a:r>
                    </a:p>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NZ" dirty="0"/>
                        <a:t>Public Hospital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488210"/>
                  </a:ext>
                </a:extLst>
              </a:tr>
            </a:tbl>
          </a:graphicData>
        </a:graphic>
      </p:graphicFrame>
    </p:spTree>
    <p:extLst>
      <p:ext uri="{BB962C8B-B14F-4D97-AF65-F5344CB8AC3E}">
        <p14:creationId xmlns:p14="http://schemas.microsoft.com/office/powerpoint/2010/main" val="404274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31117" y="165099"/>
            <a:ext cx="11329766" cy="762882"/>
          </a:xfrm>
        </p:spPr>
        <p:txBody>
          <a:bodyPr>
            <a:normAutofit fontScale="90000"/>
          </a:bodyPr>
          <a:lstStyle/>
          <a:p>
            <a:r>
              <a:rPr lang="en-NZ" sz="2400" dirty="0"/>
              <a:t>3.8 Te </a:t>
            </a:r>
            <a:r>
              <a:rPr lang="en-NZ" sz="2400" dirty="0" err="1"/>
              <a:t>whiwhi</a:t>
            </a:r>
            <a:r>
              <a:rPr lang="en-NZ" sz="2400" dirty="0"/>
              <a:t> me </a:t>
            </a:r>
            <a:r>
              <a:rPr lang="en-NZ" sz="2400" dirty="0" err="1"/>
              <a:t>te</a:t>
            </a:r>
            <a:r>
              <a:rPr lang="en-NZ" sz="2400" dirty="0"/>
              <a:t> </a:t>
            </a:r>
            <a:r>
              <a:rPr lang="en-NZ" sz="2400" dirty="0" err="1"/>
              <a:t>tiaki</a:t>
            </a:r>
            <a:r>
              <a:rPr lang="en-NZ" sz="2400" dirty="0"/>
              <a:t> </a:t>
            </a:r>
            <a:r>
              <a:rPr lang="en-NZ" sz="2400" dirty="0" err="1"/>
              <a:t>i</a:t>
            </a:r>
            <a:r>
              <a:rPr lang="en-NZ" sz="2400" dirty="0"/>
              <a:t> </a:t>
            </a:r>
            <a:r>
              <a:rPr lang="en-NZ" sz="2400" dirty="0" err="1"/>
              <a:t>ngā</a:t>
            </a:r>
            <a:r>
              <a:rPr lang="en-NZ" sz="2400" dirty="0"/>
              <a:t> </a:t>
            </a:r>
            <a:r>
              <a:rPr lang="en-NZ" sz="2400" dirty="0" err="1"/>
              <a:t>pūtau</a:t>
            </a:r>
            <a:r>
              <a:rPr lang="en-NZ" sz="2400" dirty="0"/>
              <a:t> </a:t>
            </a:r>
            <a:r>
              <a:rPr lang="en-NZ" sz="2400" dirty="0" err="1"/>
              <a:t>hema</a:t>
            </a:r>
            <a:r>
              <a:rPr lang="en-NZ" sz="2400" dirty="0"/>
              <a:t> me </a:t>
            </a:r>
            <a:r>
              <a:rPr lang="en-NZ" sz="2400" dirty="0" err="1"/>
              <a:t>ngā</a:t>
            </a:r>
            <a:r>
              <a:rPr lang="en-NZ" sz="2400" dirty="0"/>
              <a:t> </a:t>
            </a:r>
            <a:r>
              <a:rPr lang="en-NZ" sz="2400" dirty="0" err="1"/>
              <a:t>kikiri</a:t>
            </a:r>
            <a:r>
              <a:rPr lang="en-NZ" sz="2400" dirty="0"/>
              <a:t> / Obtaining and caring for gametes and embryos</a:t>
            </a:r>
            <a:br>
              <a:rPr lang="en-NZ" sz="2400" dirty="0"/>
            </a:br>
            <a:br>
              <a:rPr lang="en-US" sz="1300" dirty="0"/>
            </a:br>
            <a:r>
              <a:rPr lang="en-US" sz="1300" i="1" dirty="0">
                <a:solidFill>
                  <a:schemeClr val="tx1"/>
                </a:solidFill>
                <a:cs typeface="Times New Roman" panose="02020603050405020304" pitchFamily="18" charset="0"/>
              </a:rPr>
              <a:t>Aligns with </a:t>
            </a:r>
            <a:r>
              <a:rPr lang="en-NZ" sz="1300" i="1" dirty="0">
                <a:solidFill>
                  <a:schemeClr val="tx1"/>
                </a:solidFill>
                <a:cs typeface="Times New Roman" panose="02020603050405020304" pitchFamily="18" charset="0"/>
              </a:rPr>
              <a:t>Fertility 8181 2007; 3.3 Donated Gametes &amp; Embryos are Safe &amp; Fit for Purpose</a:t>
            </a:r>
            <a:endParaRPr lang="en-NZ" sz="1300" i="1"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336506611"/>
              </p:ext>
            </p:extLst>
          </p:nvPr>
        </p:nvGraphicFramePr>
        <p:xfrm>
          <a:off x="504490" y="1207511"/>
          <a:ext cx="10939090" cy="4722508"/>
        </p:xfrm>
        <a:graphic>
          <a:graphicData uri="http://schemas.openxmlformats.org/drawingml/2006/table">
            <a:tbl>
              <a:tblPr firstRow="1" firstCol="1" bandRow="1"/>
              <a:tblGrid>
                <a:gridCol w="791396">
                  <a:extLst>
                    <a:ext uri="{9D8B030D-6E8A-4147-A177-3AD203B41FA5}">
                      <a16:colId xmlns:a16="http://schemas.microsoft.com/office/drawing/2014/main" val="3581027933"/>
                    </a:ext>
                  </a:extLst>
                </a:gridCol>
                <a:gridCol w="4408918">
                  <a:extLst>
                    <a:ext uri="{9D8B030D-6E8A-4147-A177-3AD203B41FA5}">
                      <a16:colId xmlns:a16="http://schemas.microsoft.com/office/drawing/2014/main" val="2497520352"/>
                    </a:ext>
                  </a:extLst>
                </a:gridCol>
                <a:gridCol w="1158240">
                  <a:extLst>
                    <a:ext uri="{9D8B030D-6E8A-4147-A177-3AD203B41FA5}">
                      <a16:colId xmlns:a16="http://schemas.microsoft.com/office/drawing/2014/main" val="3041374685"/>
                    </a:ext>
                  </a:extLst>
                </a:gridCol>
                <a:gridCol w="1088572">
                  <a:extLst>
                    <a:ext uri="{9D8B030D-6E8A-4147-A177-3AD203B41FA5}">
                      <a16:colId xmlns:a16="http://schemas.microsoft.com/office/drawing/2014/main" val="2059802625"/>
                    </a:ext>
                  </a:extLst>
                </a:gridCol>
                <a:gridCol w="1158240">
                  <a:extLst>
                    <a:ext uri="{9D8B030D-6E8A-4147-A177-3AD203B41FA5}">
                      <a16:colId xmlns:a16="http://schemas.microsoft.com/office/drawing/2014/main" val="3886572627"/>
                    </a:ext>
                  </a:extLst>
                </a:gridCol>
                <a:gridCol w="1132114">
                  <a:extLst>
                    <a:ext uri="{9D8B030D-6E8A-4147-A177-3AD203B41FA5}">
                      <a16:colId xmlns:a16="http://schemas.microsoft.com/office/drawing/2014/main" val="1117155589"/>
                    </a:ext>
                  </a:extLst>
                </a:gridCol>
                <a:gridCol w="1201610">
                  <a:extLst>
                    <a:ext uri="{9D8B030D-6E8A-4147-A177-3AD203B41FA5}">
                      <a16:colId xmlns:a16="http://schemas.microsoft.com/office/drawing/2014/main" val="1703305857"/>
                    </a:ext>
                  </a:extLst>
                </a:gridCol>
              </a:tblGrid>
              <a:tr h="255218">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510375">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3.8.1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chemeClr val="tx1"/>
                          </a:solidFill>
                          <a:effectLst/>
                          <a:latin typeface="Segoe UI" panose="020B0502040204020203" pitchFamily="34" charset="0"/>
                          <a:ea typeface="+mn-ea"/>
                          <a:cs typeface="Segoe UI" panose="020B0502040204020203" pitchFamily="34" charset="0"/>
                        </a:rPr>
                        <a:t>Service providers shall implement policies and procedures to accurately identify people, gametes, embryos, and other biological samples.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3.4.1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marL="0" lvl="0" algn="l" defTabSz="914400" rtl="0" eaLnBrk="1" latinLnBrk="0" hangingPunct="1"/>
                      <a:r>
                        <a:rPr lang="en-NZ" sz="1000" kern="1200" dirty="0">
                          <a:solidFill>
                            <a:schemeClr val="tx1"/>
                          </a:solidFill>
                          <a:effectLst/>
                          <a:latin typeface="Segoe UI" panose="020B0502040204020203" pitchFamily="34" charset="0"/>
                          <a:ea typeface="+mn-ea"/>
                          <a:cs typeface="Times New Roman" panose="02020603050405020304" pitchFamily="18" charset="0"/>
                        </a:rPr>
                        <a:t>Fertility services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905897">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3.8.2</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chemeClr val="tx1"/>
                          </a:solidFill>
                          <a:effectLst/>
                          <a:latin typeface="Segoe UI" panose="020B0502040204020203" pitchFamily="34" charset="0"/>
                          <a:ea typeface="+mn-ea"/>
                          <a:cs typeface="Segoe UI" panose="020B0502040204020203" pitchFamily="34" charset="0"/>
                        </a:rPr>
                        <a:t>Service providers shall ensure safe preparation, performance, and discharge for obtaining and transferring gametes, embryos, and other biological samples. This covers procedures that fall under the day-stay label as well as those that do not, such as intrauterine and in-vitro insemination and embryo transfer.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rowSpan="2">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3.3.4; 3.7.1; 3.7.2; 3.7.3; 3.7.4; 3.7.5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2708248621"/>
                  </a:ext>
                </a:extLst>
              </a:tr>
              <a:tr h="114853">
                <a:tc rowSpan="2">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3.8.3</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NZ" sz="1000" b="0" kern="1200" dirty="0">
                          <a:solidFill>
                            <a:schemeClr val="tx1"/>
                          </a:solidFill>
                          <a:effectLst/>
                          <a:latin typeface="Segoe UI" panose="020B0502040204020203" pitchFamily="34" charset="0"/>
                          <a:ea typeface="+mn-ea"/>
                          <a:cs typeface="Segoe UI" panose="020B0502040204020203" pitchFamily="34" charset="0"/>
                        </a:rPr>
                        <a:t>Service providers shall ensure a suitable environment for optimising embryo culture conditions.</a:t>
                      </a:r>
                      <a:endParaRPr lang="en-US" sz="10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3481987457"/>
                  </a:ext>
                </a:extLst>
              </a:tr>
              <a:tr h="340250">
                <a:tc vMerge="1">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3.8.3</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r>
                        <a:rPr lang="en-NZ" sz="1000" b="0" kern="1200" dirty="0">
                          <a:solidFill>
                            <a:schemeClr val="tx1"/>
                          </a:solidFill>
                          <a:effectLst/>
                          <a:latin typeface="Segoe UI" panose="020B0502040204020203" pitchFamily="34" charset="0"/>
                          <a:ea typeface="+mn-ea"/>
                          <a:cs typeface="Segoe UI" panose="020B0502040204020203" pitchFamily="34" charset="0"/>
                        </a:rPr>
                        <a:t>Service providers shall ensure a suitable environment for optimising embryo culture conditions.</a:t>
                      </a:r>
                      <a:endParaRPr lang="en-US" sz="10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316069444"/>
                  </a:ext>
                </a:extLst>
              </a:tr>
              <a:tr h="510375">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3.8.4</a:t>
                      </a:r>
                      <a:endParaRPr lang="en-NZ" sz="10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chemeClr val="tx1"/>
                          </a:solidFill>
                          <a:effectLst/>
                          <a:latin typeface="Segoe UI" panose="020B0502040204020203" pitchFamily="34" charset="0"/>
                          <a:ea typeface="+mn-ea"/>
                          <a:cs typeface="Segoe UI" panose="020B0502040204020203" pitchFamily="34" charset="0"/>
                        </a:rPr>
                        <a:t>Service providers shall ensure the safe storage, manipulation, and use of cryopreserved biological materials in accordance with New Zealand legislation and regulation and best practice. </a:t>
                      </a:r>
                      <a:endParaRPr lang="en-NZ" sz="1000" b="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3.3.4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519236">
                <a:tc>
                  <a:txBody>
                    <a:bodyPr/>
                    <a:lstStyle/>
                    <a:p>
                      <a:pPr>
                        <a:spcBef>
                          <a:spcPts val="600"/>
                        </a:spcBef>
                        <a:spcAft>
                          <a:spcPts val="900"/>
                        </a:spcAft>
                      </a:pPr>
                      <a:r>
                        <a:rPr lang="en-NZ" sz="1000" b="0">
                          <a:effectLst/>
                          <a:latin typeface="Segoe UI" panose="020B0502040204020203" pitchFamily="34" charset="0"/>
                          <a:ea typeface="Calibri" panose="020F0502020204030204" pitchFamily="34" charset="0"/>
                          <a:cs typeface="Segoe UI" panose="020B0502040204020203" pitchFamily="34" charset="0"/>
                        </a:rPr>
                        <a:t>3.8.5</a:t>
                      </a:r>
                      <a:endParaRPr lang="en-NZ" sz="10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ensure there are contingency plans in place to minimise the risk of adverse outcomes following a disaster.</a:t>
                      </a:r>
                      <a:endParaRPr lang="en-NZ" sz="1000" b="0" kern="1200" dirty="0">
                        <a:solidFill>
                          <a:schemeClr val="tx1"/>
                        </a:solidFill>
                        <a:effectLst/>
                        <a:latin typeface="Segoe UI" panose="020B0502040204020203" pitchFamily="34" charset="0"/>
                        <a:ea typeface="+mn-ea"/>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en-NZ"/>
                    </a:p>
                  </a:txBody>
                  <a:tcPr>
                    <a:lnT w="12700" cap="flat" cmpd="sng" algn="ctr">
                      <a:solidFill>
                        <a:srgbClr val="000000"/>
                      </a:solidFill>
                      <a:prstDash val="solid"/>
                      <a:round/>
                      <a:headEnd type="none" w="med" len="med"/>
                      <a:tailEnd type="none" w="med" len="med"/>
                    </a:lnT>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en-NZ"/>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563635101"/>
                  </a:ext>
                </a:extLst>
              </a:tr>
              <a:tr h="519236">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000" b="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3.8.6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ensure the design of facilities is appropriate for assisted</a:t>
                      </a:r>
                      <a:br>
                        <a:rPr lang="en-US" sz="1000" b="0" i="0" u="none" strike="noStrike" dirty="0">
                          <a:solidFill>
                            <a:srgbClr val="000000"/>
                          </a:solidFill>
                          <a:effectLst/>
                          <a:latin typeface="Segoe UI" panose="020B0502040204020203" pitchFamily="34" charset="0"/>
                          <a:cs typeface="Segoe UI" panose="020B0502040204020203" pitchFamily="34" charset="0"/>
                        </a:rPr>
                      </a:br>
                      <a:r>
                        <a:rPr lang="en-US" sz="1000" b="0" i="0" u="none" strike="noStrike" dirty="0">
                          <a:solidFill>
                            <a:srgbClr val="000000"/>
                          </a:solidFill>
                          <a:effectLst/>
                          <a:latin typeface="Segoe UI" panose="020B0502040204020203" pitchFamily="34" charset="0"/>
                          <a:cs typeface="Segoe UI" panose="020B0502040204020203" pitchFamily="34" charset="0"/>
                        </a:rPr>
                        <a:t>reproductive treatment and the people who use 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3471064422"/>
                  </a:ext>
                </a:extLst>
              </a:tr>
              <a:tr h="413325">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000" b="0">
                          <a:effectLst/>
                          <a:latin typeface="Segoe UI" panose="020B0502040204020203" pitchFamily="34" charset="0"/>
                          <a:ea typeface="Calibri" panose="020F0502020204030204" pitchFamily="34" charset="0"/>
                          <a:cs typeface="Segoe UI" panose="020B0502040204020203" pitchFamily="34" charset="0"/>
                        </a:rPr>
                        <a:t>3.8.7</a:t>
                      </a:r>
                      <a:endParaRPr lang="en-NZ" sz="1000" b="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On closure of a fertility service, there shall be ongoing safe storage and accessibility to gametes, embryos, tissues, and medical records.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rowSpan="2">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1305731468"/>
                  </a:ext>
                </a:extLst>
              </a:tr>
              <a:tr h="105911">
                <a:tc rowSpan="2">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000" b="0" i="0" u="none" strike="noStrike" kern="1200">
                          <a:solidFill>
                            <a:srgbClr val="000000"/>
                          </a:solidFill>
                          <a:effectLst/>
                          <a:latin typeface="Segoe UI" panose="020B0502040204020203" pitchFamily="34" charset="0"/>
                          <a:ea typeface="+mn-ea"/>
                          <a:cs typeface="Segoe UI" panose="020B0502040204020203" pitchFamily="34" charset="0"/>
                        </a:rPr>
                        <a:t>3.8.8</a:t>
                      </a:r>
                      <a:endParaRPr lang="en-NZ" sz="1000" b="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ensure the design of the facility and the delivery of service are culturally and clinically safe for Māori who visit and use the service.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3227317329"/>
                  </a:ext>
                </a:extLst>
              </a:tr>
              <a:tr h="527832">
                <a:tc vMerge="1">
                  <a:txBody>
                    <a:bodyPr/>
                    <a:lstStyle/>
                    <a:p>
                      <a:r>
                        <a:rPr lang="en-NZ" sz="1000" b="0" i="0" u="none" strike="noStrike" kern="1200" dirty="0">
                          <a:solidFill>
                            <a:srgbClr val="000000"/>
                          </a:solidFill>
                          <a:effectLst/>
                          <a:latin typeface="Segoe UI" panose="020B0502040204020203" pitchFamily="34" charset="0"/>
                          <a:ea typeface="+mn-ea"/>
                          <a:cs typeface="Segoe UI" panose="020B0502040204020203" pitchFamily="34" charset="0"/>
                        </a:rPr>
                        <a:t>3.8.8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ensure the design of the facility and the delivery of service are culturally and clinically safe for Māori who visit and use the service.</a:t>
                      </a:r>
                      <a:endParaRPr lang="en-NZ"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000" dirty="0">
                          <a:effectLst/>
                          <a:latin typeface="Segoe UI" panose="020B0502040204020203" pitchFamily="34" charset="0"/>
                          <a:ea typeface="Calibri" panose="020F0502020204030204" pitchFamily="34" charset="0"/>
                          <a:cs typeface="Times New Roman" panose="02020603050405020304" pitchFamily="18" charset="0"/>
                        </a:rPr>
                        <a:t>Not mapped</a:t>
                      </a:r>
                    </a:p>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3655325419"/>
                  </a:ext>
                </a:extLst>
              </a:tr>
            </a:tbl>
          </a:graphicData>
        </a:graphic>
      </p:graphicFrame>
    </p:spTree>
    <p:extLst>
      <p:ext uri="{BB962C8B-B14F-4D97-AF65-F5344CB8AC3E}">
        <p14:creationId xmlns:p14="http://schemas.microsoft.com/office/powerpoint/2010/main" val="82853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3410" y="208659"/>
            <a:ext cx="9875895" cy="1234255"/>
          </a:xfrm>
        </p:spPr>
        <p:txBody>
          <a:bodyPr>
            <a:normAutofit/>
          </a:bodyPr>
          <a:lstStyle/>
          <a:p>
            <a:r>
              <a:rPr lang="en-NZ" sz="2700" b="0" dirty="0">
                <a:latin typeface="Segoe UI Semibold" panose="020B0702040204020203" pitchFamily="34" charset="0"/>
                <a:cs typeface="Segoe UI Semibold" panose="020B0702040204020203" pitchFamily="34" charset="0"/>
              </a:rPr>
              <a:t>Indicative Implementation timeline</a:t>
            </a:r>
            <a:br>
              <a:rPr lang="en-NZ" b="0" dirty="0"/>
            </a:br>
            <a:r>
              <a:rPr lang="en-NZ" sz="2000" b="0" dirty="0"/>
              <a:t>NZS 8134: 2021 Ngā paerewa Health &amp; Disability Services Standard</a:t>
            </a:r>
          </a:p>
        </p:txBody>
      </p:sp>
      <p:sp>
        <p:nvSpPr>
          <p:cNvPr id="40" name="TextBox 39"/>
          <p:cNvSpPr txBox="1"/>
          <p:nvPr/>
        </p:nvSpPr>
        <p:spPr>
          <a:xfrm>
            <a:off x="8922095" y="4440035"/>
            <a:ext cx="2379540" cy="523220"/>
          </a:xfrm>
          <a:prstGeom prst="rect">
            <a:avLst/>
          </a:prstGeom>
          <a:noFill/>
        </p:spPr>
        <p:txBody>
          <a:bodyPr wrap="square" rtlCol="0">
            <a:spAutoFit/>
          </a:bodyPr>
          <a:lstStyle/>
          <a:p>
            <a:pPr algn="r"/>
            <a:r>
              <a:rPr lang="en-NZ" sz="1400" dirty="0">
                <a:solidFill>
                  <a:schemeClr val="accent2"/>
                </a:solidFill>
                <a:latin typeface="Segoe UI Black" panose="020B0A02040204020203" pitchFamily="34" charset="0"/>
                <a:ea typeface="Segoe UI Black" panose="020B0A02040204020203" pitchFamily="34" charset="0"/>
              </a:rPr>
              <a:t>28 February 2022</a:t>
            </a:r>
          </a:p>
          <a:p>
            <a:pPr algn="r"/>
            <a:r>
              <a:rPr lang="en-NZ" sz="1400" dirty="0">
                <a:solidFill>
                  <a:schemeClr val="accent2"/>
                </a:solidFill>
                <a:latin typeface="Segoe UI Black" panose="020B0A02040204020203" pitchFamily="34" charset="0"/>
                <a:ea typeface="Segoe UI Black" panose="020B0A02040204020203" pitchFamily="34" charset="0"/>
              </a:rPr>
              <a:t>Standard in effect</a:t>
            </a:r>
          </a:p>
        </p:txBody>
      </p:sp>
      <p:grpSp>
        <p:nvGrpSpPr>
          <p:cNvPr id="20" name="Group 19">
            <a:extLst>
              <a:ext uri="{FF2B5EF4-FFF2-40B4-BE49-F238E27FC236}">
                <a16:creationId xmlns:a16="http://schemas.microsoft.com/office/drawing/2014/main" id="{AE96A613-35B9-411C-ACCD-DB6B3414C866}"/>
              </a:ext>
            </a:extLst>
          </p:cNvPr>
          <p:cNvGrpSpPr/>
          <p:nvPr/>
        </p:nvGrpSpPr>
        <p:grpSpPr>
          <a:xfrm>
            <a:off x="2883594" y="2035404"/>
            <a:ext cx="7907272" cy="346643"/>
            <a:chOff x="6213594" y="3004730"/>
            <a:chExt cx="5144240" cy="273346"/>
          </a:xfrm>
        </p:grpSpPr>
        <p:sp>
          <p:nvSpPr>
            <p:cNvPr id="75" name="Rectangle 74">
              <a:extLst>
                <a:ext uri="{FF2B5EF4-FFF2-40B4-BE49-F238E27FC236}">
                  <a16:creationId xmlns:a16="http://schemas.microsoft.com/office/drawing/2014/main" id="{4579BC50-EC6B-41E8-B127-A8D233B88EBA}"/>
                </a:ext>
              </a:extLst>
            </p:cNvPr>
            <p:cNvSpPr/>
            <p:nvPr/>
          </p:nvSpPr>
          <p:spPr>
            <a:xfrm>
              <a:off x="6213594" y="3058056"/>
              <a:ext cx="5144240" cy="204950"/>
            </a:xfrm>
            <a:prstGeom prst="rect">
              <a:avLst/>
            </a:prstGeom>
            <a:solidFill>
              <a:srgbClr val="384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Rounded Rectangle 4">
              <a:extLst>
                <a:ext uri="{FF2B5EF4-FFF2-40B4-BE49-F238E27FC236}">
                  <a16:creationId xmlns:a16="http://schemas.microsoft.com/office/drawing/2014/main" id="{0C710396-3682-413D-97B0-AD93645E5915}"/>
                </a:ext>
              </a:extLst>
            </p:cNvPr>
            <p:cNvSpPr/>
            <p:nvPr/>
          </p:nvSpPr>
          <p:spPr>
            <a:xfrm>
              <a:off x="7194972" y="3004730"/>
              <a:ext cx="2000184"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Sector engagement </a:t>
              </a:r>
            </a:p>
          </p:txBody>
        </p:sp>
      </p:grpSp>
      <p:grpSp>
        <p:nvGrpSpPr>
          <p:cNvPr id="5" name="Group 4">
            <a:extLst>
              <a:ext uri="{FF2B5EF4-FFF2-40B4-BE49-F238E27FC236}">
                <a16:creationId xmlns:a16="http://schemas.microsoft.com/office/drawing/2014/main" id="{104BF98D-8EDE-4B46-A621-334586EE43B6}"/>
              </a:ext>
            </a:extLst>
          </p:cNvPr>
          <p:cNvGrpSpPr/>
          <p:nvPr/>
        </p:nvGrpSpPr>
        <p:grpSpPr>
          <a:xfrm>
            <a:off x="1530059" y="1567643"/>
            <a:ext cx="1334275" cy="1489774"/>
            <a:chOff x="578777" y="2539276"/>
            <a:chExt cx="1334275" cy="1489774"/>
          </a:xfrm>
        </p:grpSpPr>
        <p:sp>
          <p:nvSpPr>
            <p:cNvPr id="76" name="TextBox 75">
              <a:extLst>
                <a:ext uri="{FF2B5EF4-FFF2-40B4-BE49-F238E27FC236}">
                  <a16:creationId xmlns:a16="http://schemas.microsoft.com/office/drawing/2014/main" id="{F9B12B99-37C4-4D4A-B48D-F1679FD4BC3E}"/>
                </a:ext>
              </a:extLst>
            </p:cNvPr>
            <p:cNvSpPr txBox="1"/>
            <p:nvPr/>
          </p:nvSpPr>
          <p:spPr>
            <a:xfrm>
              <a:off x="578777" y="3013387"/>
              <a:ext cx="1334275" cy="1015663"/>
            </a:xfrm>
            <a:prstGeom prst="rect">
              <a:avLst/>
            </a:prstGeom>
            <a:noFill/>
          </p:spPr>
          <p:txBody>
            <a:bodyPr wrap="square" rtlCol="0">
              <a:spAutoFit/>
            </a:bodyPr>
            <a:lstStyle/>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Minister </a:t>
              </a:r>
              <a:b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b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of Health approves Standard </a:t>
              </a:r>
            </a:p>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for use</a:t>
              </a:r>
            </a:p>
          </p:txBody>
        </p:sp>
        <p:sp>
          <p:nvSpPr>
            <p:cNvPr id="78" name="Diamond 77">
              <a:extLst>
                <a:ext uri="{FF2B5EF4-FFF2-40B4-BE49-F238E27FC236}">
                  <a16:creationId xmlns:a16="http://schemas.microsoft.com/office/drawing/2014/main" id="{AC0F6963-6AA3-42E7-9E7A-187B23F9CB26}"/>
                </a:ext>
              </a:extLst>
            </p:cNvPr>
            <p:cNvSpPr/>
            <p:nvPr/>
          </p:nvSpPr>
          <p:spPr>
            <a:xfrm>
              <a:off x="996016" y="2539276"/>
              <a:ext cx="430902" cy="485728"/>
            </a:xfrm>
            <a:prstGeom prst="diamond">
              <a:avLst/>
            </a:prstGeom>
            <a:solidFill>
              <a:srgbClr val="3849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grpSp>
        <p:nvGrpSpPr>
          <p:cNvPr id="19" name="Group 18">
            <a:extLst>
              <a:ext uri="{FF2B5EF4-FFF2-40B4-BE49-F238E27FC236}">
                <a16:creationId xmlns:a16="http://schemas.microsoft.com/office/drawing/2014/main" id="{FF276586-D5E1-4D74-81FD-A9EDD7713E64}"/>
              </a:ext>
            </a:extLst>
          </p:cNvPr>
          <p:cNvGrpSpPr/>
          <p:nvPr/>
        </p:nvGrpSpPr>
        <p:grpSpPr>
          <a:xfrm>
            <a:off x="355373" y="1299081"/>
            <a:ext cx="1155427" cy="1374275"/>
            <a:chOff x="4865127" y="2345501"/>
            <a:chExt cx="1155427" cy="1374275"/>
          </a:xfrm>
        </p:grpSpPr>
        <p:sp>
          <p:nvSpPr>
            <p:cNvPr id="47" name="Rounded Rectangle 35">
              <a:extLst>
                <a:ext uri="{FF2B5EF4-FFF2-40B4-BE49-F238E27FC236}">
                  <a16:creationId xmlns:a16="http://schemas.microsoft.com/office/drawing/2014/main" id="{27CB969D-ADD2-4752-953C-EC46B160A2EE}"/>
                </a:ext>
              </a:extLst>
            </p:cNvPr>
            <p:cNvSpPr/>
            <p:nvPr/>
          </p:nvSpPr>
          <p:spPr>
            <a:xfrm>
              <a:off x="4865127" y="2812023"/>
              <a:ext cx="1155427" cy="90775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400" dirty="0">
                  <a:solidFill>
                    <a:srgbClr val="3FAD31"/>
                  </a:solidFill>
                  <a:latin typeface="Segoe UI Light" panose="020B0502040204020203" pitchFamily="34" charset="0"/>
                  <a:cs typeface="Segoe UI Light" panose="020B0502040204020203" pitchFamily="34" charset="0"/>
                </a:rPr>
                <a:t>Standard NZ Board approval</a:t>
              </a:r>
            </a:p>
          </p:txBody>
        </p:sp>
        <p:sp>
          <p:nvSpPr>
            <p:cNvPr id="80" name="Diamond 79">
              <a:extLst>
                <a:ext uri="{FF2B5EF4-FFF2-40B4-BE49-F238E27FC236}">
                  <a16:creationId xmlns:a16="http://schemas.microsoft.com/office/drawing/2014/main" id="{00A30311-3566-4A48-833E-30BF64D9B555}"/>
                </a:ext>
              </a:extLst>
            </p:cNvPr>
            <p:cNvSpPr/>
            <p:nvPr/>
          </p:nvSpPr>
          <p:spPr>
            <a:xfrm>
              <a:off x="5240600" y="2345501"/>
              <a:ext cx="430902" cy="485728"/>
            </a:xfrm>
            <a:prstGeom prst="diamond">
              <a:avLst/>
            </a:prstGeom>
            <a:solidFill>
              <a:srgbClr val="3FA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grpSp>
      <p:cxnSp>
        <p:nvCxnSpPr>
          <p:cNvPr id="22" name="Connector: Elbow 21">
            <a:extLst>
              <a:ext uri="{FF2B5EF4-FFF2-40B4-BE49-F238E27FC236}">
                <a16:creationId xmlns:a16="http://schemas.microsoft.com/office/drawing/2014/main" id="{02CBC48F-5226-41B5-8DFB-D1FC555E8F96}"/>
              </a:ext>
            </a:extLst>
          </p:cNvPr>
          <p:cNvCxnSpPr>
            <a:stCxn id="78" idx="3"/>
            <a:endCxn id="75" idx="1"/>
          </p:cNvCxnSpPr>
          <p:nvPr/>
        </p:nvCxnSpPr>
        <p:spPr>
          <a:xfrm>
            <a:off x="2378200" y="1810507"/>
            <a:ext cx="505394" cy="422476"/>
          </a:xfrm>
          <a:prstGeom prst="bentConnector3">
            <a:avLst>
              <a:gd name="adj1" fmla="val 50000"/>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F5810A1-8523-40FA-B028-2B3DA5B920FC}"/>
              </a:ext>
            </a:extLst>
          </p:cNvPr>
          <p:cNvCxnSpPr>
            <a:stCxn id="80" idx="3"/>
            <a:endCxn id="78" idx="1"/>
          </p:cNvCxnSpPr>
          <p:nvPr/>
        </p:nvCxnSpPr>
        <p:spPr>
          <a:xfrm>
            <a:off x="1161748" y="1541945"/>
            <a:ext cx="785550" cy="268562"/>
          </a:xfrm>
          <a:prstGeom prst="bentConnector3">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sp>
        <p:nvSpPr>
          <p:cNvPr id="65" name="Diamond 64">
            <a:extLst>
              <a:ext uri="{FF2B5EF4-FFF2-40B4-BE49-F238E27FC236}">
                <a16:creationId xmlns:a16="http://schemas.microsoft.com/office/drawing/2014/main" id="{9B7ABF14-5185-420F-891E-BA95058A3AB3}"/>
              </a:ext>
            </a:extLst>
          </p:cNvPr>
          <p:cNvSpPr/>
          <p:nvPr/>
        </p:nvSpPr>
        <p:spPr>
          <a:xfrm>
            <a:off x="10790866" y="3965934"/>
            <a:ext cx="430902" cy="485728"/>
          </a:xfrm>
          <a:prstGeom prst="diamond">
            <a:avLst/>
          </a:prstGeom>
          <a:solidFill>
            <a:srgbClr val="ED7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nvGrpSpPr>
          <p:cNvPr id="70" name="Group 69">
            <a:extLst>
              <a:ext uri="{FF2B5EF4-FFF2-40B4-BE49-F238E27FC236}">
                <a16:creationId xmlns:a16="http://schemas.microsoft.com/office/drawing/2014/main" id="{6AB30D51-BB79-413B-9906-76D45B66A928}"/>
              </a:ext>
            </a:extLst>
          </p:cNvPr>
          <p:cNvGrpSpPr/>
          <p:nvPr/>
        </p:nvGrpSpPr>
        <p:grpSpPr>
          <a:xfrm>
            <a:off x="546551" y="4979697"/>
            <a:ext cx="11098897" cy="866343"/>
            <a:chOff x="207738" y="4815183"/>
            <a:chExt cx="11973849" cy="649318"/>
          </a:xfrm>
        </p:grpSpPr>
        <p:cxnSp>
          <p:nvCxnSpPr>
            <p:cNvPr id="72" name="Straight Connector 71">
              <a:extLst>
                <a:ext uri="{FF2B5EF4-FFF2-40B4-BE49-F238E27FC236}">
                  <a16:creationId xmlns:a16="http://schemas.microsoft.com/office/drawing/2014/main" id="{454BDBFD-B4E0-4DE6-9A3E-972143F6B1F8}"/>
                </a:ext>
              </a:extLst>
            </p:cNvPr>
            <p:cNvCxnSpPr/>
            <p:nvPr/>
          </p:nvCxnSpPr>
          <p:spPr>
            <a:xfrm>
              <a:off x="467708"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2ABE2E-F53F-4EE2-8BE4-76051757B956}"/>
                </a:ext>
              </a:extLst>
            </p:cNvPr>
            <p:cNvCxnSpPr/>
            <p:nvPr/>
          </p:nvCxnSpPr>
          <p:spPr>
            <a:xfrm>
              <a:off x="1598361"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CF280A-AB53-4996-A91F-5C59BBABE0B5}"/>
                </a:ext>
              </a:extLst>
            </p:cNvPr>
            <p:cNvCxnSpPr/>
            <p:nvPr/>
          </p:nvCxnSpPr>
          <p:spPr>
            <a:xfrm>
              <a:off x="7251626"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90621F-54FB-4EC7-877A-857CB4C12AB5}"/>
                </a:ext>
              </a:extLst>
            </p:cNvPr>
            <p:cNvCxnSpPr/>
            <p:nvPr/>
          </p:nvCxnSpPr>
          <p:spPr>
            <a:xfrm>
              <a:off x="4990320"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74A4F0-FF30-41DA-A0BC-E910E3FC2F83}"/>
                </a:ext>
              </a:extLst>
            </p:cNvPr>
            <p:cNvCxnSpPr/>
            <p:nvPr/>
          </p:nvCxnSpPr>
          <p:spPr>
            <a:xfrm>
              <a:off x="2729014"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9BB95A4-12C8-4423-8992-6447206F5DD0}"/>
                </a:ext>
              </a:extLst>
            </p:cNvPr>
            <p:cNvCxnSpPr/>
            <p:nvPr/>
          </p:nvCxnSpPr>
          <p:spPr>
            <a:xfrm>
              <a:off x="3859667"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EA0D2C5-FAD6-417E-982B-BE64647DCD73}"/>
                </a:ext>
              </a:extLst>
            </p:cNvPr>
            <p:cNvCxnSpPr/>
            <p:nvPr/>
          </p:nvCxnSpPr>
          <p:spPr>
            <a:xfrm>
              <a:off x="8382279"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7F638C-4CD6-4D36-9501-CF46663E73D9}"/>
                </a:ext>
              </a:extLst>
            </p:cNvPr>
            <p:cNvCxnSpPr/>
            <p:nvPr/>
          </p:nvCxnSpPr>
          <p:spPr>
            <a:xfrm>
              <a:off x="612097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C4C24F3-28D4-4994-BA34-3C197A4D99C6}"/>
                </a:ext>
              </a:extLst>
            </p:cNvPr>
            <p:cNvCxnSpPr/>
            <p:nvPr/>
          </p:nvCxnSpPr>
          <p:spPr>
            <a:xfrm>
              <a:off x="9512932"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B5E617A-5486-48AF-AF4A-EA036F8E961E}"/>
                </a:ext>
              </a:extLst>
            </p:cNvPr>
            <p:cNvCxnSpPr/>
            <p:nvPr/>
          </p:nvCxnSpPr>
          <p:spPr>
            <a:xfrm>
              <a:off x="1177424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6FB04D6-3E11-45A4-8E0A-F0FE3E421896}"/>
                </a:ext>
              </a:extLst>
            </p:cNvPr>
            <p:cNvCxnSpPr/>
            <p:nvPr/>
          </p:nvCxnSpPr>
          <p:spPr>
            <a:xfrm>
              <a:off x="10643585"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D6CA7B1-8CF5-4CF4-9CDE-C4A73E19F60E}"/>
                </a:ext>
              </a:extLst>
            </p:cNvPr>
            <p:cNvSpPr/>
            <p:nvPr/>
          </p:nvSpPr>
          <p:spPr>
            <a:xfrm>
              <a:off x="479483" y="4815183"/>
              <a:ext cx="11316133" cy="103027"/>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dirty="0"/>
            </a:p>
          </p:txBody>
        </p:sp>
        <p:sp>
          <p:nvSpPr>
            <p:cNvPr id="91" name="TextBox 90">
              <a:extLst>
                <a:ext uri="{FF2B5EF4-FFF2-40B4-BE49-F238E27FC236}">
                  <a16:creationId xmlns:a16="http://schemas.microsoft.com/office/drawing/2014/main" id="{1C030565-B016-4EFB-B5C5-5F8E16E4F2D3}"/>
                </a:ext>
              </a:extLst>
            </p:cNvPr>
            <p:cNvSpPr txBox="1"/>
            <p:nvPr/>
          </p:nvSpPr>
          <p:spPr>
            <a:xfrm>
              <a:off x="207738" y="5118486"/>
              <a:ext cx="67911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May 2021</a:t>
              </a:r>
            </a:p>
          </p:txBody>
        </p:sp>
        <p:sp>
          <p:nvSpPr>
            <p:cNvPr id="92" name="TextBox 91">
              <a:extLst>
                <a:ext uri="{FF2B5EF4-FFF2-40B4-BE49-F238E27FC236}">
                  <a16:creationId xmlns:a16="http://schemas.microsoft.com/office/drawing/2014/main" id="{763874B2-56CF-4B5E-B719-52358F49C721}"/>
                </a:ext>
              </a:extLst>
            </p:cNvPr>
            <p:cNvSpPr txBox="1"/>
            <p:nvPr/>
          </p:nvSpPr>
          <p:spPr>
            <a:xfrm>
              <a:off x="11502498" y="5118486"/>
              <a:ext cx="679089"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Mar</a:t>
              </a:r>
            </a:p>
            <a:p>
              <a:pPr algn="ctr"/>
              <a:r>
                <a:rPr lang="en-NZ" sz="1200" dirty="0">
                  <a:latin typeface="Segoe UI" panose="020B0502040204020203" pitchFamily="34" charset="0"/>
                  <a:cs typeface="Segoe UI" panose="020B0502040204020203" pitchFamily="34" charset="0"/>
                </a:rPr>
                <a:t>2022</a:t>
              </a:r>
            </a:p>
          </p:txBody>
        </p:sp>
        <p:sp>
          <p:nvSpPr>
            <p:cNvPr id="93" name="TextBox 92">
              <a:extLst>
                <a:ext uri="{FF2B5EF4-FFF2-40B4-BE49-F238E27FC236}">
                  <a16:creationId xmlns:a16="http://schemas.microsoft.com/office/drawing/2014/main" id="{D7C3CD26-F266-43FC-98F8-5C2BC43A7EC4}"/>
                </a:ext>
              </a:extLst>
            </p:cNvPr>
            <p:cNvSpPr txBox="1"/>
            <p:nvPr/>
          </p:nvSpPr>
          <p:spPr>
            <a:xfrm>
              <a:off x="2466690" y="5118486"/>
              <a:ext cx="679107" cy="346015"/>
            </a:xfrm>
            <a:prstGeom prst="rect">
              <a:avLst/>
            </a:prstGeom>
            <a:noFill/>
            <a:ln>
              <a:noFill/>
            </a:ln>
          </p:spPr>
          <p:txBody>
            <a:bodyPr wrap="square" rtlCol="0">
              <a:spAutoFit/>
            </a:bodyPr>
            <a:lstStyle/>
            <a:p>
              <a:pPr algn="ctr"/>
              <a:r>
                <a:rPr lang="en-NZ" sz="1200" dirty="0">
                  <a:latin typeface="Segoe UI" panose="020B0502040204020203" pitchFamily="34" charset="0"/>
                  <a:cs typeface="Segoe UI" panose="020B0502040204020203" pitchFamily="34" charset="0"/>
                </a:rPr>
                <a:t>Jul</a:t>
              </a:r>
            </a:p>
            <a:p>
              <a:pPr algn="ctr"/>
              <a:r>
                <a:rPr lang="en-NZ" sz="1200" dirty="0">
                  <a:latin typeface="Segoe UI" panose="020B0502040204020203" pitchFamily="34" charset="0"/>
                  <a:cs typeface="Segoe UI" panose="020B0502040204020203" pitchFamily="34" charset="0"/>
                </a:rPr>
                <a:t>2021</a:t>
              </a:r>
            </a:p>
          </p:txBody>
        </p:sp>
        <p:sp>
          <p:nvSpPr>
            <p:cNvPr id="94" name="TextBox 93">
              <a:extLst>
                <a:ext uri="{FF2B5EF4-FFF2-40B4-BE49-F238E27FC236}">
                  <a16:creationId xmlns:a16="http://schemas.microsoft.com/office/drawing/2014/main" id="{EB2F065B-6327-4009-8786-B42D9057DB1A}"/>
                </a:ext>
              </a:extLst>
            </p:cNvPr>
            <p:cNvSpPr txBox="1"/>
            <p:nvPr/>
          </p:nvSpPr>
          <p:spPr>
            <a:xfrm>
              <a:off x="1337214" y="5118486"/>
              <a:ext cx="679108"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Jun</a:t>
              </a:r>
            </a:p>
            <a:p>
              <a:pPr algn="ctr"/>
              <a:r>
                <a:rPr lang="en-NZ" sz="1200" dirty="0">
                  <a:latin typeface="Segoe UI" panose="020B0502040204020203" pitchFamily="34" charset="0"/>
                  <a:cs typeface="Segoe UI" panose="020B0502040204020203" pitchFamily="34" charset="0"/>
                </a:rPr>
                <a:t>2021</a:t>
              </a:r>
            </a:p>
          </p:txBody>
        </p:sp>
        <p:sp>
          <p:nvSpPr>
            <p:cNvPr id="95" name="TextBox 94">
              <a:extLst>
                <a:ext uri="{FF2B5EF4-FFF2-40B4-BE49-F238E27FC236}">
                  <a16:creationId xmlns:a16="http://schemas.microsoft.com/office/drawing/2014/main" id="{C259903C-14CE-4E92-BA83-CA3C2C784B0D}"/>
                </a:ext>
              </a:extLst>
            </p:cNvPr>
            <p:cNvSpPr txBox="1"/>
            <p:nvPr/>
          </p:nvSpPr>
          <p:spPr>
            <a:xfrm>
              <a:off x="3596166"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Aug 2021</a:t>
              </a:r>
            </a:p>
          </p:txBody>
        </p:sp>
        <p:sp>
          <p:nvSpPr>
            <p:cNvPr id="96" name="TextBox 95">
              <a:extLst>
                <a:ext uri="{FF2B5EF4-FFF2-40B4-BE49-F238E27FC236}">
                  <a16:creationId xmlns:a16="http://schemas.microsoft.com/office/drawing/2014/main" id="{4AA8120E-AF0F-4C61-96AB-AFA15E2496C0}"/>
                </a:ext>
              </a:extLst>
            </p:cNvPr>
            <p:cNvSpPr txBox="1"/>
            <p:nvPr/>
          </p:nvSpPr>
          <p:spPr>
            <a:xfrm>
              <a:off x="4725642"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Sep 2021</a:t>
              </a:r>
            </a:p>
          </p:txBody>
        </p:sp>
        <p:sp>
          <p:nvSpPr>
            <p:cNvPr id="98" name="TextBox 97">
              <a:extLst>
                <a:ext uri="{FF2B5EF4-FFF2-40B4-BE49-F238E27FC236}">
                  <a16:creationId xmlns:a16="http://schemas.microsoft.com/office/drawing/2014/main" id="{E640BBA6-4B42-41FF-8B85-D36F73172190}"/>
                </a:ext>
              </a:extLst>
            </p:cNvPr>
            <p:cNvSpPr txBox="1"/>
            <p:nvPr/>
          </p:nvSpPr>
          <p:spPr>
            <a:xfrm>
              <a:off x="6984594" y="5118486"/>
              <a:ext cx="679094"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Nov 2021</a:t>
              </a:r>
            </a:p>
          </p:txBody>
        </p:sp>
        <p:sp>
          <p:nvSpPr>
            <p:cNvPr id="99" name="TextBox 98">
              <a:extLst>
                <a:ext uri="{FF2B5EF4-FFF2-40B4-BE49-F238E27FC236}">
                  <a16:creationId xmlns:a16="http://schemas.microsoft.com/office/drawing/2014/main" id="{AC181DA4-2581-4489-9E9A-427110E56872}"/>
                </a:ext>
              </a:extLst>
            </p:cNvPr>
            <p:cNvSpPr txBox="1"/>
            <p:nvPr/>
          </p:nvSpPr>
          <p:spPr>
            <a:xfrm>
              <a:off x="8114071"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Dec 2021</a:t>
              </a:r>
            </a:p>
          </p:txBody>
        </p:sp>
        <p:sp>
          <p:nvSpPr>
            <p:cNvPr id="100" name="TextBox 99">
              <a:extLst>
                <a:ext uri="{FF2B5EF4-FFF2-40B4-BE49-F238E27FC236}">
                  <a16:creationId xmlns:a16="http://schemas.microsoft.com/office/drawing/2014/main" id="{C4B4CFA2-DB84-4A88-9FE9-3C9A759B6309}"/>
                </a:ext>
              </a:extLst>
            </p:cNvPr>
            <p:cNvSpPr txBox="1"/>
            <p:nvPr/>
          </p:nvSpPr>
          <p:spPr>
            <a:xfrm>
              <a:off x="9243546" y="5118486"/>
              <a:ext cx="67909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Jan 2022</a:t>
              </a:r>
            </a:p>
          </p:txBody>
        </p:sp>
        <p:sp>
          <p:nvSpPr>
            <p:cNvPr id="101" name="TextBox 100">
              <a:extLst>
                <a:ext uri="{FF2B5EF4-FFF2-40B4-BE49-F238E27FC236}">
                  <a16:creationId xmlns:a16="http://schemas.microsoft.com/office/drawing/2014/main" id="{EEF16D6B-3D86-4655-BE4B-6752BD45435A}"/>
                </a:ext>
              </a:extLst>
            </p:cNvPr>
            <p:cNvSpPr txBox="1"/>
            <p:nvPr/>
          </p:nvSpPr>
          <p:spPr>
            <a:xfrm>
              <a:off x="10373022"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Feb 2022</a:t>
              </a:r>
            </a:p>
          </p:txBody>
        </p:sp>
        <p:sp>
          <p:nvSpPr>
            <p:cNvPr id="108" name="TextBox 107">
              <a:extLst>
                <a:ext uri="{FF2B5EF4-FFF2-40B4-BE49-F238E27FC236}">
                  <a16:creationId xmlns:a16="http://schemas.microsoft.com/office/drawing/2014/main" id="{C996C56F-F849-4FCC-A857-237BBE8C9EF5}"/>
                </a:ext>
              </a:extLst>
            </p:cNvPr>
            <p:cNvSpPr txBox="1"/>
            <p:nvPr/>
          </p:nvSpPr>
          <p:spPr>
            <a:xfrm>
              <a:off x="5855118" y="5118486"/>
              <a:ext cx="679094" cy="346014"/>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Oct 2021</a:t>
              </a:r>
            </a:p>
          </p:txBody>
        </p:sp>
      </p:grpSp>
      <p:cxnSp>
        <p:nvCxnSpPr>
          <p:cNvPr id="29" name="Connector: Elbow 28">
            <a:extLst>
              <a:ext uri="{FF2B5EF4-FFF2-40B4-BE49-F238E27FC236}">
                <a16:creationId xmlns:a16="http://schemas.microsoft.com/office/drawing/2014/main" id="{A988F6E0-ADB2-47F2-84DF-E1F8D52111BB}"/>
              </a:ext>
            </a:extLst>
          </p:cNvPr>
          <p:cNvCxnSpPr>
            <a:stCxn id="75" idx="3"/>
            <a:endCxn id="65" idx="0"/>
          </p:cNvCxnSpPr>
          <p:nvPr/>
        </p:nvCxnSpPr>
        <p:spPr>
          <a:xfrm>
            <a:off x="10790866" y="2232983"/>
            <a:ext cx="215451" cy="1732951"/>
          </a:xfrm>
          <a:prstGeom prst="bentConnector2">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3ACF7CB-03E4-43D1-B9D2-1B376403725D}"/>
              </a:ext>
            </a:extLst>
          </p:cNvPr>
          <p:cNvGrpSpPr/>
          <p:nvPr/>
        </p:nvGrpSpPr>
        <p:grpSpPr>
          <a:xfrm>
            <a:off x="2883593" y="2368708"/>
            <a:ext cx="2204133" cy="461236"/>
            <a:chOff x="6437549" y="3016227"/>
            <a:chExt cx="3555539" cy="207882"/>
          </a:xfrm>
        </p:grpSpPr>
        <p:sp>
          <p:nvSpPr>
            <p:cNvPr id="42" name="Rectangle 41">
              <a:extLst>
                <a:ext uri="{FF2B5EF4-FFF2-40B4-BE49-F238E27FC236}">
                  <a16:creationId xmlns:a16="http://schemas.microsoft.com/office/drawing/2014/main" id="{5EC59BAB-9E65-42D6-AA7A-ADC4C600ECD1}"/>
                </a:ext>
              </a:extLst>
            </p:cNvPr>
            <p:cNvSpPr/>
            <p:nvPr/>
          </p:nvSpPr>
          <p:spPr>
            <a:xfrm>
              <a:off x="6437549" y="3037601"/>
              <a:ext cx="3555539"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Rounded Rectangle 4">
              <a:extLst>
                <a:ext uri="{FF2B5EF4-FFF2-40B4-BE49-F238E27FC236}">
                  <a16:creationId xmlns:a16="http://schemas.microsoft.com/office/drawing/2014/main" id="{3E3A32A0-2605-4A8E-95EF-A3A9ECD31963}"/>
                </a:ext>
              </a:extLst>
            </p:cNvPr>
            <p:cNvSpPr/>
            <p:nvPr/>
          </p:nvSpPr>
          <p:spPr>
            <a:xfrm>
              <a:off x="6633816" y="3016227"/>
              <a:ext cx="3010523" cy="20788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Online workshops</a:t>
              </a:r>
            </a:p>
          </p:txBody>
        </p:sp>
      </p:grpSp>
      <p:grpSp>
        <p:nvGrpSpPr>
          <p:cNvPr id="44" name="Group 43">
            <a:extLst>
              <a:ext uri="{FF2B5EF4-FFF2-40B4-BE49-F238E27FC236}">
                <a16:creationId xmlns:a16="http://schemas.microsoft.com/office/drawing/2014/main" id="{58A2CCF0-D8A2-4FD9-AE49-DE729F2B136E}"/>
              </a:ext>
            </a:extLst>
          </p:cNvPr>
          <p:cNvGrpSpPr/>
          <p:nvPr/>
        </p:nvGrpSpPr>
        <p:grpSpPr>
          <a:xfrm>
            <a:off x="4936463" y="3252918"/>
            <a:ext cx="3460433" cy="588644"/>
            <a:chOff x="6306411" y="3014415"/>
            <a:chExt cx="3009510" cy="232607"/>
          </a:xfrm>
        </p:grpSpPr>
        <p:sp>
          <p:nvSpPr>
            <p:cNvPr id="45" name="Rectangle 44">
              <a:extLst>
                <a:ext uri="{FF2B5EF4-FFF2-40B4-BE49-F238E27FC236}">
                  <a16:creationId xmlns:a16="http://schemas.microsoft.com/office/drawing/2014/main" id="{71F3F0C6-0AAC-4689-8B7C-BDF59D10293E}"/>
                </a:ext>
              </a:extLst>
            </p:cNvPr>
            <p:cNvSpPr/>
            <p:nvPr/>
          </p:nvSpPr>
          <p:spPr>
            <a:xfrm>
              <a:off x="6306411"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Rounded Rectangle 4">
              <a:extLst>
                <a:ext uri="{FF2B5EF4-FFF2-40B4-BE49-F238E27FC236}">
                  <a16:creationId xmlns:a16="http://schemas.microsoft.com/office/drawing/2014/main" id="{E9ABA66A-0090-4CB4-BC8F-5D2CDE4BDB31}"/>
                </a:ext>
              </a:extLst>
            </p:cNvPr>
            <p:cNvSpPr/>
            <p:nvPr/>
          </p:nvSpPr>
          <p:spPr>
            <a:xfrm>
              <a:off x="6354222" y="3014415"/>
              <a:ext cx="2723242" cy="23260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sessions &amp; conferences</a:t>
              </a:r>
            </a:p>
          </p:txBody>
        </p:sp>
      </p:grpSp>
      <p:grpSp>
        <p:nvGrpSpPr>
          <p:cNvPr id="50" name="Group 49">
            <a:extLst>
              <a:ext uri="{FF2B5EF4-FFF2-40B4-BE49-F238E27FC236}">
                <a16:creationId xmlns:a16="http://schemas.microsoft.com/office/drawing/2014/main" id="{14B3208B-9128-47A9-9ED5-9867AAD0E7C5}"/>
              </a:ext>
            </a:extLst>
          </p:cNvPr>
          <p:cNvGrpSpPr/>
          <p:nvPr/>
        </p:nvGrpSpPr>
        <p:grpSpPr>
          <a:xfrm>
            <a:off x="8451871" y="3398402"/>
            <a:ext cx="2259128" cy="1222638"/>
            <a:chOff x="6213595" y="2997644"/>
            <a:chExt cx="3158446" cy="273346"/>
          </a:xfrm>
        </p:grpSpPr>
        <p:sp>
          <p:nvSpPr>
            <p:cNvPr id="51" name="Rectangle 50">
              <a:extLst>
                <a:ext uri="{FF2B5EF4-FFF2-40B4-BE49-F238E27FC236}">
                  <a16:creationId xmlns:a16="http://schemas.microsoft.com/office/drawing/2014/main" id="{BF5E29A4-DC04-4FCB-8D2D-CC936E5CC099}"/>
                </a:ext>
              </a:extLst>
            </p:cNvPr>
            <p:cNvSpPr/>
            <p:nvPr/>
          </p:nvSpPr>
          <p:spPr>
            <a:xfrm>
              <a:off x="6213595" y="3058056"/>
              <a:ext cx="3158446"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Rounded Rectangle 4">
              <a:extLst>
                <a:ext uri="{FF2B5EF4-FFF2-40B4-BE49-F238E27FC236}">
                  <a16:creationId xmlns:a16="http://schemas.microsoft.com/office/drawing/2014/main" id="{59F69781-DCFE-497F-AE0E-853F2868503E}"/>
                </a:ext>
              </a:extLst>
            </p:cNvPr>
            <p:cNvSpPr/>
            <p:nvPr/>
          </p:nvSpPr>
          <p:spPr>
            <a:xfrm>
              <a:off x="6325341" y="2997644"/>
              <a:ext cx="3046700"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workshops based on feedback</a:t>
              </a:r>
            </a:p>
          </p:txBody>
        </p:sp>
      </p:grpSp>
      <p:sp>
        <p:nvSpPr>
          <p:cNvPr id="2" name="TextBox 1">
            <a:extLst>
              <a:ext uri="{FF2B5EF4-FFF2-40B4-BE49-F238E27FC236}">
                <a16:creationId xmlns:a16="http://schemas.microsoft.com/office/drawing/2014/main" id="{440348D2-C421-4BED-A6FC-899C74AD1C59}"/>
              </a:ext>
            </a:extLst>
          </p:cNvPr>
          <p:cNvSpPr txBox="1"/>
          <p:nvPr/>
        </p:nvSpPr>
        <p:spPr>
          <a:xfrm>
            <a:off x="2807335" y="2758367"/>
            <a:ext cx="149201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r>
              <a:rPr lang="en-NZ" dirty="0"/>
              <a:t>Lunchtime sessions for each section</a:t>
            </a:r>
          </a:p>
        </p:txBody>
      </p:sp>
      <p:sp>
        <p:nvSpPr>
          <p:cNvPr id="54" name="TextBox 53">
            <a:extLst>
              <a:ext uri="{FF2B5EF4-FFF2-40B4-BE49-F238E27FC236}">
                <a16:creationId xmlns:a16="http://schemas.microsoft.com/office/drawing/2014/main" id="{2DCEA4AB-54D8-4707-AA32-9BF95386AB98}"/>
              </a:ext>
            </a:extLst>
          </p:cNvPr>
          <p:cNvSpPr txBox="1"/>
          <p:nvPr/>
        </p:nvSpPr>
        <p:spPr>
          <a:xfrm>
            <a:off x="4874511" y="3760593"/>
            <a:ext cx="3250436" cy="868251"/>
          </a:xfrm>
          <a:prstGeom prst="rect">
            <a:avLst/>
          </a:prstGeom>
          <a:noFill/>
        </p:spPr>
        <p:txBody>
          <a:bodyPr wrap="square" rtlCol="0">
            <a:spAutoFit/>
          </a:bodyPr>
          <a:lstStyle/>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For each service type (eg ARC, RESDIS)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DAAs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People</a:t>
            </a:r>
            <a:r>
              <a:rPr lang="en-NZ" sz="1200" dirty="0">
                <a:latin typeface="Segoe UI Light" panose="020B0502040204020203" pitchFamily="34" charset="0"/>
                <a:cs typeface="Segoe UI Light" panose="020B0502040204020203" pitchFamily="34" charset="0"/>
              </a:rPr>
              <a:t>, whānau, consumer organisations</a:t>
            </a:r>
            <a:endParaRPr lang="en-NZ" sz="1200" dirty="0">
              <a:effectLst/>
              <a:latin typeface="Segoe UI Light" panose="020B0502040204020203" pitchFamily="34" charset="0"/>
              <a:cs typeface="Segoe UI Light" panose="020B0502040204020203" pitchFamily="34" charset="0"/>
            </a:endParaRP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Māori health providers</a:t>
            </a:r>
            <a:endParaRPr lang="en-NZ" sz="12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58" name="Group 57">
            <a:extLst>
              <a:ext uri="{FF2B5EF4-FFF2-40B4-BE49-F238E27FC236}">
                <a16:creationId xmlns:a16="http://schemas.microsoft.com/office/drawing/2014/main" id="{D791A5CE-7A5A-466A-B2AE-A24E95E82AC2}"/>
              </a:ext>
            </a:extLst>
          </p:cNvPr>
          <p:cNvGrpSpPr/>
          <p:nvPr/>
        </p:nvGrpSpPr>
        <p:grpSpPr>
          <a:xfrm>
            <a:off x="4073219" y="2727769"/>
            <a:ext cx="3094215" cy="670633"/>
            <a:chOff x="6306413" y="2997180"/>
            <a:chExt cx="3009510" cy="273346"/>
          </a:xfrm>
        </p:grpSpPr>
        <p:sp>
          <p:nvSpPr>
            <p:cNvPr id="59" name="Rectangle 58">
              <a:extLst>
                <a:ext uri="{FF2B5EF4-FFF2-40B4-BE49-F238E27FC236}">
                  <a16:creationId xmlns:a16="http://schemas.microsoft.com/office/drawing/2014/main" id="{099D1778-93A0-4F77-A37C-7251EFB06898}"/>
                </a:ext>
              </a:extLst>
            </p:cNvPr>
            <p:cNvSpPr/>
            <p:nvPr/>
          </p:nvSpPr>
          <p:spPr>
            <a:xfrm>
              <a:off x="6306413"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Rounded Rectangle 4">
              <a:extLst>
                <a:ext uri="{FF2B5EF4-FFF2-40B4-BE49-F238E27FC236}">
                  <a16:creationId xmlns:a16="http://schemas.microsoft.com/office/drawing/2014/main" id="{64F4C870-A589-4DE1-A9F3-E4F1AB6AC955}"/>
                </a:ext>
              </a:extLst>
            </p:cNvPr>
            <p:cNvSpPr/>
            <p:nvPr/>
          </p:nvSpPr>
          <p:spPr>
            <a:xfrm>
              <a:off x="6375077" y="2997180"/>
              <a:ext cx="2723242"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Piloting the 2021 Standard</a:t>
              </a:r>
            </a:p>
          </p:txBody>
        </p:sp>
      </p:grpSp>
      <p:sp>
        <p:nvSpPr>
          <p:cNvPr id="66" name="Diamond 65">
            <a:extLst>
              <a:ext uri="{FF2B5EF4-FFF2-40B4-BE49-F238E27FC236}">
                <a16:creationId xmlns:a16="http://schemas.microsoft.com/office/drawing/2014/main" id="{49B44003-A723-4F37-97A1-B64223BAFD8E}"/>
              </a:ext>
            </a:extLst>
          </p:cNvPr>
          <p:cNvSpPr/>
          <p:nvPr/>
        </p:nvSpPr>
        <p:spPr>
          <a:xfrm>
            <a:off x="2383109" y="3299213"/>
            <a:ext cx="179708" cy="2181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TextBox 66">
            <a:extLst>
              <a:ext uri="{FF2B5EF4-FFF2-40B4-BE49-F238E27FC236}">
                <a16:creationId xmlns:a16="http://schemas.microsoft.com/office/drawing/2014/main" id="{791F373B-7036-4371-A25E-1BC081D3EF9B}"/>
              </a:ext>
            </a:extLst>
          </p:cNvPr>
          <p:cNvSpPr txBox="1"/>
          <p:nvPr/>
        </p:nvSpPr>
        <p:spPr>
          <a:xfrm>
            <a:off x="2543517" y="3262111"/>
            <a:ext cx="186626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pPr marL="0" indent="0">
              <a:buNone/>
            </a:pPr>
            <a:r>
              <a:rPr lang="en-NZ" b="1" dirty="0"/>
              <a:t>30 June </a:t>
            </a:r>
          </a:p>
          <a:p>
            <a:pPr marL="0" indent="0">
              <a:buNone/>
            </a:pPr>
            <a:r>
              <a:rPr lang="en-NZ" dirty="0"/>
              <a:t>Standard and Sector guidance published</a:t>
            </a:r>
          </a:p>
        </p:txBody>
      </p:sp>
    </p:spTree>
    <p:extLst>
      <p:ext uri="{BB962C8B-B14F-4D97-AF65-F5344CB8AC3E}">
        <p14:creationId xmlns:p14="http://schemas.microsoft.com/office/powerpoint/2010/main" val="2169757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147D-27A8-4627-927E-C33A8A9873D9}"/>
              </a:ext>
            </a:extLst>
          </p:cNvPr>
          <p:cNvSpPr>
            <a:spLocks noGrp="1"/>
          </p:cNvSpPr>
          <p:nvPr>
            <p:ph type="title"/>
          </p:nvPr>
        </p:nvSpPr>
        <p:spPr/>
        <p:txBody>
          <a:bodyPr/>
          <a:lstStyle/>
          <a:p>
            <a:r>
              <a:rPr lang="en-NZ" dirty="0"/>
              <a:t>Upcoming lunch sessions </a:t>
            </a:r>
          </a:p>
        </p:txBody>
      </p:sp>
      <p:sp>
        <p:nvSpPr>
          <p:cNvPr id="3" name="Content Placeholder 2">
            <a:extLst>
              <a:ext uri="{FF2B5EF4-FFF2-40B4-BE49-F238E27FC236}">
                <a16:creationId xmlns:a16="http://schemas.microsoft.com/office/drawing/2014/main" id="{6575E12E-6104-45B8-8816-A907DE7FDD1B}"/>
              </a:ext>
            </a:extLst>
          </p:cNvPr>
          <p:cNvSpPr>
            <a:spLocks noGrp="1"/>
          </p:cNvSpPr>
          <p:nvPr>
            <p:ph idx="1"/>
          </p:nvPr>
        </p:nvSpPr>
        <p:spPr>
          <a:xfrm>
            <a:off x="838200" y="2287443"/>
            <a:ext cx="10515600" cy="4058340"/>
          </a:xfrm>
        </p:spPr>
        <p:txBody>
          <a:bodyPr>
            <a:normAutofit/>
          </a:bodyPr>
          <a:lstStyle/>
          <a:p>
            <a:pPr fontAlgn="base">
              <a:lnSpc>
                <a:spcPct val="120000"/>
              </a:lnSpc>
              <a:buFont typeface="Wingdings" panose="05000000000000000000" pitchFamily="2" charset="2"/>
              <a:buChar char="Ø"/>
            </a:pPr>
            <a:r>
              <a:rPr lang="en-NZ" sz="1800" b="1" i="1" dirty="0"/>
              <a:t>Me Te </a:t>
            </a:r>
            <a:r>
              <a:rPr lang="en-NZ" sz="1800" b="1" i="1" dirty="0" err="1"/>
              <a:t>Taiao</a:t>
            </a:r>
            <a:r>
              <a:rPr lang="en-NZ" sz="1800" b="1" i="1" dirty="0"/>
              <a:t> </a:t>
            </a:r>
            <a:r>
              <a:rPr lang="en-NZ" sz="1800" b="1" i="1" dirty="0" err="1"/>
              <a:t>Haumaru</a:t>
            </a:r>
            <a:r>
              <a:rPr lang="en-NZ" sz="1800" b="1" i="1" dirty="0"/>
              <a:t> | Person-centred and Safe Environment and Te </a:t>
            </a:r>
            <a:r>
              <a:rPr lang="en-NZ" sz="1800" b="1" i="1" dirty="0" err="1"/>
              <a:t>Kaupare</a:t>
            </a:r>
            <a:r>
              <a:rPr lang="en-NZ" sz="1800" b="1" i="1" dirty="0"/>
              <a:t> </a:t>
            </a:r>
            <a:r>
              <a:rPr lang="en-NZ" sz="1800" b="1" i="1" dirty="0" err="1"/>
              <a:t>Pokenga</a:t>
            </a:r>
            <a:r>
              <a:rPr lang="en-NZ" sz="1800" b="1" i="1" dirty="0"/>
              <a:t> Me Te </a:t>
            </a:r>
            <a:r>
              <a:rPr lang="en-NZ" sz="1800" b="1" i="1" dirty="0" err="1"/>
              <a:t>Kaitiakitanga</a:t>
            </a:r>
            <a:r>
              <a:rPr lang="en-NZ" sz="1800" b="1" i="1" dirty="0"/>
              <a:t> </a:t>
            </a:r>
            <a:r>
              <a:rPr lang="en-NZ" sz="1800" b="1" i="1" dirty="0" err="1"/>
              <a:t>Patu</a:t>
            </a:r>
            <a:r>
              <a:rPr lang="en-NZ" sz="1800" b="1" i="1" dirty="0"/>
              <a:t> </a:t>
            </a:r>
            <a:r>
              <a:rPr lang="en-NZ" sz="1800" b="1" i="1" dirty="0" err="1"/>
              <a:t>Huakita</a:t>
            </a:r>
            <a:r>
              <a:rPr lang="en-NZ" sz="1800" b="1" i="1" dirty="0"/>
              <a:t> | Infection Prevention and Antimicrobial Stewardship                                                                                                                                 Tuesday 3 August, 12:00 – 1:00pm</a:t>
            </a:r>
          </a:p>
          <a:p>
            <a:pPr fontAlgn="base">
              <a:lnSpc>
                <a:spcPct val="120000"/>
              </a:lnSpc>
              <a:buFont typeface="Wingdings" panose="05000000000000000000" pitchFamily="2" charset="2"/>
              <a:buChar char="Ø"/>
            </a:pPr>
            <a:r>
              <a:rPr lang="en-NZ" sz="1800" dirty="0"/>
              <a:t>Section 6: Here Taratahi | Restraint and Seclusion </a:t>
            </a:r>
            <a:br>
              <a:rPr lang="en-NZ" sz="1800" dirty="0"/>
            </a:br>
            <a:r>
              <a:rPr lang="en-NZ" sz="1800" dirty="0"/>
              <a:t>Thursday 5 August, 12:00 – 1:00pm </a:t>
            </a:r>
          </a:p>
          <a:p>
            <a:endParaRPr lang="en-NZ" dirty="0"/>
          </a:p>
        </p:txBody>
      </p:sp>
    </p:spTree>
    <p:extLst>
      <p:ext uri="{BB962C8B-B14F-4D97-AF65-F5344CB8AC3E}">
        <p14:creationId xmlns:p14="http://schemas.microsoft.com/office/powerpoint/2010/main" val="143180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6BB07-9399-42EC-8F64-BB398D5A3AFE}"/>
              </a:ext>
            </a:extLst>
          </p:cNvPr>
          <p:cNvSpPr>
            <a:spLocks noGrp="1"/>
          </p:cNvSpPr>
          <p:nvPr>
            <p:ph idx="1"/>
          </p:nvPr>
        </p:nvSpPr>
        <p:spPr/>
        <p:txBody>
          <a:bodyPr/>
          <a:lstStyle/>
          <a:p>
            <a:pPr marL="0" indent="0">
              <a:buNone/>
            </a:pPr>
            <a:endParaRPr lang="en-NZ" sz="6000" dirty="0"/>
          </a:p>
          <a:p>
            <a:pPr marL="0" indent="0">
              <a:buNone/>
            </a:pPr>
            <a:r>
              <a:rPr lang="en-NZ" sz="6000" dirty="0"/>
              <a:t>Questions?  </a:t>
            </a:r>
          </a:p>
        </p:txBody>
      </p:sp>
    </p:spTree>
    <p:extLst>
      <p:ext uri="{BB962C8B-B14F-4D97-AF65-F5344CB8AC3E}">
        <p14:creationId xmlns:p14="http://schemas.microsoft.com/office/powerpoint/2010/main" val="1644845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945036" y="1096352"/>
            <a:ext cx="9949300" cy="2168165"/>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88943" y="2180435"/>
            <a:ext cx="9949299" cy="4210426"/>
          </a:xfrm>
        </p:spPr>
        <p:txBody>
          <a:bodyPr>
            <a:normAutofit fontScale="92500" lnSpcReduction="10000"/>
          </a:bodyPr>
          <a:lstStyle/>
          <a:p>
            <a:r>
              <a:rPr lang="en-NZ" dirty="0" err="1"/>
              <a:t>Whāia</a:t>
            </a:r>
            <a:r>
              <a:rPr lang="en-NZ" dirty="0"/>
              <a:t>, </a:t>
            </a:r>
            <a:r>
              <a:rPr lang="en-NZ" dirty="0" err="1"/>
              <a:t>whāia</a:t>
            </a:r>
            <a:r>
              <a:rPr lang="en-NZ" dirty="0"/>
              <a:t>, </a:t>
            </a:r>
            <a:r>
              <a:rPr lang="en-NZ" dirty="0" err="1"/>
              <a:t>whāia</a:t>
            </a:r>
            <a:r>
              <a:rPr lang="en-NZ" dirty="0"/>
              <a:t>, </a:t>
            </a:r>
          </a:p>
          <a:p>
            <a:r>
              <a:rPr lang="pt-BR" dirty="0"/>
              <a:t>Ngā uaratanga o te Manatū Hauora. </a:t>
            </a:r>
          </a:p>
          <a:p>
            <a:r>
              <a:rPr lang="en-NZ" dirty="0"/>
              <a:t>Ko </a:t>
            </a:r>
            <a:r>
              <a:rPr lang="en-NZ" dirty="0" err="1"/>
              <a:t>te</a:t>
            </a:r>
            <a:r>
              <a:rPr lang="en-NZ" dirty="0"/>
              <a:t> </a:t>
            </a:r>
            <a:r>
              <a:rPr lang="en-NZ" dirty="0" err="1"/>
              <a:t>manaakitanga</a:t>
            </a:r>
            <a:r>
              <a:rPr lang="en-NZ" dirty="0"/>
              <a:t> </a:t>
            </a:r>
          </a:p>
          <a:p>
            <a:r>
              <a:rPr lang="en-NZ" dirty="0"/>
              <a:t>Ko </a:t>
            </a:r>
            <a:r>
              <a:rPr lang="en-NZ" dirty="0" err="1"/>
              <a:t>te</a:t>
            </a:r>
            <a:r>
              <a:rPr lang="en-NZ" dirty="0"/>
              <a:t> </a:t>
            </a:r>
            <a:r>
              <a:rPr lang="en-NZ" dirty="0" err="1"/>
              <a:t>kaitiakitanga</a:t>
            </a:r>
            <a:r>
              <a:rPr lang="en-NZ" dirty="0"/>
              <a:t> </a:t>
            </a:r>
          </a:p>
          <a:p>
            <a:r>
              <a:rPr lang="en-NZ" dirty="0"/>
              <a:t>Ko </a:t>
            </a:r>
            <a:r>
              <a:rPr lang="en-NZ" dirty="0" err="1"/>
              <a:t>te</a:t>
            </a:r>
            <a:r>
              <a:rPr lang="en-NZ" dirty="0"/>
              <a:t> </a:t>
            </a:r>
            <a:r>
              <a:rPr lang="en-NZ" dirty="0" err="1"/>
              <a:t>whakapono</a:t>
            </a:r>
            <a:r>
              <a:rPr lang="en-NZ" dirty="0"/>
              <a:t> </a:t>
            </a:r>
          </a:p>
          <a:p>
            <a:r>
              <a:rPr lang="en-NZ" dirty="0"/>
              <a:t>Ko </a:t>
            </a:r>
            <a:r>
              <a:rPr lang="en-NZ" dirty="0" err="1"/>
              <a:t>te</a:t>
            </a:r>
            <a:r>
              <a:rPr lang="en-NZ" dirty="0"/>
              <a:t> </a:t>
            </a:r>
            <a:r>
              <a:rPr lang="en-NZ" dirty="0" err="1"/>
              <a:t>kōkiri</a:t>
            </a:r>
            <a:r>
              <a:rPr lang="en-NZ" dirty="0"/>
              <a:t> </a:t>
            </a:r>
            <a:r>
              <a:rPr lang="en-NZ" dirty="0" err="1"/>
              <a:t>ngātahi</a:t>
            </a:r>
            <a:r>
              <a:rPr lang="en-NZ" dirty="0"/>
              <a:t> </a:t>
            </a:r>
          </a:p>
          <a:p>
            <a:r>
              <a:rPr lang="en-NZ" dirty="0"/>
              <a:t>Kia </a:t>
            </a:r>
            <a:r>
              <a:rPr lang="en-NZ" dirty="0" err="1"/>
              <a:t>tae</a:t>
            </a:r>
            <a:r>
              <a:rPr lang="en-NZ" dirty="0"/>
              <a:t> </a:t>
            </a:r>
            <a:r>
              <a:rPr lang="en-NZ" dirty="0" err="1"/>
              <a:t>atu</a:t>
            </a:r>
            <a:r>
              <a:rPr lang="en-NZ" dirty="0"/>
              <a:t> </a:t>
            </a:r>
            <a:r>
              <a:rPr lang="en-NZ" dirty="0" err="1"/>
              <a:t>tātou</a:t>
            </a:r>
            <a:r>
              <a:rPr lang="en-NZ" dirty="0"/>
              <a:t> </a:t>
            </a:r>
            <a:r>
              <a:rPr lang="en-NZ" dirty="0" err="1"/>
              <a:t>ki</a:t>
            </a:r>
            <a:r>
              <a:rPr lang="en-NZ" dirty="0"/>
              <a:t> </a:t>
            </a:r>
            <a:r>
              <a:rPr lang="en-NZ" dirty="0" err="1"/>
              <a:t>pae</a:t>
            </a:r>
            <a:r>
              <a:rPr lang="en-NZ" dirty="0"/>
              <a:t> tata, </a:t>
            </a:r>
            <a:r>
              <a:rPr lang="en-NZ" dirty="0" err="1"/>
              <a:t>ki</a:t>
            </a:r>
            <a:r>
              <a:rPr lang="en-NZ" dirty="0"/>
              <a:t> </a:t>
            </a:r>
            <a:r>
              <a:rPr lang="en-NZ" dirty="0" err="1"/>
              <a:t>pae</a:t>
            </a:r>
            <a:r>
              <a:rPr lang="en-NZ" dirty="0"/>
              <a:t> </a:t>
            </a:r>
            <a:r>
              <a:rPr lang="en-NZ" dirty="0" err="1"/>
              <a:t>tawhiti</a:t>
            </a:r>
            <a:r>
              <a:rPr lang="en-NZ" dirty="0"/>
              <a:t>, </a:t>
            </a:r>
            <a:r>
              <a:rPr lang="en-NZ" dirty="0" err="1"/>
              <a:t>ki</a:t>
            </a:r>
            <a:r>
              <a:rPr lang="en-NZ" dirty="0"/>
              <a:t> </a:t>
            </a:r>
            <a:r>
              <a:rPr lang="en-NZ" dirty="0" err="1"/>
              <a:t>Pae</a:t>
            </a:r>
            <a:r>
              <a:rPr lang="en-NZ" dirty="0"/>
              <a:t> Ora. </a:t>
            </a:r>
          </a:p>
          <a:p>
            <a:r>
              <a:rPr lang="en-NZ" dirty="0"/>
              <a:t>Kia </a:t>
            </a:r>
            <a:r>
              <a:rPr lang="en-NZ" dirty="0" err="1"/>
              <a:t>tūturu</a:t>
            </a:r>
            <a:r>
              <a:rPr lang="en-NZ" dirty="0"/>
              <a:t> ka </a:t>
            </a:r>
            <a:r>
              <a:rPr lang="en-NZ" dirty="0" err="1"/>
              <a:t>whakamaua</a:t>
            </a:r>
            <a:r>
              <a:rPr lang="en-NZ" dirty="0"/>
              <a:t> </a:t>
            </a:r>
            <a:r>
              <a:rPr lang="en-NZ" dirty="0" err="1"/>
              <a:t>kia</a:t>
            </a:r>
            <a:r>
              <a:rPr lang="en-NZ" dirty="0"/>
              <a:t> </a:t>
            </a:r>
            <a:r>
              <a:rPr lang="en-NZ" dirty="0" err="1"/>
              <a:t>tīna</a:t>
            </a:r>
            <a:r>
              <a:rPr lang="en-NZ" dirty="0"/>
              <a:t>, </a:t>
            </a:r>
            <a:r>
              <a:rPr lang="en-NZ" dirty="0" err="1"/>
              <a:t>tīna</a:t>
            </a:r>
            <a:r>
              <a:rPr lang="en-NZ" dirty="0"/>
              <a:t>! </a:t>
            </a:r>
          </a:p>
          <a:p>
            <a:r>
              <a:rPr lang="it-IT" dirty="0"/>
              <a:t>Haumi e, hui e! Tāiki ē! </a:t>
            </a:r>
          </a:p>
          <a:p>
            <a:endParaRPr lang="it-IT" dirty="0"/>
          </a:p>
          <a:p>
            <a:r>
              <a:rPr lang="en-US" dirty="0"/>
              <a:t>Let us jointly pursue the values of the Ministry of Health </a:t>
            </a:r>
          </a:p>
          <a:p>
            <a:r>
              <a:rPr lang="en-US" dirty="0"/>
              <a:t>We take care of each other </a:t>
            </a:r>
          </a:p>
          <a:p>
            <a:r>
              <a:rPr lang="en-US" dirty="0"/>
              <a:t>We create an environment for our people to thrive </a:t>
            </a:r>
          </a:p>
          <a:p>
            <a:r>
              <a:rPr lang="en-US" dirty="0"/>
              <a:t>We work in good faith </a:t>
            </a:r>
          </a:p>
          <a:p>
            <a:r>
              <a:rPr lang="en-US" dirty="0"/>
              <a:t>And we move forward together </a:t>
            </a:r>
          </a:p>
          <a:p>
            <a:r>
              <a:rPr lang="en-US" dirty="0"/>
              <a:t>If we do this, we will lay hold of distant horizons and those near to us, and we will create a thriving future for all people </a:t>
            </a:r>
            <a:endParaRPr lang="en-NZ" dirty="0"/>
          </a:p>
        </p:txBody>
      </p:sp>
    </p:spTree>
    <p:extLst>
      <p:ext uri="{BB962C8B-B14F-4D97-AF65-F5344CB8AC3E}">
        <p14:creationId xmlns:p14="http://schemas.microsoft.com/office/powerpoint/2010/main" val="2762157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F31FC-42A9-4159-947F-5CFD7C1FB4D8}"/>
              </a:ext>
            </a:extLst>
          </p:cNvPr>
          <p:cNvSpPr>
            <a:spLocks noGrp="1"/>
          </p:cNvSpPr>
          <p:nvPr>
            <p:ph type="title"/>
          </p:nvPr>
        </p:nvSpPr>
        <p:spPr/>
        <p:txBody>
          <a:bodyPr/>
          <a:lstStyle/>
          <a:p>
            <a:r>
              <a:rPr lang="en-NZ" dirty="0"/>
              <a:t>Mapping analysis summary</a:t>
            </a:r>
          </a:p>
        </p:txBody>
      </p:sp>
      <p:sp>
        <p:nvSpPr>
          <p:cNvPr id="5" name="Content Placeholder 4">
            <a:extLst>
              <a:ext uri="{FF2B5EF4-FFF2-40B4-BE49-F238E27FC236}">
                <a16:creationId xmlns:a16="http://schemas.microsoft.com/office/drawing/2014/main" id="{C0D5AA73-A825-4C88-B4C6-0B87CD77D072}"/>
              </a:ext>
            </a:extLst>
          </p:cNvPr>
          <p:cNvSpPr>
            <a:spLocks noGrp="1"/>
          </p:cNvSpPr>
          <p:nvPr>
            <p:ph idx="1"/>
          </p:nvPr>
        </p:nvSpPr>
        <p:spPr>
          <a:xfrm>
            <a:off x="838201" y="1439187"/>
            <a:ext cx="3708399" cy="4541381"/>
          </a:xfrm>
        </p:spPr>
        <p:txBody>
          <a:bodyPr/>
          <a:lstStyle/>
          <a:p>
            <a:pPr marL="0" indent="0">
              <a:buNone/>
            </a:pPr>
            <a:r>
              <a:rPr lang="en-NZ" sz="2000" dirty="0"/>
              <a:t>Official mapping of the 2008 Standards against the 2021 Standard has been completed</a:t>
            </a:r>
          </a:p>
          <a:p>
            <a:endParaRPr lang="en-US" sz="2000" dirty="0"/>
          </a:p>
        </p:txBody>
      </p:sp>
      <p:pic>
        <p:nvPicPr>
          <p:cNvPr id="8" name="Content Placeholder 7">
            <a:extLst>
              <a:ext uri="{FF2B5EF4-FFF2-40B4-BE49-F238E27FC236}">
                <a16:creationId xmlns:a16="http://schemas.microsoft.com/office/drawing/2014/main" id="{C4572A64-14E5-4F34-8690-0CBD7188C72D}"/>
              </a:ext>
            </a:extLst>
          </p:cNvPr>
          <p:cNvPicPr>
            <a:picLocks noGrp="1" noChangeAspect="1"/>
          </p:cNvPicPr>
          <p:nvPr>
            <p:ph sz="quarter" idx="11"/>
          </p:nvPr>
        </p:nvPicPr>
        <p:blipFill>
          <a:blip r:embed="rId2"/>
          <a:stretch>
            <a:fillRect/>
          </a:stretch>
        </p:blipFill>
        <p:spPr>
          <a:xfrm>
            <a:off x="5349241" y="1351072"/>
            <a:ext cx="6852698" cy="4155855"/>
          </a:xfrm>
          <a:prstGeom prst="rect">
            <a:avLst/>
          </a:prstGeom>
        </p:spPr>
      </p:pic>
    </p:spTree>
    <p:extLst>
      <p:ext uri="{BB962C8B-B14F-4D97-AF65-F5344CB8AC3E}">
        <p14:creationId xmlns:p14="http://schemas.microsoft.com/office/powerpoint/2010/main" val="356126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DA08B8-22F4-458B-9935-3331A50F0B15}"/>
              </a:ext>
            </a:extLst>
          </p:cNvPr>
          <p:cNvSpPr>
            <a:spLocks noGrp="1"/>
          </p:cNvSpPr>
          <p:nvPr>
            <p:ph type="title"/>
          </p:nvPr>
        </p:nvSpPr>
        <p:spPr>
          <a:xfrm>
            <a:off x="7180936" y="1819373"/>
            <a:ext cx="3867277" cy="3035431"/>
          </a:xfrm>
        </p:spPr>
        <p:txBody>
          <a:bodyPr>
            <a:normAutofit/>
          </a:bodyPr>
          <a:lstStyle/>
          <a:p>
            <a:r>
              <a:rPr lang="en-NZ" sz="4000" dirty="0"/>
              <a:t>Thank you!</a:t>
            </a:r>
          </a:p>
        </p:txBody>
      </p:sp>
      <p:pic>
        <p:nvPicPr>
          <p:cNvPr id="7" name="Picture 6">
            <a:extLst>
              <a:ext uri="{FF2B5EF4-FFF2-40B4-BE49-F238E27FC236}">
                <a16:creationId xmlns:a16="http://schemas.microsoft.com/office/drawing/2014/main" id="{0DF3E758-F0BC-479A-8377-62452968FB73}"/>
              </a:ext>
            </a:extLst>
          </p:cNvPr>
          <p:cNvPicPr>
            <a:picLocks noChangeAspect="1"/>
          </p:cNvPicPr>
          <p:nvPr/>
        </p:nvPicPr>
        <p:blipFill>
          <a:blip r:embed="rId4"/>
          <a:stretch>
            <a:fillRect/>
          </a:stretch>
        </p:blipFill>
        <p:spPr>
          <a:xfrm>
            <a:off x="10491019" y="936607"/>
            <a:ext cx="1052819" cy="502580"/>
          </a:xfrm>
          <a:prstGeom prst="rect">
            <a:avLst/>
          </a:prstGeom>
        </p:spPr>
      </p:pic>
      <p:pic>
        <p:nvPicPr>
          <p:cNvPr id="3" name="Online Media 2" title="Ngￄﾁ paerewa Health and disability services standard | Ministry of Health NZ">
            <a:hlinkClick r:id="" action="ppaction://media"/>
            <a:extLst>
              <a:ext uri="{FF2B5EF4-FFF2-40B4-BE49-F238E27FC236}">
                <a16:creationId xmlns:a16="http://schemas.microsoft.com/office/drawing/2014/main" id="{CCDC126E-6479-4DA5-BEA3-0FF01C38736D}"/>
              </a:ext>
            </a:extLst>
          </p:cNvPr>
          <p:cNvPicPr>
            <a:picLocks noRot="1" noChangeAspect="1"/>
          </p:cNvPicPr>
          <p:nvPr>
            <a:videoFile r:link="rId1"/>
          </p:nvPr>
        </p:nvPicPr>
        <p:blipFill>
          <a:blip r:embed="rId5"/>
          <a:stretch>
            <a:fillRect/>
          </a:stretch>
        </p:blipFill>
        <p:spPr>
          <a:xfrm>
            <a:off x="308320" y="2368782"/>
            <a:ext cx="5277668" cy="2981882"/>
          </a:xfrm>
          <a:prstGeom prst="ellipse">
            <a:avLst/>
          </a:prstGeom>
        </p:spPr>
      </p:pic>
    </p:spTree>
    <p:extLst>
      <p:ext uri="{BB962C8B-B14F-4D97-AF65-F5344CB8AC3E}">
        <p14:creationId xmlns:p14="http://schemas.microsoft.com/office/powerpoint/2010/main" val="25102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E9DD-FA31-4B10-B0B3-B3DE500F8332}"/>
              </a:ext>
            </a:extLst>
          </p:cNvPr>
          <p:cNvSpPr>
            <a:spLocks noGrp="1"/>
          </p:cNvSpPr>
          <p:nvPr>
            <p:ph type="title"/>
          </p:nvPr>
        </p:nvSpPr>
        <p:spPr>
          <a:xfrm>
            <a:off x="932011" y="257077"/>
            <a:ext cx="3725091" cy="305433"/>
          </a:xfrm>
        </p:spPr>
        <p:txBody>
          <a:bodyPr>
            <a:normAutofit fontScale="90000"/>
          </a:bodyPr>
          <a:lstStyle/>
          <a:p>
            <a:r>
              <a:rPr lang="en-NZ" dirty="0"/>
              <a:t>The 2021 </a:t>
            </a:r>
            <a:r>
              <a:rPr lang="en-NZ" sz="3100" dirty="0"/>
              <a:t>Standard</a:t>
            </a:r>
          </a:p>
        </p:txBody>
      </p:sp>
      <p:sp>
        <p:nvSpPr>
          <p:cNvPr id="3" name="Content Placeholder 2">
            <a:extLst>
              <a:ext uri="{FF2B5EF4-FFF2-40B4-BE49-F238E27FC236}">
                <a16:creationId xmlns:a16="http://schemas.microsoft.com/office/drawing/2014/main" id="{F8D424B4-2E49-4747-AC77-E920C34971E9}"/>
              </a:ext>
            </a:extLst>
          </p:cNvPr>
          <p:cNvSpPr>
            <a:spLocks noGrp="1"/>
          </p:cNvSpPr>
          <p:nvPr>
            <p:ph idx="1"/>
          </p:nvPr>
        </p:nvSpPr>
        <p:spPr>
          <a:xfrm>
            <a:off x="838200" y="1210491"/>
            <a:ext cx="4810125" cy="4673474"/>
          </a:xfrm>
        </p:spPr>
        <p:txBody>
          <a:bodyPr/>
          <a:lstStyle/>
          <a:p>
            <a:r>
              <a:rPr lang="en-NZ" sz="2400" dirty="0"/>
              <a:t>Published on 30 June 2021</a:t>
            </a:r>
          </a:p>
          <a:p>
            <a:endParaRPr lang="en-NZ" sz="2400" dirty="0"/>
          </a:p>
          <a:p>
            <a:r>
              <a:rPr lang="en-NZ" sz="2400" dirty="0"/>
              <a:t>Ministry has paid for free access. You can now download </a:t>
            </a:r>
            <a:r>
              <a:rPr lang="en-NZ" sz="2400" u="sng" dirty="0"/>
              <a:t>and print</a:t>
            </a:r>
            <a:r>
              <a:rPr lang="en-NZ" sz="2400" dirty="0"/>
              <a:t> the 2021 standard for free. </a:t>
            </a:r>
          </a:p>
          <a:p>
            <a:endParaRPr lang="en-NZ" sz="2400" dirty="0"/>
          </a:p>
          <a:p>
            <a:r>
              <a:rPr lang="en-NZ" sz="2400" dirty="0"/>
              <a:t>Available here: </a:t>
            </a:r>
            <a:r>
              <a:rPr lang="en-NZ" sz="2400" dirty="0">
                <a:hlinkClick r:id="rId2"/>
              </a:rPr>
              <a:t>https://www.standards.govt.nz/shop/nzs-81342021/</a:t>
            </a:r>
            <a:r>
              <a:rPr lang="en-NZ" sz="2400" dirty="0"/>
              <a:t> </a:t>
            </a:r>
          </a:p>
          <a:p>
            <a:endParaRPr lang="en-NZ" dirty="0"/>
          </a:p>
        </p:txBody>
      </p:sp>
      <p:pic>
        <p:nvPicPr>
          <p:cNvPr id="4" name="Picture 3">
            <a:extLst>
              <a:ext uri="{FF2B5EF4-FFF2-40B4-BE49-F238E27FC236}">
                <a16:creationId xmlns:a16="http://schemas.microsoft.com/office/drawing/2014/main" id="{32084404-21A0-40C8-815D-94D76F94CB8E}"/>
              </a:ext>
            </a:extLst>
          </p:cNvPr>
          <p:cNvPicPr>
            <a:picLocks noChangeAspect="1"/>
          </p:cNvPicPr>
          <p:nvPr/>
        </p:nvPicPr>
        <p:blipFill>
          <a:blip r:embed="rId3"/>
          <a:stretch>
            <a:fillRect/>
          </a:stretch>
        </p:blipFill>
        <p:spPr>
          <a:xfrm>
            <a:off x="5896660" y="257077"/>
            <a:ext cx="4019193" cy="569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559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D7EB-6205-4E25-AF08-2F318019A121}"/>
              </a:ext>
            </a:extLst>
          </p:cNvPr>
          <p:cNvSpPr>
            <a:spLocks noGrp="1"/>
          </p:cNvSpPr>
          <p:nvPr>
            <p:ph type="title"/>
          </p:nvPr>
        </p:nvSpPr>
        <p:spPr>
          <a:xfrm>
            <a:off x="668079" y="78048"/>
            <a:ext cx="10515600" cy="1074060"/>
          </a:xfrm>
        </p:spPr>
        <p:txBody>
          <a:bodyPr/>
          <a:lstStyle/>
          <a:p>
            <a:r>
              <a:rPr lang="en-NZ" dirty="0"/>
              <a:t>What we will be covering today</a:t>
            </a:r>
          </a:p>
        </p:txBody>
      </p:sp>
      <p:sp>
        <p:nvSpPr>
          <p:cNvPr id="3" name="Content Placeholder 2">
            <a:extLst>
              <a:ext uri="{FF2B5EF4-FFF2-40B4-BE49-F238E27FC236}">
                <a16:creationId xmlns:a16="http://schemas.microsoft.com/office/drawing/2014/main" id="{890B3FAA-9363-4BCD-8960-9252ED0D8F57}"/>
              </a:ext>
            </a:extLst>
          </p:cNvPr>
          <p:cNvSpPr>
            <a:spLocks noGrp="1"/>
          </p:cNvSpPr>
          <p:nvPr>
            <p:ph idx="1"/>
          </p:nvPr>
        </p:nvSpPr>
        <p:spPr>
          <a:xfrm>
            <a:off x="668079" y="1028297"/>
            <a:ext cx="9369056" cy="3416720"/>
          </a:xfrm>
        </p:spPr>
        <p:txBody>
          <a:bodyPr/>
          <a:lstStyle/>
          <a:p>
            <a:r>
              <a:rPr lang="en-NZ" sz="2400" dirty="0"/>
              <a:t>Quick context</a:t>
            </a:r>
          </a:p>
          <a:p>
            <a:pPr lvl="1">
              <a:buFont typeface="Wingdings" panose="05000000000000000000" pitchFamily="2" charset="2"/>
              <a:buChar char="Ø"/>
            </a:pPr>
            <a:r>
              <a:rPr lang="en-NZ" sz="2000" dirty="0"/>
              <a:t>Mapping analysis summary</a:t>
            </a:r>
          </a:p>
          <a:p>
            <a:pPr lvl="1">
              <a:buFont typeface="Wingdings" panose="05000000000000000000" pitchFamily="2" charset="2"/>
              <a:buChar char="Ø"/>
            </a:pPr>
            <a:r>
              <a:rPr lang="en-NZ" sz="2000" dirty="0"/>
              <a:t>Criteria application framework</a:t>
            </a:r>
          </a:p>
          <a:p>
            <a:pPr lvl="1">
              <a:buFont typeface="Wingdings" panose="05000000000000000000" pitchFamily="2" charset="2"/>
              <a:buChar char="Ø"/>
            </a:pPr>
            <a:r>
              <a:rPr lang="en-NZ" sz="2000" dirty="0"/>
              <a:t>Sector guidance</a:t>
            </a:r>
          </a:p>
          <a:p>
            <a:pPr lvl="1">
              <a:buFont typeface="Wingdings" panose="05000000000000000000" pitchFamily="2" charset="2"/>
              <a:buChar char="Ø"/>
            </a:pPr>
            <a:endParaRPr lang="en-NZ" sz="2000" dirty="0"/>
          </a:p>
          <a:p>
            <a:r>
              <a:rPr lang="en-NZ" sz="2400" dirty="0"/>
              <a:t>Section 3: Ngā </a:t>
            </a:r>
            <a:r>
              <a:rPr lang="en-NZ" sz="2400" dirty="0" err="1"/>
              <a:t>huarahi</a:t>
            </a:r>
            <a:r>
              <a:rPr lang="en-NZ" sz="2400" dirty="0"/>
              <a:t> </a:t>
            </a:r>
            <a:r>
              <a:rPr lang="en-NZ" sz="2400" dirty="0" err="1"/>
              <a:t>ki</a:t>
            </a:r>
            <a:r>
              <a:rPr lang="en-NZ" sz="2400" dirty="0"/>
              <a:t> </a:t>
            </a:r>
            <a:r>
              <a:rPr lang="en-NZ" sz="2400" dirty="0" err="1"/>
              <a:t>te</a:t>
            </a:r>
            <a:r>
              <a:rPr lang="en-NZ" sz="2400" dirty="0"/>
              <a:t> </a:t>
            </a:r>
            <a:r>
              <a:rPr lang="en-NZ" sz="2400" dirty="0" err="1"/>
              <a:t>oranga</a:t>
            </a:r>
            <a:r>
              <a:rPr lang="en-NZ" sz="2400" dirty="0"/>
              <a:t>/ Pathways to Wellbeing</a:t>
            </a:r>
            <a:endParaRPr lang="en-US" sz="2400" dirty="0"/>
          </a:p>
          <a:p>
            <a:pPr lvl="1">
              <a:buFont typeface="Wingdings" panose="05000000000000000000" pitchFamily="2" charset="2"/>
              <a:buChar char="Ø"/>
            </a:pPr>
            <a:r>
              <a:rPr lang="en-US" sz="2000" dirty="0"/>
              <a:t>Focus on what is new</a:t>
            </a:r>
          </a:p>
          <a:p>
            <a:pPr lvl="1">
              <a:buFont typeface="Wingdings" panose="05000000000000000000" pitchFamily="2" charset="2"/>
              <a:buChar char="Ø"/>
            </a:pPr>
            <a:r>
              <a:rPr lang="en-US" sz="2000" dirty="0"/>
              <a:t>Consider sector guidance</a:t>
            </a:r>
          </a:p>
          <a:p>
            <a:pPr lvl="1">
              <a:buFont typeface="Wingdings" panose="05000000000000000000" pitchFamily="2" charset="2"/>
              <a:buChar char="Ø"/>
            </a:pPr>
            <a:endParaRPr lang="en-US" sz="2000" dirty="0"/>
          </a:p>
          <a:p>
            <a:r>
              <a:rPr lang="en-US" sz="2400" dirty="0"/>
              <a:t>Questions</a:t>
            </a:r>
          </a:p>
          <a:p>
            <a:pPr marL="0" indent="0">
              <a:buNone/>
            </a:pPr>
            <a:endParaRPr lang="en-US" sz="1200" dirty="0"/>
          </a:p>
          <a:p>
            <a:pPr marL="0" indent="0">
              <a:buNone/>
            </a:pPr>
            <a:r>
              <a:rPr lang="en-US" sz="2400" dirty="0"/>
              <a:t>Detailed overview available on our website: </a:t>
            </a:r>
            <a:br>
              <a:rPr lang="en-US" sz="1600" dirty="0"/>
            </a:br>
            <a:r>
              <a:rPr lang="en-US" sz="1600" dirty="0">
                <a:hlinkClick r:id="rId3"/>
              </a:rPr>
              <a:t>https://www.health.govt.nz/our-work/regulation-health-and-disability-system/certification-health-care-services/services-standards/nga-paerewa-health-and-disability-services-standard</a:t>
            </a:r>
            <a:r>
              <a:rPr lang="en-US" sz="1600" dirty="0"/>
              <a:t> </a:t>
            </a:r>
          </a:p>
          <a:p>
            <a:endParaRPr lang="en-US" dirty="0"/>
          </a:p>
        </p:txBody>
      </p:sp>
    </p:spTree>
    <p:extLst>
      <p:ext uri="{BB962C8B-B14F-4D97-AF65-F5344CB8AC3E}">
        <p14:creationId xmlns:p14="http://schemas.microsoft.com/office/powerpoint/2010/main" val="172080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BC4F-BF94-4635-AD3B-E6E9CE686985}"/>
              </a:ext>
            </a:extLst>
          </p:cNvPr>
          <p:cNvSpPr>
            <a:spLocks noGrp="1"/>
          </p:cNvSpPr>
          <p:nvPr>
            <p:ph type="title"/>
          </p:nvPr>
        </p:nvSpPr>
        <p:spPr>
          <a:xfrm>
            <a:off x="-143192" y="-180538"/>
            <a:ext cx="10515600" cy="815872"/>
          </a:xfrm>
        </p:spPr>
        <p:txBody>
          <a:bodyPr>
            <a:normAutofit/>
          </a:bodyPr>
          <a:lstStyle/>
          <a:p>
            <a:pPr marL="457200" lvl="1" algn="l" rtl="0">
              <a:lnSpc>
                <a:spcPct val="90000"/>
              </a:lnSpc>
              <a:spcBef>
                <a:spcPts val="500"/>
              </a:spcBef>
            </a:pPr>
            <a:r>
              <a:rPr lang="en-NZ" sz="2800" b="1" kern="1200" dirty="0">
                <a:solidFill>
                  <a:srgbClr val="002060"/>
                </a:solidFill>
                <a:latin typeface="Segoe UI" panose="020B0502040204020203" pitchFamily="34" charset="0"/>
                <a:ea typeface="+mn-ea"/>
                <a:cs typeface="Segoe UI" panose="020B0502040204020203" pitchFamily="34" charset="0"/>
              </a:rPr>
              <a:t>Mapping analysis summary</a:t>
            </a:r>
          </a:p>
        </p:txBody>
      </p:sp>
      <p:sp>
        <p:nvSpPr>
          <p:cNvPr id="3" name="Content Placeholder 2">
            <a:extLst>
              <a:ext uri="{FF2B5EF4-FFF2-40B4-BE49-F238E27FC236}">
                <a16:creationId xmlns:a16="http://schemas.microsoft.com/office/drawing/2014/main" id="{C2A7544D-E648-4897-A178-58950348C2FA}"/>
              </a:ext>
            </a:extLst>
          </p:cNvPr>
          <p:cNvSpPr>
            <a:spLocks noGrp="1"/>
          </p:cNvSpPr>
          <p:nvPr>
            <p:ph idx="1"/>
          </p:nvPr>
        </p:nvSpPr>
        <p:spPr>
          <a:xfrm>
            <a:off x="361406" y="686595"/>
            <a:ext cx="11469188" cy="5484809"/>
          </a:xfrm>
        </p:spPr>
        <p:txBody>
          <a:bodyPr/>
          <a:lstStyle/>
          <a:p>
            <a:pPr marL="0" indent="0">
              <a:buNone/>
            </a:pPr>
            <a:r>
              <a:rPr lang="en-NZ" sz="2400" dirty="0">
                <a:solidFill>
                  <a:prstClr val="black"/>
                </a:solidFill>
              </a:rPr>
              <a:t>HealthCERT has completed the official mapping of the 2008 Standards against the 2021 Standard. </a:t>
            </a:r>
          </a:p>
          <a:p>
            <a:pPr marL="0" indent="0">
              <a:buNone/>
            </a:pPr>
            <a:r>
              <a:rPr lang="en-NZ" sz="2000" b="1" dirty="0">
                <a:solidFill>
                  <a:srgbClr val="002060"/>
                </a:solidFill>
              </a:rPr>
              <a:t>The mapping is categorised into three elements:</a:t>
            </a:r>
          </a:p>
          <a:p>
            <a:pPr marL="0" indent="0">
              <a:buNone/>
            </a:pPr>
            <a:endParaRPr lang="en-NZ" sz="1200" b="1" dirty="0">
              <a:solidFill>
                <a:srgbClr val="002060"/>
              </a:solidFill>
            </a:endParaRPr>
          </a:p>
          <a:p>
            <a:pPr marL="914400" lvl="1" indent="-457200">
              <a:buFont typeface="+mj-lt"/>
              <a:buAutoNum type="arabicPeriod"/>
            </a:pPr>
            <a:r>
              <a:rPr lang="en-NZ" sz="2000" b="1" dirty="0">
                <a:solidFill>
                  <a:srgbClr val="002060"/>
                </a:solidFill>
              </a:rPr>
              <a:t>Mapped</a:t>
            </a:r>
          </a:p>
          <a:p>
            <a:pPr marL="914400" lvl="2" indent="0">
              <a:buNone/>
            </a:pPr>
            <a:r>
              <a:rPr lang="en-US" dirty="0">
                <a:solidFill>
                  <a:prstClr val="black"/>
                </a:solidFill>
              </a:rPr>
              <a:t>The 2021 criteria directly map to criteria in the 2008 HDSS. The criteria is either the same or has the same intent. The wording may differ slightly.</a:t>
            </a:r>
          </a:p>
          <a:p>
            <a:pPr marL="914400" lvl="2" indent="0">
              <a:buNone/>
            </a:pPr>
            <a:endParaRPr lang="en-US" dirty="0">
              <a:solidFill>
                <a:prstClr val="black"/>
              </a:solidFill>
            </a:endParaRPr>
          </a:p>
          <a:p>
            <a:pPr marL="914400" lvl="1" indent="-457200">
              <a:buFont typeface="+mj-lt"/>
              <a:buAutoNum type="arabicPeriod"/>
            </a:pPr>
            <a:r>
              <a:rPr lang="en-NZ" sz="2000" b="1" dirty="0">
                <a:solidFill>
                  <a:srgbClr val="002060"/>
                </a:solidFill>
              </a:rPr>
              <a:t>Partially new/Partially mapped</a:t>
            </a:r>
          </a:p>
          <a:p>
            <a:pPr marL="914400" lvl="2" indent="0">
              <a:buNone/>
            </a:pPr>
            <a:r>
              <a:rPr lang="en-US" dirty="0">
                <a:solidFill>
                  <a:prstClr val="black"/>
                </a:solidFill>
              </a:rPr>
              <a:t>The 2021 criteria partially align to criteria in the 2008 HDSS. The 2021 criteria is either similar to current criteria or it is the same as most of the current criteria, but with an additional element. The wording likely differs to reflect current accepted best practice.</a:t>
            </a:r>
          </a:p>
          <a:p>
            <a:pPr marL="914400" lvl="2" indent="0">
              <a:buNone/>
            </a:pPr>
            <a:endParaRPr lang="en-US" dirty="0">
              <a:solidFill>
                <a:prstClr val="black"/>
              </a:solidFill>
            </a:endParaRPr>
          </a:p>
          <a:p>
            <a:pPr marL="914400" lvl="1" indent="-457200">
              <a:buFont typeface="+mj-lt"/>
              <a:buAutoNum type="arabicPeriod"/>
            </a:pPr>
            <a:r>
              <a:rPr lang="en-NZ" sz="2000" b="1" dirty="0">
                <a:solidFill>
                  <a:srgbClr val="002060"/>
                </a:solidFill>
              </a:rPr>
              <a:t>New/Unmapped</a:t>
            </a:r>
          </a:p>
          <a:p>
            <a:pPr marL="914400" lvl="2" indent="0">
              <a:buNone/>
            </a:pPr>
            <a:r>
              <a:rPr lang="en-US" dirty="0">
                <a:solidFill>
                  <a:prstClr val="black"/>
                </a:solidFill>
              </a:rPr>
              <a:t>The 2021 criteria does not map to criteria in the 2008 HDSS. The criteria is a new requirement to the 2021 standard and has been added to assure safe services to New Zealanders that reflect updated models of care. </a:t>
            </a:r>
          </a:p>
          <a:p>
            <a:endParaRPr lang="en-NZ" dirty="0">
              <a:solidFill>
                <a:prstClr val="black"/>
              </a:solidFill>
            </a:endParaRPr>
          </a:p>
          <a:p>
            <a:endParaRPr lang="en-NZ" dirty="0"/>
          </a:p>
        </p:txBody>
      </p:sp>
    </p:spTree>
    <p:extLst>
      <p:ext uri="{BB962C8B-B14F-4D97-AF65-F5344CB8AC3E}">
        <p14:creationId xmlns:p14="http://schemas.microsoft.com/office/powerpoint/2010/main" val="19478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01D554F-30AD-42C9-9916-5C5ACE7C873B}"/>
              </a:ext>
            </a:extLst>
          </p:cNvPr>
          <p:cNvSpPr>
            <a:spLocks noGrp="1"/>
          </p:cNvSpPr>
          <p:nvPr>
            <p:ph type="title"/>
          </p:nvPr>
        </p:nvSpPr>
        <p:spPr>
          <a:xfrm>
            <a:off x="588580" y="217732"/>
            <a:ext cx="10515600" cy="1074060"/>
          </a:xfrm>
        </p:spPr>
        <p:txBody>
          <a:bodyPr/>
          <a:lstStyle/>
          <a:p>
            <a:r>
              <a:rPr lang="en-NZ" dirty="0"/>
              <a:t>Criteria application</a:t>
            </a:r>
          </a:p>
        </p:txBody>
      </p:sp>
      <p:sp>
        <p:nvSpPr>
          <p:cNvPr id="2" name="Text Placeholder 1">
            <a:extLst>
              <a:ext uri="{FF2B5EF4-FFF2-40B4-BE49-F238E27FC236}">
                <a16:creationId xmlns:a16="http://schemas.microsoft.com/office/drawing/2014/main" id="{C49A1EA4-08C4-4180-AD4C-5F3C5DAAFBCA}"/>
              </a:ext>
            </a:extLst>
          </p:cNvPr>
          <p:cNvSpPr>
            <a:spLocks noGrp="1"/>
          </p:cNvSpPr>
          <p:nvPr>
            <p:ph type="body" sz="quarter" idx="10"/>
          </p:nvPr>
        </p:nvSpPr>
        <p:spPr>
          <a:xfrm>
            <a:off x="588580" y="1883851"/>
            <a:ext cx="4132508" cy="1089111"/>
          </a:xfrm>
        </p:spPr>
        <p:txBody>
          <a:bodyPr/>
          <a:lstStyle/>
          <a:p>
            <a:pPr marL="342900" indent="-342900">
              <a:buFont typeface="Arial" panose="020B0604020202020204" pitchFamily="34" charset="0"/>
              <a:buChar char="•"/>
            </a:pPr>
            <a:r>
              <a:rPr lang="en-NZ" sz="2400" dirty="0"/>
              <a:t>Not all criteria is applicable to all service types </a:t>
            </a:r>
          </a:p>
          <a:p>
            <a:endParaRPr lang="en-NZ" sz="2400" dirty="0"/>
          </a:p>
          <a:p>
            <a:pPr marL="342900" indent="-342900">
              <a:buFont typeface="Arial" panose="020B0604020202020204" pitchFamily="34" charset="0"/>
              <a:buChar char="•"/>
            </a:pPr>
            <a:r>
              <a:rPr lang="en-NZ" sz="2400" dirty="0"/>
              <a:t>Listed in the Sector  Guidance document</a:t>
            </a:r>
          </a:p>
          <a:p>
            <a:endParaRPr lang="en-NZ" sz="2400" dirty="0"/>
          </a:p>
          <a:p>
            <a:endParaRPr lang="en-NZ" sz="2400" dirty="0">
              <a:highlight>
                <a:srgbClr val="FFFF00"/>
              </a:highlight>
            </a:endParaRPr>
          </a:p>
          <a:p>
            <a:endParaRPr lang="en-NZ" dirty="0"/>
          </a:p>
        </p:txBody>
      </p:sp>
      <p:sp>
        <p:nvSpPr>
          <p:cNvPr id="15" name="TextBox 14">
            <a:extLst>
              <a:ext uri="{FF2B5EF4-FFF2-40B4-BE49-F238E27FC236}">
                <a16:creationId xmlns:a16="http://schemas.microsoft.com/office/drawing/2014/main" id="{73426C80-16E8-4347-955C-31F9EA844FC6}"/>
              </a:ext>
            </a:extLst>
          </p:cNvPr>
          <p:cNvSpPr txBox="1"/>
          <p:nvPr/>
        </p:nvSpPr>
        <p:spPr>
          <a:xfrm>
            <a:off x="838200" y="1211845"/>
            <a:ext cx="5255173"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pic>
        <p:nvPicPr>
          <p:cNvPr id="1026" name="Picture 1">
            <a:extLst>
              <a:ext uri="{FF2B5EF4-FFF2-40B4-BE49-F238E27FC236}">
                <a16:creationId xmlns:a16="http://schemas.microsoft.com/office/drawing/2014/main" id="{DCD92AF2-71E0-4F74-9D74-DB4FE78D0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31" y="1627795"/>
            <a:ext cx="6690189" cy="36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0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31BA-1836-4124-A1BC-3C07EC68BFAE}"/>
              </a:ext>
            </a:extLst>
          </p:cNvPr>
          <p:cNvSpPr>
            <a:spLocks noGrp="1"/>
          </p:cNvSpPr>
          <p:nvPr>
            <p:ph type="title"/>
          </p:nvPr>
        </p:nvSpPr>
        <p:spPr/>
        <p:txBody>
          <a:bodyPr/>
          <a:lstStyle/>
          <a:p>
            <a:r>
              <a:rPr lang="en-NZ" dirty="0"/>
              <a:t>Sector Guidance</a:t>
            </a:r>
          </a:p>
        </p:txBody>
      </p:sp>
      <p:sp>
        <p:nvSpPr>
          <p:cNvPr id="4" name="Content Placeholder 3">
            <a:extLst>
              <a:ext uri="{FF2B5EF4-FFF2-40B4-BE49-F238E27FC236}">
                <a16:creationId xmlns:a16="http://schemas.microsoft.com/office/drawing/2014/main" id="{A4C09652-7ACE-46DB-B4BA-CAC1D281C79A}"/>
              </a:ext>
            </a:extLst>
          </p:cNvPr>
          <p:cNvSpPr>
            <a:spLocks noGrp="1"/>
          </p:cNvSpPr>
          <p:nvPr>
            <p:ph idx="1"/>
          </p:nvPr>
        </p:nvSpPr>
        <p:spPr>
          <a:xfrm>
            <a:off x="838201" y="1825625"/>
            <a:ext cx="3704616" cy="4154943"/>
          </a:xfrm>
        </p:spPr>
        <p:txBody>
          <a:bodyPr/>
          <a:lstStyle/>
          <a:p>
            <a:r>
              <a:rPr lang="en-NZ" sz="2400" dirty="0"/>
              <a:t>Ministry website</a:t>
            </a:r>
          </a:p>
          <a:p>
            <a:r>
              <a:rPr lang="en-NZ" sz="2400" dirty="0"/>
              <a:t>Support interpretation &amp; implementation</a:t>
            </a:r>
          </a:p>
          <a:p>
            <a:r>
              <a:rPr lang="en-NZ" sz="2400" dirty="0"/>
              <a:t>Live document</a:t>
            </a:r>
          </a:p>
          <a:p>
            <a:r>
              <a:rPr lang="en-NZ" sz="2400" dirty="0"/>
              <a:t>Feedback from sector will inform updates</a:t>
            </a:r>
          </a:p>
          <a:p>
            <a:r>
              <a:rPr lang="en-NZ" sz="2400" dirty="0"/>
              <a:t>Easy to print as will adjust to your paper size</a:t>
            </a:r>
          </a:p>
        </p:txBody>
      </p:sp>
      <p:pic>
        <p:nvPicPr>
          <p:cNvPr id="10" name="Content Placeholder 9">
            <a:extLst>
              <a:ext uri="{FF2B5EF4-FFF2-40B4-BE49-F238E27FC236}">
                <a16:creationId xmlns:a16="http://schemas.microsoft.com/office/drawing/2014/main" id="{D1377073-407E-4EA9-87F6-E7C7CB6F7975}"/>
              </a:ext>
            </a:extLst>
          </p:cNvPr>
          <p:cNvPicPr>
            <a:picLocks noGrp="1" noChangeAspect="1"/>
          </p:cNvPicPr>
          <p:nvPr>
            <p:ph sz="quarter" idx="11"/>
          </p:nvPr>
        </p:nvPicPr>
        <p:blipFill rotWithShape="1">
          <a:blip r:embed="rId3"/>
          <a:srcRect l="10202" t="29120" r="24848" b="-21513"/>
          <a:stretch/>
        </p:blipFill>
        <p:spPr>
          <a:xfrm>
            <a:off x="5436159" y="1647049"/>
            <a:ext cx="6182615" cy="4613074"/>
          </a:xfrm>
          <a:prstGeom prst="rect">
            <a:avLst/>
          </a:prstGeom>
        </p:spPr>
      </p:pic>
      <p:pic>
        <p:nvPicPr>
          <p:cNvPr id="5" name="Picture 4">
            <a:extLst>
              <a:ext uri="{FF2B5EF4-FFF2-40B4-BE49-F238E27FC236}">
                <a16:creationId xmlns:a16="http://schemas.microsoft.com/office/drawing/2014/main" id="{38434358-CC66-45EA-93D5-F6564103642C}"/>
              </a:ext>
            </a:extLst>
          </p:cNvPr>
          <p:cNvPicPr>
            <a:picLocks noChangeAspect="1"/>
          </p:cNvPicPr>
          <p:nvPr/>
        </p:nvPicPr>
        <p:blipFill>
          <a:blip r:embed="rId4"/>
          <a:stretch>
            <a:fillRect/>
          </a:stretch>
        </p:blipFill>
        <p:spPr>
          <a:xfrm>
            <a:off x="10607267" y="873895"/>
            <a:ext cx="993826" cy="474419"/>
          </a:xfrm>
          <a:prstGeom prst="rect">
            <a:avLst/>
          </a:prstGeom>
        </p:spPr>
      </p:pic>
      <p:sp>
        <p:nvSpPr>
          <p:cNvPr id="3" name="Rectangle 2">
            <a:extLst>
              <a:ext uri="{FF2B5EF4-FFF2-40B4-BE49-F238E27FC236}">
                <a16:creationId xmlns:a16="http://schemas.microsoft.com/office/drawing/2014/main" id="{22A79448-A981-4706-8306-75153314DA21}"/>
              </a:ext>
            </a:extLst>
          </p:cNvPr>
          <p:cNvSpPr/>
          <p:nvPr/>
        </p:nvSpPr>
        <p:spPr>
          <a:xfrm>
            <a:off x="1051757" y="5861491"/>
            <a:ext cx="9704226" cy="430887"/>
          </a:xfrm>
          <a:prstGeom prst="rect">
            <a:avLst/>
          </a:prstGeom>
        </p:spPr>
        <p:txBody>
          <a:bodyPr wrap="square">
            <a:spAutoFit/>
          </a:bodyPr>
          <a:lstStyle/>
          <a:p>
            <a:r>
              <a:rPr lang="en-NZ" sz="1100" dirty="0">
                <a:solidFill>
                  <a:schemeClr val="bg1"/>
                </a:solidFill>
              </a:rPr>
              <a:t>https://www.health.govt.nz/our-work/regulation-health-and-disability-system/certification-health-care-services/services-standards/nga-paerewa-health-and-disability-services-standard/sector-guidance-nga-paerewa-health-and-disability-services-standard-nzs-81342021</a:t>
            </a:r>
          </a:p>
        </p:txBody>
      </p:sp>
    </p:spTree>
    <p:extLst>
      <p:ext uri="{BB962C8B-B14F-4D97-AF65-F5344CB8AC3E}">
        <p14:creationId xmlns:p14="http://schemas.microsoft.com/office/powerpoint/2010/main" val="3228071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DB913"/>
      </a:accent1>
      <a:accent2>
        <a:srgbClr val="F04E30"/>
      </a:accent2>
      <a:accent3>
        <a:srgbClr val="EE3D96"/>
      </a:accent3>
      <a:accent4>
        <a:srgbClr val="213463"/>
      </a:accent4>
      <a:accent5>
        <a:srgbClr val="0072BC"/>
      </a:accent5>
      <a:accent6>
        <a:srgbClr val="77A02E"/>
      </a:accent6>
      <a:hlink>
        <a:srgbClr val="712C86"/>
      </a:hlink>
      <a:folHlink>
        <a:srgbClr val="4A27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ormAutofit/>
      </a:bodyPr>
      <a:lstStyle>
        <a:defPPr algn="l">
          <a:lnSpc>
            <a:spcPct val="150000"/>
          </a:lnSpc>
          <a:spcBef>
            <a:spcPts val="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53A40477526E46A1B139AFAFC86557" ma:contentTypeVersion="12" ma:contentTypeDescription="Create a new document." ma:contentTypeScope="" ma:versionID="1d52b9388f5b4dca00557d6b23d8a721">
  <xsd:schema xmlns:xsd="http://www.w3.org/2001/XMLSchema" xmlns:xs="http://www.w3.org/2001/XMLSchema" xmlns:p="http://schemas.microsoft.com/office/2006/metadata/properties" xmlns:ns3="afb4a921-5b58-4360-a994-784cd31d5a3b" xmlns:ns4="62c5b72b-85a6-4226-92be-7b3bac0e0a34" targetNamespace="http://schemas.microsoft.com/office/2006/metadata/properties" ma:root="true" ma:fieldsID="e3ff95c84e7fb4ab488d134553ae9aab" ns3:_="" ns4:_="">
    <xsd:import namespace="afb4a921-5b58-4360-a994-784cd31d5a3b"/>
    <xsd:import namespace="62c5b72b-85a6-4226-92be-7b3bac0e0a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4a921-5b58-4360-a994-784cd31d5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5b72b-85a6-4226-92be-7b3bac0e0a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725B9-3A9D-43E0-826C-182FB51B8966}">
  <ds:schemaRefs>
    <ds:schemaRef ds:uri="http://schemas.microsoft.com/sharepoint/v3/contenttype/forms"/>
  </ds:schemaRefs>
</ds:datastoreItem>
</file>

<file path=customXml/itemProps2.xml><?xml version="1.0" encoding="utf-8"?>
<ds:datastoreItem xmlns:ds="http://schemas.openxmlformats.org/officeDocument/2006/customXml" ds:itemID="{40843166-BE1C-42DD-ACE0-B1452D04D5A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E2191C-1BC1-49EA-BA65-1F3933AC2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4a921-5b58-4360-a994-784cd31d5a3b"/>
    <ds:schemaRef ds:uri="62c5b72b-85a6-4226-92be-7b3bac0e0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1214</TotalTime>
  <Words>6481</Words>
  <Application>Microsoft Office PowerPoint</Application>
  <PresentationFormat>Widescreen</PresentationFormat>
  <Paragraphs>825</Paragraphs>
  <Slides>36</Slides>
  <Notes>23</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Arial</vt:lpstr>
      <vt:lpstr>Calibri</vt:lpstr>
      <vt:lpstr>Calibri Light</vt:lpstr>
      <vt:lpstr>Courier New</vt:lpstr>
      <vt:lpstr>Georgia</vt:lpstr>
      <vt:lpstr>Segoe UI</vt:lpstr>
      <vt:lpstr>Segoe UI Black</vt:lpstr>
      <vt:lpstr>Segoe UI Light</vt:lpstr>
      <vt:lpstr>Segoe UI Semibold</vt:lpstr>
      <vt:lpstr>Symbol</vt:lpstr>
      <vt:lpstr>Wingdings</vt:lpstr>
      <vt:lpstr>Office Theme</vt:lpstr>
      <vt:lpstr>1_Office Theme</vt:lpstr>
      <vt:lpstr>Ngā Paerewa Health and disability services standard 2021 </vt:lpstr>
      <vt:lpstr>  Manatū Hauora Karakia </vt:lpstr>
      <vt:lpstr>Housekeeping</vt:lpstr>
      <vt:lpstr>Thank you!</vt:lpstr>
      <vt:lpstr>The 2021 Standard</vt:lpstr>
      <vt:lpstr>What we will be covering today</vt:lpstr>
      <vt:lpstr>Mapping analysis summary</vt:lpstr>
      <vt:lpstr>Criteria application</vt:lpstr>
      <vt:lpstr>Sector Guidance</vt:lpstr>
      <vt:lpstr>Implementation/Transition Plan</vt:lpstr>
      <vt:lpstr>Standard Implementation  Section 3:  Ngā huarahi ki te oranga/pathways to wellbeing</vt:lpstr>
      <vt:lpstr>Section 3: NGĀ HUARAHI KI TE ORANGA/ PATHWAYS TO WELLBEING</vt:lpstr>
      <vt:lpstr>3.1 Te urunga me te whakakore urunga / Entry and declining entry  HDSS 2008 Alignment: 1.3.1 Entry to Services; HCSS 8158 2012: 4 Service Delivery; Fertility 8181 2007: 3 Continuum of Service Delivery</vt:lpstr>
      <vt:lpstr>3.1 Te urunga me te whakakore urunga / Entry and declining entry cont…</vt:lpstr>
      <vt:lpstr>3.1 Te urunga me te whakakore urunga / Entry and declining entry cont...</vt:lpstr>
      <vt:lpstr>3.2 Taku huarahi ki te oranga/ My pathway to wellbeing  HDSS 2008 Alignment: 1.3 Continuum of Service Delivery; HCSS 8158 2012: 4 Service Delivery; Fertility 8181 2007: 3 Continuum of Service Delivery</vt:lpstr>
      <vt:lpstr>3.2 Taku huarahi ki te oranga/ My pathway to wellbeing cont…</vt:lpstr>
      <vt:lpstr>3.2 Taku huarahi ki te oranga/ My pathway to wellbeing cont...</vt:lpstr>
      <vt:lpstr>3.2 Taku huarahi ki te oranga/ My pathway to wellbeing cont...</vt:lpstr>
      <vt:lpstr>3.3 Ngā mahi takitahi / Individualised activities  HDSS 2008 Alignment: 1.3.7 Planned Activities; HCSS 8158 2012: 4.2 Promoting and Supporting Independence</vt:lpstr>
      <vt:lpstr>3.3 Ngā mahi takitahi / Individualised activities cont...</vt:lpstr>
      <vt:lpstr>3.4 Aku rongoā / My medication   HDSS 2008 Alignment: 1.3.12 Medicine Management; HCSS 8158 2012: 4.6 Medicine Management; Fertility 8181 2007: 3.11 Medicines, Therapeutic Goods &amp; Medical Devices Management</vt:lpstr>
      <vt:lpstr>3.4 Aku rongoā / My medication cont...</vt:lpstr>
      <vt:lpstr>3.4 Aku rongoā / My medication cont...</vt:lpstr>
      <vt:lpstr>3.4 Aku rongoā / My medication cont...</vt:lpstr>
      <vt:lpstr>3.5 Taioranga kai hei tautoko i te orange / Nutrition to support wellbeing  HDSS 2008 Alignment: 1.3.13 Nutrition, Safe Food &amp; Fluid Management; HCSS 8158 2012: 4.9 Nutrition &amp; Safe Food Management</vt:lpstr>
      <vt:lpstr>3.5 Taioranga kai hei tautoko i te orange / Nutrition to support wellbeing cont...</vt:lpstr>
      <vt:lpstr>3.6. Te takatau, whakawhiti me te whakaputa / Transition, transfer, and discharge  HDSS 2008 Alignment: 1.3.10 Transition, Exit, Discharge, or Transfer; HCSS 8158 2012: 2.5 Entry to &amp; Exit From Services; Fertility 8181 2007: 3.9 Exit, Discharge or Transfer</vt:lpstr>
      <vt:lpstr>3.7. Haumanu whakahikororo / Electroconvulsive therapy  HDSS 2008 Alignment: 1.3.11 Use of Electroconvulsive Therapy</vt:lpstr>
      <vt:lpstr>3.7. Haumanu whakahikororo / Electroconvulsive therapy cont…</vt:lpstr>
      <vt:lpstr>3.8 Te whiwhi me te tiaki i ngā pūtau hema me ngā kikiri / Obtaining and caring for gametes and embryos  Aligns with Fertility 8181 2007; 3.3 Donated Gametes &amp; Embryos are Safe &amp; Fit for Purpose</vt:lpstr>
      <vt:lpstr>Indicative Implementation timeline NZS 8134: 2021 Ngā paerewa Health &amp; Disability Services Standard</vt:lpstr>
      <vt:lpstr>Upcoming lunch sessions </vt:lpstr>
      <vt:lpstr>PowerPoint Presentation</vt:lpstr>
      <vt:lpstr>  Manatū Hauora Karakia </vt:lpstr>
      <vt:lpstr>Mapping analysis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Ngā Paerewa Health and disability services standard 2021</dc:title>
  <dc:creator>Jade Cincotta</dc:creator>
  <cp:lastModifiedBy>Christine Marsters</cp:lastModifiedBy>
  <cp:revision>21</cp:revision>
  <dcterms:created xsi:type="dcterms:W3CDTF">2021-07-20T23:27:42Z</dcterms:created>
  <dcterms:modified xsi:type="dcterms:W3CDTF">2021-08-06T02:23:13Z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0x0101002E53A40477526E46A1B139AFAFC86557</vt:lpwstr>
  </property>
</Properties>
</file>