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1"/>
  </p:notesMasterIdLst>
  <p:sldIdLst>
    <p:sldId id="260" r:id="rId6"/>
    <p:sldId id="1021" r:id="rId7"/>
    <p:sldId id="1062" r:id="rId8"/>
    <p:sldId id="1073" r:id="rId9"/>
    <p:sldId id="1066" r:id="rId10"/>
    <p:sldId id="1074" r:id="rId11"/>
    <p:sldId id="1065" r:id="rId12"/>
    <p:sldId id="1067" r:id="rId13"/>
    <p:sldId id="1068" r:id="rId14"/>
    <p:sldId id="1072" r:id="rId15"/>
    <p:sldId id="348" r:id="rId16"/>
    <p:sldId id="1030" r:id="rId17"/>
    <p:sldId id="1014" r:id="rId18"/>
    <p:sldId id="1075" r:id="rId19"/>
    <p:sldId id="1054" r:id="rId20"/>
    <p:sldId id="1051" r:id="rId21"/>
    <p:sldId id="1070" r:id="rId22"/>
    <p:sldId id="1055" r:id="rId23"/>
    <p:sldId id="1034" r:id="rId24"/>
    <p:sldId id="1052" r:id="rId25"/>
    <p:sldId id="1071" r:id="rId26"/>
    <p:sldId id="1057" r:id="rId27"/>
    <p:sldId id="355" r:id="rId28"/>
    <p:sldId id="271" r:id="rId29"/>
    <p:sldId id="10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C95A-6A96-4645-8095-9B3DC5064EF5}">
          <p14:sldIdLst>
            <p14:sldId id="260"/>
            <p14:sldId id="1021"/>
            <p14:sldId id="1062"/>
            <p14:sldId id="1073"/>
            <p14:sldId id="1066"/>
            <p14:sldId id="1074"/>
            <p14:sldId id="1065"/>
            <p14:sldId id="1067"/>
            <p14:sldId id="1068"/>
            <p14:sldId id="1072"/>
            <p14:sldId id="348"/>
            <p14:sldId id="1030"/>
            <p14:sldId id="1014"/>
            <p14:sldId id="1075"/>
            <p14:sldId id="1054"/>
            <p14:sldId id="1051"/>
            <p14:sldId id="1070"/>
            <p14:sldId id="1055"/>
            <p14:sldId id="1034"/>
            <p14:sldId id="1052"/>
            <p14:sldId id="1071"/>
            <p14:sldId id="1057"/>
            <p14:sldId id="355"/>
          </p14:sldIdLst>
        </p14:section>
        <p14:section name="Untitled Section" id="{C93D8497-9620-4DC7-B13B-096B1F54747E}">
          <p14:sldIdLst>
            <p14:sldId id="271"/>
            <p14:sldId id="10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Costello" initials="GC" lastIdx="7" clrIdx="0">
    <p:extLst>
      <p:ext uri="{19B8F6BF-5375-455C-9EA6-DF929625EA0E}">
        <p15:presenceInfo xmlns:p15="http://schemas.microsoft.com/office/powerpoint/2012/main" userId="S::Gayle.Costello@health.govt.nz::1856c4cd-687d-428b-8a45-65dde38abaf8" providerId="AD"/>
      </p:ext>
    </p:extLst>
  </p:cmAuthor>
  <p:cmAuthor id="2" name="Christine Marsters" initials="CM" lastIdx="26" clrIdx="1">
    <p:extLst>
      <p:ext uri="{19B8F6BF-5375-455C-9EA6-DF929625EA0E}">
        <p15:presenceInfo xmlns:p15="http://schemas.microsoft.com/office/powerpoint/2012/main" userId="S::Christine.Marsters@health.govt.nz::d1f9d608-46ab-44b9-94f0-56b683d5b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87"/>
    <a:srgbClr val="384973"/>
    <a:srgbClr val="C6CFE4"/>
    <a:srgbClr val="5C74B0"/>
    <a:srgbClr val="213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63AEB-0904-4099-9ADE-632F714F1016}" v="1" dt="2021-08-04T04:16:53.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238" autoAdjust="0"/>
  </p:normalViewPr>
  <p:slideViewPr>
    <p:cSldViewPr snapToGrid="0">
      <p:cViewPr varScale="1">
        <p:scale>
          <a:sx n="105" d="100"/>
          <a:sy n="105" d="100"/>
        </p:scale>
        <p:origin x="8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A9818-7F94-493E-A876-A6BD5F500C28}" type="datetimeFigureOut">
              <a:rPr lang="en-NZ" smtClean="0"/>
              <a:t>5/08/2021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816F6-97BA-44B2-8A94-08F9B4305433}" type="slidenum">
              <a:rPr lang="en-NZ" smtClean="0"/>
              <a:t>‹#›</a:t>
            </a:fld>
            <a:endParaRPr lang="en-NZ" dirty="0"/>
          </a:p>
        </p:txBody>
      </p:sp>
    </p:spTree>
    <p:extLst>
      <p:ext uri="{BB962C8B-B14F-4D97-AF65-F5344CB8AC3E}">
        <p14:creationId xmlns:p14="http://schemas.microsoft.com/office/powerpoint/2010/main" val="303485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28457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19</a:t>
            </a:fld>
            <a:endParaRPr lang="en-NZ" dirty="0"/>
          </a:p>
        </p:txBody>
      </p:sp>
    </p:spTree>
    <p:extLst>
      <p:ext uri="{BB962C8B-B14F-4D97-AF65-F5344CB8AC3E}">
        <p14:creationId xmlns:p14="http://schemas.microsoft.com/office/powerpoint/2010/main" val="295797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03000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25</a:t>
            </a:fld>
            <a:endParaRPr lang="en-NZ" dirty="0"/>
          </a:p>
        </p:txBody>
      </p:sp>
    </p:spTree>
    <p:extLst>
      <p:ext uri="{BB962C8B-B14F-4D97-AF65-F5344CB8AC3E}">
        <p14:creationId xmlns:p14="http://schemas.microsoft.com/office/powerpoint/2010/main" val="113137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a:t>
            </a:fld>
            <a:endParaRPr lang="en-NZ" dirty="0"/>
          </a:p>
        </p:txBody>
      </p:sp>
    </p:spTree>
    <p:extLst>
      <p:ext uri="{BB962C8B-B14F-4D97-AF65-F5344CB8AC3E}">
        <p14:creationId xmlns:p14="http://schemas.microsoft.com/office/powerpoint/2010/main" val="397963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4</a:t>
            </a:fld>
            <a:endParaRPr lang="en-NZ" dirty="0"/>
          </a:p>
        </p:txBody>
      </p:sp>
    </p:spTree>
    <p:extLst>
      <p:ext uri="{BB962C8B-B14F-4D97-AF65-F5344CB8AC3E}">
        <p14:creationId xmlns:p14="http://schemas.microsoft.com/office/powerpoint/2010/main" val="401539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language we use throughout this presentation.</a:t>
            </a:r>
          </a:p>
        </p:txBody>
      </p:sp>
      <p:sp>
        <p:nvSpPr>
          <p:cNvPr id="4" name="Slide Number Placeholder 3"/>
          <p:cNvSpPr>
            <a:spLocks noGrp="1"/>
          </p:cNvSpPr>
          <p:nvPr>
            <p:ph type="sldNum" sz="quarter" idx="5"/>
          </p:nvPr>
        </p:nvSpPr>
        <p:spPr/>
        <p:txBody>
          <a:bodyPr/>
          <a:lstStyle/>
          <a:p>
            <a:fld id="{FF1816F6-97BA-44B2-8A94-08F9B4305433}" type="slidenum">
              <a:rPr lang="en-NZ" smtClean="0"/>
              <a:t>7</a:t>
            </a:fld>
            <a:endParaRPr lang="en-NZ" dirty="0"/>
          </a:p>
        </p:txBody>
      </p:sp>
    </p:spTree>
    <p:extLst>
      <p:ext uri="{BB962C8B-B14F-4D97-AF65-F5344CB8AC3E}">
        <p14:creationId xmlns:p14="http://schemas.microsoft.com/office/powerpoint/2010/main" val="268417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https://www.health.govt.nz/our-work/regulation-health-and-disability-system/certification-health-care-services/services-standards/nga-paerewa-health-and-disability-services-standard/sector-guidance-nga-paerewa-health-and-disability-services-standard-nzs-81342021</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9</a:t>
            </a:fld>
            <a:endParaRPr lang="en-NZ" dirty="0"/>
          </a:p>
        </p:txBody>
      </p:sp>
    </p:spTree>
    <p:extLst>
      <p:ext uri="{BB962C8B-B14F-4D97-AF65-F5344CB8AC3E}">
        <p14:creationId xmlns:p14="http://schemas.microsoft.com/office/powerpoint/2010/main" val="385209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NZ" sz="1600" dirty="0"/>
              <a:t>a short grace period (6-12 months) for partially mapped criteria </a:t>
            </a:r>
          </a:p>
          <a:p>
            <a:pPr lvl="1">
              <a:buFont typeface="Courier New" panose="02070309020205020404" pitchFamily="49" charset="0"/>
              <a:buChar char="o"/>
            </a:pPr>
            <a:r>
              <a:rPr lang="en-NZ" sz="1600" dirty="0"/>
              <a:t>a longer grace period for new/unmapped criteria (12-18months)</a:t>
            </a:r>
          </a:p>
          <a:p>
            <a:pPr lvl="1">
              <a:buFont typeface="Courier New" panose="02070309020205020404" pitchFamily="49" charset="0"/>
              <a:buChar char="o"/>
            </a:pPr>
            <a:r>
              <a:rPr lang="en-NZ" sz="1600" dirty="0"/>
              <a:t>Mapped criteria will continue to be audited. Awarding of attainment should be in alignment with current audit practice.</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10</a:t>
            </a:fld>
            <a:endParaRPr lang="en-NZ" dirty="0"/>
          </a:p>
        </p:txBody>
      </p:sp>
    </p:spTree>
    <p:extLst>
      <p:ext uri="{BB962C8B-B14F-4D97-AF65-F5344CB8AC3E}">
        <p14:creationId xmlns:p14="http://schemas.microsoft.com/office/powerpoint/2010/main" val="40517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89D86B2-094C-48C5-A51C-05E50E5FA40A}" type="slidenum">
              <a:rPr lang="en-NZ" smtClean="0"/>
              <a:t>11</a:t>
            </a:fld>
            <a:endParaRPr lang="en-NZ"/>
          </a:p>
        </p:txBody>
      </p:sp>
    </p:spTree>
    <p:extLst>
      <p:ext uri="{BB962C8B-B14F-4D97-AF65-F5344CB8AC3E}">
        <p14:creationId xmlns:p14="http://schemas.microsoft.com/office/powerpoint/2010/main" val="31394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do we want to cover in the section headlines?</a:t>
            </a:r>
          </a:p>
        </p:txBody>
      </p:sp>
      <p:sp>
        <p:nvSpPr>
          <p:cNvPr id="4" name="Slide Number Placeholder 3"/>
          <p:cNvSpPr>
            <a:spLocks noGrp="1"/>
          </p:cNvSpPr>
          <p:nvPr>
            <p:ph type="sldNum" sz="quarter" idx="5"/>
          </p:nvPr>
        </p:nvSpPr>
        <p:spPr/>
        <p:txBody>
          <a:bodyPr/>
          <a:lstStyle/>
          <a:p>
            <a:fld id="{FF1816F6-97BA-44B2-8A94-08F9B4305433}" type="slidenum">
              <a:rPr lang="en-NZ" smtClean="0"/>
              <a:t>12</a:t>
            </a:fld>
            <a:endParaRPr lang="en-NZ" dirty="0"/>
          </a:p>
        </p:txBody>
      </p:sp>
    </p:spTree>
    <p:extLst>
      <p:ext uri="{BB962C8B-B14F-4D97-AF65-F5344CB8AC3E}">
        <p14:creationId xmlns:p14="http://schemas.microsoft.com/office/powerpoint/2010/main" val="157047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Home and Community Support Sector Standard NZS 8185:2021 criteria</a:t>
            </a:r>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13</a:t>
            </a:fld>
            <a:endParaRPr lang="en-NZ" dirty="0"/>
          </a:p>
        </p:txBody>
      </p:sp>
    </p:spTree>
    <p:extLst>
      <p:ext uri="{BB962C8B-B14F-4D97-AF65-F5344CB8AC3E}">
        <p14:creationId xmlns:p14="http://schemas.microsoft.com/office/powerpoint/2010/main" val="398543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FC2-CF97-4A0A-8A94-8D65CBDC9A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8CD61B9-0C9C-47B6-82BD-AFD59A4D8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E184807-9146-440F-8C05-F5B81E38D84B}"/>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5" name="Footer Placeholder 4">
            <a:extLst>
              <a:ext uri="{FF2B5EF4-FFF2-40B4-BE49-F238E27FC236}">
                <a16:creationId xmlns:a16="http://schemas.microsoft.com/office/drawing/2014/main" id="{57EB39C8-8080-456C-A85D-07CDC8FB9E7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A14023F-B4B2-4BEF-998B-44E770DADB8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3020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498C-708B-41AF-B937-1C1F36368F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7779D4E-4DF0-400E-BBC7-23ECCE67A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238ABE-0EF2-491C-B089-DA6B7976387D}"/>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5" name="Footer Placeholder 4">
            <a:extLst>
              <a:ext uri="{FF2B5EF4-FFF2-40B4-BE49-F238E27FC236}">
                <a16:creationId xmlns:a16="http://schemas.microsoft.com/office/drawing/2014/main" id="{AEB07F74-BA41-4E0C-82ED-BD310F4322C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052F222-839C-40B3-A0A3-330D8324B64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21790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15C99-AFCD-4F66-B2EE-EEA00668C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BFB69F5-8A17-44A8-9038-F30DD8FCF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BB05E4-5D93-4398-AAE9-3F61E12BD7FC}"/>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5" name="Footer Placeholder 4">
            <a:extLst>
              <a:ext uri="{FF2B5EF4-FFF2-40B4-BE49-F238E27FC236}">
                <a16:creationId xmlns:a16="http://schemas.microsoft.com/office/drawing/2014/main" id="{C56181E0-76BD-4B3B-86B1-0876A40919A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26FE602-F939-40E7-9EA7-1DF73CFE84B9}"/>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0915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12198097" cy="6854574"/>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4320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4320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31741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5509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2001"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6741"/>
          </a:xfrm>
          <a:prstGeom prst="rect">
            <a:avLst/>
          </a:prstGeom>
        </p:spPr>
      </p:pic>
    </p:spTree>
    <p:extLst>
      <p:ext uri="{BB962C8B-B14F-4D97-AF65-F5344CB8AC3E}">
        <p14:creationId xmlns:p14="http://schemas.microsoft.com/office/powerpoint/2010/main" val="178292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7268"/>
          </a:xfrm>
          <a:prstGeom prst="rect">
            <a:avLst/>
          </a:prstGeom>
        </p:spPr>
      </p:pic>
    </p:spTree>
    <p:extLst>
      <p:ext uri="{BB962C8B-B14F-4D97-AF65-F5344CB8AC3E}">
        <p14:creationId xmlns:p14="http://schemas.microsoft.com/office/powerpoint/2010/main" val="409958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11" cy="646741"/>
          </a:xfrm>
          <a:prstGeom prst="rect">
            <a:avLst/>
          </a:prstGeom>
        </p:spPr>
      </p:pic>
    </p:spTree>
    <p:extLst>
      <p:ext uri="{BB962C8B-B14F-4D97-AF65-F5344CB8AC3E}">
        <p14:creationId xmlns:p14="http://schemas.microsoft.com/office/powerpoint/2010/main" val="2520861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56444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33245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899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27C-3E86-4558-ADCE-90F4E4C640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7BEB1FB-C6BD-4CD7-B223-19FDE31BB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B137C5-8002-4424-8939-1407BBCD6522}"/>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5" name="Footer Placeholder 4">
            <a:extLst>
              <a:ext uri="{FF2B5EF4-FFF2-40B4-BE49-F238E27FC236}">
                <a16:creationId xmlns:a16="http://schemas.microsoft.com/office/drawing/2014/main" id="{0596D011-0830-4B7B-B984-ED9E993E88F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7873CCE-ACD8-41F0-8DE5-6E5D9A854E2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0171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77752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41810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5277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1431538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820226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158882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808639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
        <p:nvSpPr>
          <p:cNvPr id="11"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0230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9"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6083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04198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88BD-FD16-4EEC-B738-80697264E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62C0CE3-E66F-447C-AC9B-E7B8FED15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9F5F4-F0C3-4D27-8FB8-D6D856E121DB}"/>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5" name="Footer Placeholder 4">
            <a:extLst>
              <a:ext uri="{FF2B5EF4-FFF2-40B4-BE49-F238E27FC236}">
                <a16:creationId xmlns:a16="http://schemas.microsoft.com/office/drawing/2014/main" id="{530A5138-14F7-4743-9EAA-06708E403A1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415B332-8CCC-4B2B-88D6-221AAA9E0F6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912238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74318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65121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051C-0753-46FA-A4A6-C345228ED9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B0B5CCE-B847-4067-9A4B-4DF9171540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F3753FD-C544-4587-8A7C-28656BAFD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8E5CCE2-F5AE-4754-B661-FBDB23E164DE}"/>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6" name="Footer Placeholder 5">
            <a:extLst>
              <a:ext uri="{FF2B5EF4-FFF2-40B4-BE49-F238E27FC236}">
                <a16:creationId xmlns:a16="http://schemas.microsoft.com/office/drawing/2014/main" id="{03DB478D-0BD6-45B0-B9B6-068C985D9DAD}"/>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FF7DCBD-C735-44C6-9588-D1690BF60AD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36834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95C4-0954-4877-95FD-F72DAD5803D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A91ACA9-4FBC-4B51-A7E3-5A2E4452C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AA7D-C618-4F79-A870-0F2ACF5BAD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FB70FE9-8E4D-4837-9A04-0C74DF8A5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AFD78-EB33-4F1E-97E1-8DEA7D43D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FD0B45D-CCB0-4408-B4A3-1FDA5FEEDFE6}"/>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8" name="Footer Placeholder 7">
            <a:extLst>
              <a:ext uri="{FF2B5EF4-FFF2-40B4-BE49-F238E27FC236}">
                <a16:creationId xmlns:a16="http://schemas.microsoft.com/office/drawing/2014/main" id="{C5FF2209-F367-4EA7-8278-1F19B7B0609E}"/>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4AF98ACC-0787-4346-A95D-97D586341C6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03385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3700-BBD1-47C5-AF5A-EC151BEC298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285AD6E-5FC9-4749-A6FB-341D27E41A8B}"/>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4" name="Footer Placeholder 3">
            <a:extLst>
              <a:ext uri="{FF2B5EF4-FFF2-40B4-BE49-F238E27FC236}">
                <a16:creationId xmlns:a16="http://schemas.microsoft.com/office/drawing/2014/main" id="{52B9C2CF-2323-48D8-B7CE-8CB85F20EE23}"/>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19F6FC48-A3FF-4CEA-A473-50DC8DBD14B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402391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5B26A-469B-4115-AD64-50DC32442106}"/>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3" name="Footer Placeholder 2">
            <a:extLst>
              <a:ext uri="{FF2B5EF4-FFF2-40B4-BE49-F238E27FC236}">
                <a16:creationId xmlns:a16="http://schemas.microsoft.com/office/drawing/2014/main" id="{5930F53A-88DB-4F96-98A3-29EA3A643733}"/>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4022F38B-5CC7-4646-B0FC-7BB91C49F625}"/>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3454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6908-2CC2-42FB-9B97-4054DE55E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F47F93B-9B65-437D-ACBC-764163032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3145E09-8E78-44DC-AE62-86813449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B61E0-FBC0-41FE-B201-15742B030BDA}"/>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6" name="Footer Placeholder 5">
            <a:extLst>
              <a:ext uri="{FF2B5EF4-FFF2-40B4-BE49-F238E27FC236}">
                <a16:creationId xmlns:a16="http://schemas.microsoft.com/office/drawing/2014/main" id="{0345AADD-48A1-4D76-AFC2-0A742F4423E4}"/>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1B3BB568-75B4-403B-A352-8C66FFE1EF2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689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3C6A-F4C3-4DC8-95C2-D525C6F3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E3CC92-A600-459B-AD71-1E6869710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5FE2820D-B4E8-4F60-B8C5-501BC0090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12BB7-2AE6-4F6A-8AAA-522A76D043D0}"/>
              </a:ext>
            </a:extLst>
          </p:cNvPr>
          <p:cNvSpPr>
            <a:spLocks noGrp="1"/>
          </p:cNvSpPr>
          <p:nvPr>
            <p:ph type="dt" sz="half" idx="10"/>
          </p:nvPr>
        </p:nvSpPr>
        <p:spPr/>
        <p:txBody>
          <a:bodyPr/>
          <a:lstStyle/>
          <a:p>
            <a:fld id="{E932D9E6-CC39-4DCD-B48D-E74B85D7BA76}" type="datetimeFigureOut">
              <a:rPr lang="en-NZ" smtClean="0"/>
              <a:t>5/08/2021</a:t>
            </a:fld>
            <a:endParaRPr lang="en-NZ" dirty="0"/>
          </a:p>
        </p:txBody>
      </p:sp>
      <p:sp>
        <p:nvSpPr>
          <p:cNvPr id="6" name="Footer Placeholder 5">
            <a:extLst>
              <a:ext uri="{FF2B5EF4-FFF2-40B4-BE49-F238E27FC236}">
                <a16:creationId xmlns:a16="http://schemas.microsoft.com/office/drawing/2014/main" id="{38A6289D-03AB-4792-A5B3-DD92F484B231}"/>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DFD8D05-E7BA-4D5E-AE57-B1A083E8169B}"/>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60461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8F8B1-D80E-4CA8-A225-880D08804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81280CC-63FF-4152-B3C4-AAE8418F5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7FD27-E2F9-4338-98B3-56425848B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2D9E6-CC39-4DCD-B48D-E74B85D7BA76}" type="datetimeFigureOut">
              <a:rPr lang="en-NZ" smtClean="0"/>
              <a:t>5/08/2021</a:t>
            </a:fld>
            <a:endParaRPr lang="en-NZ" dirty="0"/>
          </a:p>
        </p:txBody>
      </p:sp>
      <p:sp>
        <p:nvSpPr>
          <p:cNvPr id="5" name="Footer Placeholder 4">
            <a:extLst>
              <a:ext uri="{FF2B5EF4-FFF2-40B4-BE49-F238E27FC236}">
                <a16:creationId xmlns:a16="http://schemas.microsoft.com/office/drawing/2014/main" id="{50042EBB-66D4-4572-8F8D-D600A1A1A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1D1046F1-A036-449F-A70C-9D04794EE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D7067-C466-4819-9830-B0B4E6A707BE}" type="slidenum">
              <a:rPr lang="en-NZ" smtClean="0"/>
              <a:t>‹#›</a:t>
            </a:fld>
            <a:endParaRPr lang="en-NZ" dirty="0"/>
          </a:p>
        </p:txBody>
      </p:sp>
    </p:spTree>
    <p:extLst>
      <p:ext uri="{BB962C8B-B14F-4D97-AF65-F5344CB8AC3E}">
        <p14:creationId xmlns:p14="http://schemas.microsoft.com/office/powerpoint/2010/main" val="181806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035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video" Target="https://www.youtube.com/embed/MFAZJZiYurs?start=3&amp;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tandards.govt.nz/shop/nzs-8134202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health.govt.nz/our-work/regulation-health-and-disability-system/certification-health-care-services/services-standards/nga-paerewa-health-and-disability-services-standard"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21350" y="1411083"/>
            <a:ext cx="7474010" cy="1222850"/>
          </a:xfrm>
        </p:spPr>
        <p:txBody>
          <a:bodyPr/>
          <a:lstStyle/>
          <a:p>
            <a:r>
              <a:rPr lang="en-NZ" u="sng" dirty="0"/>
              <a:t>Ngā Paerewa Health and disability services standard 2021 </a:t>
            </a:r>
            <a:endParaRPr lang="en-NZ" dirty="0"/>
          </a:p>
        </p:txBody>
      </p:sp>
      <p:sp>
        <p:nvSpPr>
          <p:cNvPr id="7" name="Subtitle 6"/>
          <p:cNvSpPr>
            <a:spLocks noGrp="1"/>
          </p:cNvSpPr>
          <p:nvPr>
            <p:ph type="subTitle" idx="1"/>
          </p:nvPr>
        </p:nvSpPr>
        <p:spPr>
          <a:xfrm>
            <a:off x="1121350" y="2998772"/>
            <a:ext cx="9949300" cy="3164284"/>
          </a:xfrm>
        </p:spPr>
        <p:txBody>
          <a:bodyPr/>
          <a:lstStyle/>
          <a:p>
            <a:endParaRPr lang="en-NZ" b="1" dirty="0"/>
          </a:p>
          <a:p>
            <a:r>
              <a:rPr lang="en-NZ" b="1" dirty="0"/>
              <a:t>Section 6: HERE TARATAHI / RESTRAINT AND SECLUSION</a:t>
            </a:r>
          </a:p>
          <a:p>
            <a:endParaRPr lang="en-US" sz="1800" b="1" dirty="0"/>
          </a:p>
          <a:p>
            <a:endParaRPr lang="en-US" sz="1800" b="1" dirty="0"/>
          </a:p>
          <a:p>
            <a:endParaRPr lang="en-US" sz="1800" b="1" dirty="0"/>
          </a:p>
          <a:p>
            <a:endParaRPr lang="en-US" sz="1800" b="1" dirty="0"/>
          </a:p>
          <a:p>
            <a:r>
              <a:rPr lang="en-US" sz="1800" dirty="0"/>
              <a:t>Thank you for attending this session. The session will start at 12.05 pm</a:t>
            </a:r>
          </a:p>
          <a:p>
            <a:endParaRPr lang="en-NZ" b="1" dirty="0"/>
          </a:p>
          <a:p>
            <a:pPr algn="ctr">
              <a:lnSpc>
                <a:spcPct val="150000"/>
              </a:lnSpc>
              <a:spcBef>
                <a:spcPts val="0"/>
              </a:spcBef>
            </a:pPr>
            <a:endParaRPr lang="en-NZ" b="1" dirty="0"/>
          </a:p>
          <a:p>
            <a:pPr algn="ctr">
              <a:lnSpc>
                <a:spcPct val="150000"/>
              </a:lnSpc>
              <a:spcBef>
                <a:spcPts val="0"/>
              </a:spcBef>
            </a:pPr>
            <a:endParaRPr lang="en-NZ" sz="1800" b="1" dirty="0"/>
          </a:p>
          <a:p>
            <a:pPr algn="ctr">
              <a:lnSpc>
                <a:spcPct val="150000"/>
              </a:lnSpc>
              <a:spcBef>
                <a:spcPts val="0"/>
              </a:spcBef>
            </a:pPr>
            <a:endParaRPr lang="en-NZ" sz="1800" b="1" dirty="0"/>
          </a:p>
        </p:txBody>
      </p:sp>
    </p:spTree>
    <p:extLst>
      <p:ext uri="{BB962C8B-B14F-4D97-AF65-F5344CB8AC3E}">
        <p14:creationId xmlns:p14="http://schemas.microsoft.com/office/powerpoint/2010/main" val="7132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57E4-C394-4386-8F33-F7C3CE1140EA}"/>
              </a:ext>
            </a:extLst>
          </p:cNvPr>
          <p:cNvSpPr>
            <a:spLocks noGrp="1"/>
          </p:cNvSpPr>
          <p:nvPr>
            <p:ph type="title"/>
          </p:nvPr>
        </p:nvSpPr>
        <p:spPr>
          <a:xfrm>
            <a:off x="450668" y="8709"/>
            <a:ext cx="10515600" cy="794124"/>
          </a:xfrm>
        </p:spPr>
        <p:txBody>
          <a:bodyPr/>
          <a:lstStyle/>
          <a:p>
            <a:r>
              <a:rPr lang="en-NZ" dirty="0"/>
              <a:t>Implementation/Transition Plan</a:t>
            </a:r>
          </a:p>
        </p:txBody>
      </p:sp>
      <p:sp>
        <p:nvSpPr>
          <p:cNvPr id="3" name="Content Placeholder 2">
            <a:extLst>
              <a:ext uri="{FF2B5EF4-FFF2-40B4-BE49-F238E27FC236}">
                <a16:creationId xmlns:a16="http://schemas.microsoft.com/office/drawing/2014/main" id="{BB4F2940-3B67-4D18-ACE7-1CD9866997E7}"/>
              </a:ext>
            </a:extLst>
          </p:cNvPr>
          <p:cNvSpPr>
            <a:spLocks noGrp="1"/>
          </p:cNvSpPr>
          <p:nvPr>
            <p:ph idx="1"/>
          </p:nvPr>
        </p:nvSpPr>
        <p:spPr>
          <a:xfrm>
            <a:off x="450668" y="802833"/>
            <a:ext cx="11290664" cy="5468983"/>
          </a:xfrm>
        </p:spPr>
        <p:txBody>
          <a:bodyPr>
            <a:normAutofit fontScale="70000" lnSpcReduction="20000"/>
          </a:bodyPr>
          <a:lstStyle/>
          <a:p>
            <a:pPr marL="0" indent="0">
              <a:buNone/>
            </a:pPr>
            <a:r>
              <a:rPr lang="en-NZ" sz="2600" b="1" dirty="0"/>
              <a:t>Staged, Transparent, Non-punitive Approach  </a:t>
            </a:r>
          </a:p>
          <a:p>
            <a:pPr>
              <a:buFont typeface="Wingdings" panose="05000000000000000000" pitchFamily="2" charset="2"/>
              <a:buChar char="Ø"/>
            </a:pPr>
            <a:r>
              <a:rPr lang="en-NZ" sz="1800" dirty="0"/>
              <a:t>New (unmapped) and partially new (partially mapped) criteria will have grace periods before full implementation required.</a:t>
            </a:r>
            <a:r>
              <a:rPr lang="en-NZ" sz="1800" dirty="0">
                <a:highlight>
                  <a:srgbClr val="FFFF00"/>
                </a:highlight>
              </a:rPr>
              <a:t>  </a:t>
            </a:r>
          </a:p>
          <a:p>
            <a:pPr marL="0" indent="0">
              <a:buNone/>
            </a:pPr>
            <a:endParaRPr lang="en-NZ" sz="1800" b="1" dirty="0"/>
          </a:p>
          <a:p>
            <a:pPr marL="0" indent="0">
              <a:buNone/>
            </a:pPr>
            <a:r>
              <a:rPr lang="en-NZ" sz="2600" b="1" dirty="0"/>
              <a:t>Audit Pilot: </a:t>
            </a:r>
            <a:r>
              <a:rPr lang="en-NZ" sz="1800" dirty="0"/>
              <a:t>The pilot will include a variety of service and audit types</a:t>
            </a:r>
            <a:endParaRPr lang="en-NZ" sz="1800" b="1" dirty="0"/>
          </a:p>
          <a:p>
            <a:pPr>
              <a:buFont typeface="Wingdings" panose="05000000000000000000" pitchFamily="2" charset="2"/>
              <a:buChar char="Ø"/>
            </a:pPr>
            <a:r>
              <a:rPr lang="en-NZ" sz="1800" dirty="0"/>
              <a:t>Purpose:  To test implementation processes against the Ngā Paerewa 2021 Standard. </a:t>
            </a:r>
          </a:p>
          <a:p>
            <a:pPr>
              <a:buFont typeface="Wingdings" panose="05000000000000000000" pitchFamily="2" charset="2"/>
              <a:buChar char="Ø"/>
            </a:pPr>
            <a:r>
              <a:rPr lang="en-NZ" sz="1800" dirty="0"/>
              <a:t>When: August through to November 2021.</a:t>
            </a:r>
          </a:p>
          <a:p>
            <a:pPr>
              <a:buFont typeface="Wingdings" panose="05000000000000000000" pitchFamily="2" charset="2"/>
              <a:buChar char="Ø"/>
            </a:pPr>
            <a:r>
              <a:rPr lang="en-NZ" sz="1800" dirty="0"/>
              <a:t>Who: Providers and DAAs can volunteer to take part. </a:t>
            </a:r>
          </a:p>
          <a:p>
            <a:pPr>
              <a:buFont typeface="Wingdings" panose="05000000000000000000" pitchFamily="2" charset="2"/>
              <a:buChar char="Ø"/>
            </a:pPr>
            <a:r>
              <a:rPr lang="en-NZ" sz="1800" dirty="0"/>
              <a:t>How: Watch for updates to come on specifics of audit pilot framework.</a:t>
            </a:r>
          </a:p>
          <a:p>
            <a:pPr marL="0" indent="0">
              <a:buNone/>
            </a:pPr>
            <a:endParaRPr lang="en-NZ" sz="1800" b="1" dirty="0"/>
          </a:p>
          <a:p>
            <a:pPr marL="0" indent="0">
              <a:buNone/>
            </a:pPr>
            <a:r>
              <a:rPr lang="en-NZ" sz="2600" b="1" dirty="0"/>
              <a:t>Resources:</a:t>
            </a:r>
          </a:p>
          <a:p>
            <a:pPr>
              <a:buFont typeface="Wingdings" panose="05000000000000000000" pitchFamily="2" charset="2"/>
              <a:buChar char="Ø"/>
            </a:pPr>
            <a:r>
              <a:rPr lang="en-NZ" sz="1800" dirty="0"/>
              <a:t>Developing an online e-learning module to support providers with the updated Te Tiriti content of the Standard </a:t>
            </a:r>
          </a:p>
          <a:p>
            <a:pPr>
              <a:buFont typeface="Wingdings" panose="05000000000000000000" pitchFamily="2" charset="2"/>
              <a:buChar char="Ø"/>
            </a:pPr>
            <a:r>
              <a:rPr lang="en-NZ" sz="1800" dirty="0"/>
              <a:t>Re-establishing the HealthCERT Bulletin</a:t>
            </a:r>
          </a:p>
          <a:p>
            <a:pPr>
              <a:buFont typeface="Wingdings" panose="05000000000000000000" pitchFamily="2" charset="2"/>
              <a:buChar char="Ø"/>
            </a:pPr>
            <a:r>
              <a:rPr lang="en-NZ" sz="1800" dirty="0"/>
              <a:t>DAA Handbook will be updated to align with the Ngā Paerewa 2021 Standard</a:t>
            </a:r>
          </a:p>
          <a:p>
            <a:pPr marL="0" indent="0">
              <a:buNone/>
            </a:pPr>
            <a:endParaRPr lang="en-NZ" sz="1800" b="1" dirty="0"/>
          </a:p>
          <a:p>
            <a:pPr marL="0" indent="0">
              <a:buNone/>
            </a:pPr>
            <a:r>
              <a:rPr lang="en-NZ" sz="2600" b="1" dirty="0"/>
              <a:t>Feedback from the sector to inform implementation:</a:t>
            </a:r>
          </a:p>
          <a:p>
            <a:pPr>
              <a:buFont typeface="Wingdings" panose="05000000000000000000" pitchFamily="2" charset="2"/>
              <a:buChar char="Ø"/>
            </a:pPr>
            <a:r>
              <a:rPr lang="en-NZ" sz="1800" dirty="0"/>
              <a:t>Regular implementation stakeholder surveys will be available to feed into the implementation activities and workshops</a:t>
            </a:r>
          </a:p>
          <a:p>
            <a:pPr marL="0" indent="0">
              <a:buNone/>
            </a:pPr>
            <a:endParaRPr lang="en-US" sz="1800" b="1" dirty="0"/>
          </a:p>
          <a:p>
            <a:pPr marL="0" indent="0">
              <a:buNone/>
            </a:pPr>
            <a:r>
              <a:rPr lang="en-US" sz="2900" b="1" dirty="0"/>
              <a:t>Events/Forums</a:t>
            </a:r>
          </a:p>
          <a:p>
            <a:pPr>
              <a:buFont typeface="Wingdings" panose="05000000000000000000" pitchFamily="2" charset="2"/>
              <a:buChar char="Ø"/>
            </a:pPr>
            <a:r>
              <a:rPr lang="en-US" sz="1800" dirty="0"/>
              <a:t>Let HealthCERT know if you have an event, forum or national/regional meeting you think would be useful for HealthCERT to attend.</a:t>
            </a:r>
            <a:endParaRPr lang="en-NZ" sz="1800" dirty="0"/>
          </a:p>
        </p:txBody>
      </p:sp>
    </p:spTree>
    <p:extLst>
      <p:ext uri="{BB962C8B-B14F-4D97-AF65-F5344CB8AC3E}">
        <p14:creationId xmlns:p14="http://schemas.microsoft.com/office/powerpoint/2010/main" val="20205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E1-6BE2-4F90-B535-78446F6AC590}"/>
              </a:ext>
            </a:extLst>
          </p:cNvPr>
          <p:cNvSpPr>
            <a:spLocks noGrp="1"/>
          </p:cNvSpPr>
          <p:nvPr>
            <p:ph type="title"/>
          </p:nvPr>
        </p:nvSpPr>
        <p:spPr>
          <a:xfrm>
            <a:off x="603316" y="942109"/>
            <a:ext cx="7466786" cy="387927"/>
          </a:xfrm>
        </p:spPr>
        <p:txBody>
          <a:bodyPr>
            <a:normAutofit fontScale="90000"/>
          </a:bodyPr>
          <a:lstStyle/>
          <a:p>
            <a:r>
              <a:rPr lang="en-NZ" dirty="0"/>
              <a:t>Standard Implementation </a:t>
            </a:r>
            <a:br>
              <a:rPr lang="en-NZ" dirty="0"/>
            </a:br>
            <a:r>
              <a:rPr lang="en-NZ" dirty="0"/>
              <a:t>Section 6: Here </a:t>
            </a:r>
            <a:r>
              <a:rPr lang="en-NZ" dirty="0" err="1"/>
              <a:t>Taratahi</a:t>
            </a:r>
            <a:r>
              <a:rPr lang="en-NZ" dirty="0"/>
              <a:t>/ seclusion and restraint</a:t>
            </a:r>
            <a:br>
              <a:rPr lang="en-NZ" dirty="0"/>
            </a:br>
            <a:br>
              <a:rPr lang="en-NZ" i="1" dirty="0"/>
            </a:br>
            <a:br>
              <a:rPr lang="en-NZ" dirty="0"/>
            </a:br>
            <a:endParaRPr lang="en-NZ" b="0" dirty="0"/>
          </a:p>
        </p:txBody>
      </p:sp>
      <p:graphicFrame>
        <p:nvGraphicFramePr>
          <p:cNvPr id="6" name="Table 6">
            <a:extLst>
              <a:ext uri="{FF2B5EF4-FFF2-40B4-BE49-F238E27FC236}">
                <a16:creationId xmlns:a16="http://schemas.microsoft.com/office/drawing/2014/main" id="{14D3083C-3FA9-4CC9-AC32-B1F30726F742}"/>
              </a:ext>
            </a:extLst>
          </p:cNvPr>
          <p:cNvGraphicFramePr>
            <a:graphicFrameLocks noGrp="1"/>
          </p:cNvGraphicFramePr>
          <p:nvPr>
            <p:ph idx="1"/>
            <p:extLst>
              <p:ext uri="{D42A27DB-BD31-4B8C-83A1-F6EECF244321}">
                <p14:modId xmlns:p14="http://schemas.microsoft.com/office/powerpoint/2010/main" val="3878429877"/>
              </p:ext>
            </p:extLst>
          </p:nvPr>
        </p:nvGraphicFramePr>
        <p:xfrm>
          <a:off x="603316" y="1479704"/>
          <a:ext cx="10746556" cy="3898592"/>
        </p:xfrm>
        <a:graphic>
          <a:graphicData uri="http://schemas.openxmlformats.org/drawingml/2006/table">
            <a:tbl>
              <a:tblPr firstRow="1" bandRow="1">
                <a:tableStyleId>{5C22544A-7EE6-4342-B048-85BDC9FD1C3A}</a:tableStyleId>
              </a:tblPr>
              <a:tblGrid>
                <a:gridCol w="6464944">
                  <a:extLst>
                    <a:ext uri="{9D8B030D-6E8A-4147-A177-3AD203B41FA5}">
                      <a16:colId xmlns:a16="http://schemas.microsoft.com/office/drawing/2014/main" val="2713853370"/>
                    </a:ext>
                  </a:extLst>
                </a:gridCol>
                <a:gridCol w="4281612">
                  <a:extLst>
                    <a:ext uri="{9D8B030D-6E8A-4147-A177-3AD203B41FA5}">
                      <a16:colId xmlns:a16="http://schemas.microsoft.com/office/drawing/2014/main" val="3118752264"/>
                    </a:ext>
                  </a:extLst>
                </a:gridCol>
              </a:tblGrid>
              <a:tr h="626295">
                <a:tc>
                  <a:txBody>
                    <a:bodyPr/>
                    <a:lstStyle/>
                    <a:p>
                      <a:r>
                        <a:rPr lang="en-NZ" sz="1800" b="1" kern="1200" dirty="0">
                          <a:solidFill>
                            <a:schemeClr val="lt1"/>
                          </a:solidFill>
                          <a:effectLst/>
                          <a:latin typeface="+mn-lt"/>
                          <a:ea typeface="+mn-ea"/>
                          <a:cs typeface="+mn-cs"/>
                        </a:rPr>
                        <a:t>6.1 He </a:t>
                      </a:r>
                      <a:r>
                        <a:rPr lang="en-NZ" sz="1800" b="1" kern="1200" dirty="0" err="1">
                          <a:solidFill>
                            <a:schemeClr val="lt1"/>
                          </a:solidFill>
                          <a:effectLst/>
                          <a:latin typeface="+mn-lt"/>
                          <a:ea typeface="+mn-ea"/>
                          <a:cs typeface="+mn-cs"/>
                        </a:rPr>
                        <a:t>tukanga</a:t>
                      </a:r>
                      <a:r>
                        <a:rPr lang="en-NZ" sz="1800" b="1" kern="1200" dirty="0">
                          <a:solidFill>
                            <a:schemeClr val="lt1"/>
                          </a:solidFill>
                          <a:effectLst/>
                          <a:latin typeface="+mn-lt"/>
                          <a:ea typeface="+mn-ea"/>
                          <a:cs typeface="+mn-cs"/>
                        </a:rPr>
                        <a:t> here / A process of restraint</a:t>
                      </a:r>
                      <a:endParaRPr lang="en-NZ"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2021 Edition</a:t>
                      </a:r>
                    </a:p>
                    <a:p>
                      <a:endParaRPr lang="en-NZ" dirty="0"/>
                    </a:p>
                  </a:txBody>
                  <a:tcPr/>
                </a:tc>
                <a:extLst>
                  <a:ext uri="{0D108BD9-81ED-4DB2-BD59-A6C34878D82A}">
                    <a16:rowId xmlns:a16="http://schemas.microsoft.com/office/drawing/2014/main" val="2491403032"/>
                  </a:ext>
                </a:extLst>
              </a:tr>
              <a:tr h="665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kern="1200" dirty="0">
                          <a:solidFill>
                            <a:schemeClr val="dk1"/>
                          </a:solidFill>
                          <a:latin typeface="+mn-lt"/>
                          <a:ea typeface="+mn-ea"/>
                          <a:cs typeface="+mn-cs"/>
                        </a:rPr>
                        <a:t>Subsections</a:t>
                      </a:r>
                    </a:p>
                  </a:txBody>
                  <a:tcPr/>
                </a:tc>
                <a:tc>
                  <a:txBody>
                    <a:bodyPr/>
                    <a:lstStyle/>
                    <a:p>
                      <a:r>
                        <a:rPr lang="en-NZ" b="1" dirty="0"/>
                        <a:t>4 Subsections (new language)</a:t>
                      </a:r>
                    </a:p>
                  </a:txBody>
                  <a:tcPr/>
                </a:tc>
                <a:extLst>
                  <a:ext uri="{0D108BD9-81ED-4DB2-BD59-A6C34878D82A}">
                    <a16:rowId xmlns:a16="http://schemas.microsoft.com/office/drawing/2014/main" val="2585500433"/>
                  </a:ext>
                </a:extLst>
              </a:tr>
              <a:tr h="68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Criteria</a:t>
                      </a:r>
                      <a:endParaRPr lang="en-NZ" i="1" dirty="0"/>
                    </a:p>
                  </a:txBody>
                  <a:tcPr/>
                </a:tc>
                <a:tc>
                  <a:txBody>
                    <a:bodyPr/>
                    <a:lstStyle/>
                    <a:p>
                      <a:r>
                        <a:rPr lang="en-NZ" b="0" dirty="0"/>
                        <a:t>24</a:t>
                      </a:r>
                    </a:p>
                  </a:txBody>
                  <a:tcPr/>
                </a:tc>
                <a:extLst>
                  <a:ext uri="{0D108BD9-81ED-4DB2-BD59-A6C34878D82A}">
                    <a16:rowId xmlns:a16="http://schemas.microsoft.com/office/drawing/2014/main" val="698456103"/>
                  </a:ext>
                </a:extLst>
              </a:tr>
              <a:tr h="626295">
                <a:tc>
                  <a:txBody>
                    <a:bodyPr/>
                    <a:lstStyle/>
                    <a:p>
                      <a:pPr lvl="0"/>
                      <a:r>
                        <a:rPr lang="en-NZ" sz="1800" b="1" dirty="0"/>
                        <a:t>Not applicable criteria</a:t>
                      </a:r>
                      <a:endParaRPr lang="en-NZ" dirty="0"/>
                    </a:p>
                    <a:p>
                      <a:endParaRPr lang="en-NZ" i="1" dirty="0"/>
                    </a:p>
                  </a:txBody>
                  <a:tcPr/>
                </a:tc>
                <a:tc>
                  <a:txBody>
                    <a:bodyPr/>
                    <a:lstStyle/>
                    <a:p>
                      <a:r>
                        <a:rPr lang="en-NZ" b="0" dirty="0"/>
                        <a:t>0</a:t>
                      </a:r>
                    </a:p>
                  </a:txBody>
                  <a:tcPr/>
                </a:tc>
                <a:extLst>
                  <a:ext uri="{0D108BD9-81ED-4DB2-BD59-A6C34878D82A}">
                    <a16:rowId xmlns:a16="http://schemas.microsoft.com/office/drawing/2014/main" val="1943978952"/>
                  </a:ext>
                </a:extLst>
              </a:tr>
              <a:tr h="626295">
                <a:tc>
                  <a:txBody>
                    <a:bodyPr/>
                    <a:lstStyle/>
                    <a:p>
                      <a:r>
                        <a:rPr lang="en-NZ" b="1" i="0" dirty="0"/>
                        <a:t>Partially new criteria</a:t>
                      </a:r>
                    </a:p>
                  </a:txBody>
                  <a:tcPr/>
                </a:tc>
                <a:tc>
                  <a:txBody>
                    <a:bodyPr/>
                    <a:lstStyle/>
                    <a:p>
                      <a:r>
                        <a:rPr lang="en-NZ" b="0" dirty="0"/>
                        <a:t>2</a:t>
                      </a:r>
                    </a:p>
                  </a:txBody>
                  <a:tcPr/>
                </a:tc>
                <a:extLst>
                  <a:ext uri="{0D108BD9-81ED-4DB2-BD59-A6C34878D82A}">
                    <a16:rowId xmlns:a16="http://schemas.microsoft.com/office/drawing/2014/main" val="576513227"/>
                  </a:ext>
                </a:extLst>
              </a:tr>
              <a:tr h="626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1" dirty="0"/>
                        <a:t>Not mapped (new)</a:t>
                      </a:r>
                      <a:endParaRPr lang="en-NZ" i="1" dirty="0"/>
                    </a:p>
                    <a:p>
                      <a:endParaRPr lang="en-NZ"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a:p>
                    <a:p>
                      <a:r>
                        <a:rPr lang="en-NZ" b="1" dirty="0"/>
                        <a:t>6</a:t>
                      </a:r>
                    </a:p>
                  </a:txBody>
                  <a:tcPr/>
                </a:tc>
                <a:extLst>
                  <a:ext uri="{0D108BD9-81ED-4DB2-BD59-A6C34878D82A}">
                    <a16:rowId xmlns:a16="http://schemas.microsoft.com/office/drawing/2014/main" val="15789087"/>
                  </a:ext>
                </a:extLst>
              </a:tr>
            </a:tbl>
          </a:graphicData>
        </a:graphic>
      </p:graphicFrame>
    </p:spTree>
    <p:extLst>
      <p:ext uri="{BB962C8B-B14F-4D97-AF65-F5344CB8AC3E}">
        <p14:creationId xmlns:p14="http://schemas.microsoft.com/office/powerpoint/2010/main" val="4007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F1CD-9DC2-4C67-B498-DD7701A0A9A4}"/>
              </a:ext>
            </a:extLst>
          </p:cNvPr>
          <p:cNvSpPr>
            <a:spLocks noGrp="1"/>
          </p:cNvSpPr>
          <p:nvPr>
            <p:ph type="title"/>
          </p:nvPr>
        </p:nvSpPr>
        <p:spPr>
          <a:xfrm>
            <a:off x="636310" y="500304"/>
            <a:ext cx="10515600" cy="1074060"/>
          </a:xfrm>
        </p:spPr>
        <p:txBody>
          <a:bodyPr/>
          <a:lstStyle/>
          <a:p>
            <a:r>
              <a:rPr lang="en-NZ" dirty="0"/>
              <a:t>Section 6: HERE TARATAHI / RESTRAINT AND SECLUSION</a:t>
            </a:r>
            <a:br>
              <a:rPr lang="en-NZ" dirty="0"/>
            </a:br>
            <a:endParaRPr lang="en-NZ" dirty="0"/>
          </a:p>
        </p:txBody>
      </p:sp>
      <p:sp>
        <p:nvSpPr>
          <p:cNvPr id="3" name="Content Placeholder 2">
            <a:extLst>
              <a:ext uri="{FF2B5EF4-FFF2-40B4-BE49-F238E27FC236}">
                <a16:creationId xmlns:a16="http://schemas.microsoft.com/office/drawing/2014/main" id="{0369AC40-921D-4717-9A7E-12E776416271}"/>
              </a:ext>
            </a:extLst>
          </p:cNvPr>
          <p:cNvSpPr>
            <a:spLocks noGrp="1"/>
          </p:cNvSpPr>
          <p:nvPr>
            <p:ph idx="1"/>
          </p:nvPr>
        </p:nvSpPr>
        <p:spPr>
          <a:xfrm>
            <a:off x="636310" y="1562632"/>
            <a:ext cx="10515600" cy="4058340"/>
          </a:xfrm>
        </p:spPr>
        <p:txBody>
          <a:bodyPr/>
          <a:lstStyle/>
          <a:p>
            <a:pPr marL="0" indent="0">
              <a:buNone/>
            </a:pPr>
            <a:r>
              <a:rPr lang="en-US" sz="2000" b="1" dirty="0"/>
              <a:t>Outcome 6: </a:t>
            </a:r>
            <a:r>
              <a:rPr lang="en-US" sz="2000" dirty="0"/>
              <a:t>"Services shall aim for a restraint and seclusion free environment, in which people’s dignity and mana are maintained.“</a:t>
            </a:r>
          </a:p>
          <a:p>
            <a:pPr marL="0" indent="0">
              <a:buNone/>
            </a:pPr>
            <a:endParaRPr lang="en-US" sz="2000" dirty="0"/>
          </a:p>
          <a:p>
            <a:pPr marL="0" indent="0">
              <a:buNone/>
            </a:pPr>
            <a:r>
              <a:rPr lang="en-US" sz="2000" b="1" i="1" dirty="0"/>
              <a:t>Subsection</a:t>
            </a:r>
          </a:p>
          <a:p>
            <a:pPr marL="0" indent="0">
              <a:buNone/>
            </a:pPr>
            <a:r>
              <a:rPr lang="en-US" sz="2000" b="1" dirty="0"/>
              <a:t>6.1 He </a:t>
            </a:r>
            <a:r>
              <a:rPr lang="en-US" sz="2000" b="1" dirty="0" err="1"/>
              <a:t>tukanga</a:t>
            </a:r>
            <a:r>
              <a:rPr lang="en-US" sz="2000" b="1" dirty="0"/>
              <a:t> here / A process of restraint (6 criteria)</a:t>
            </a:r>
          </a:p>
          <a:p>
            <a:pPr marL="0" indent="0">
              <a:buNone/>
            </a:pPr>
            <a:r>
              <a:rPr lang="en-US" sz="2000" b="1" dirty="0"/>
              <a:t>6.2 </a:t>
            </a:r>
            <a:r>
              <a:rPr lang="en-US" sz="2000" b="1" dirty="0" err="1"/>
              <a:t>Herenga</a:t>
            </a:r>
            <a:r>
              <a:rPr lang="en-US" sz="2000" b="1" dirty="0"/>
              <a:t> </a:t>
            </a:r>
            <a:r>
              <a:rPr lang="en-US" sz="2000" b="1" dirty="0" err="1"/>
              <a:t>haumaru</a:t>
            </a:r>
            <a:r>
              <a:rPr lang="en-US" sz="2000" b="1" dirty="0"/>
              <a:t> / Safe restraint (8 criteria)</a:t>
            </a:r>
          </a:p>
          <a:p>
            <a:pPr marL="0" indent="0">
              <a:buNone/>
            </a:pPr>
            <a:r>
              <a:rPr lang="en-US" sz="2000" b="1" dirty="0"/>
              <a:t>6.3 </a:t>
            </a:r>
            <a:r>
              <a:rPr lang="en-US" sz="2000" b="1" dirty="0" err="1"/>
              <a:t>Arotake</a:t>
            </a:r>
            <a:r>
              <a:rPr lang="en-US" sz="2000" b="1" dirty="0"/>
              <a:t> </a:t>
            </a:r>
            <a:r>
              <a:rPr lang="en-US" sz="2000" b="1" dirty="0" err="1"/>
              <a:t>kounga</a:t>
            </a:r>
            <a:r>
              <a:rPr lang="en-US" sz="2000" b="1" dirty="0"/>
              <a:t> o </a:t>
            </a:r>
            <a:r>
              <a:rPr lang="en-US" sz="2000" b="1" dirty="0" err="1"/>
              <a:t>te</a:t>
            </a:r>
            <a:r>
              <a:rPr lang="en-US" sz="2000" b="1" dirty="0"/>
              <a:t> </a:t>
            </a:r>
            <a:r>
              <a:rPr lang="en-US" sz="2000" b="1" dirty="0" err="1"/>
              <a:t>herenga</a:t>
            </a:r>
            <a:r>
              <a:rPr lang="en-US" sz="2000" b="1" dirty="0"/>
              <a:t> / Quality review of restraint (1 criterion)</a:t>
            </a:r>
          </a:p>
          <a:p>
            <a:pPr marL="0" indent="0">
              <a:buNone/>
            </a:pPr>
            <a:r>
              <a:rPr lang="en-US" sz="2000" b="1" dirty="0"/>
              <a:t>6.4 </a:t>
            </a:r>
            <a:r>
              <a:rPr lang="en-US" sz="2000" b="1" dirty="0" err="1"/>
              <a:t>Taratahi</a:t>
            </a:r>
            <a:r>
              <a:rPr lang="en-US" sz="2000" b="1" dirty="0"/>
              <a:t> / Seclusion (9 criteria)</a:t>
            </a:r>
          </a:p>
        </p:txBody>
      </p:sp>
      <p:sp>
        <p:nvSpPr>
          <p:cNvPr id="4" name="TextBox 3">
            <a:extLst>
              <a:ext uri="{FF2B5EF4-FFF2-40B4-BE49-F238E27FC236}">
                <a16:creationId xmlns:a16="http://schemas.microsoft.com/office/drawing/2014/main" id="{21D2DA0C-73B5-48F6-92D3-D4479A04010E}"/>
              </a:ext>
            </a:extLst>
          </p:cNvPr>
          <p:cNvSpPr txBox="1"/>
          <p:nvPr/>
        </p:nvSpPr>
        <p:spPr>
          <a:xfrm>
            <a:off x="254524" y="440542"/>
            <a:ext cx="763572" cy="813224"/>
          </a:xfrm>
          <a:prstGeom prst="rect">
            <a:avLst/>
          </a:prstGeom>
        </p:spPr>
        <p:txBody>
          <a:bodyPr vert="horz" wrap="square" lIns="91440" tIns="45720" rIns="91440" bIns="45720" rtlCol="0">
            <a:normAutofit/>
          </a:bodyPr>
          <a:lstStyle/>
          <a:p>
            <a:pPr algn="l">
              <a:lnSpc>
                <a:spcPct val="150000"/>
              </a:lnSpc>
              <a:spcBef>
                <a:spcPts val="0"/>
              </a:spcBef>
            </a:pPr>
            <a:endParaRPr lang="en-NZ" sz="1800" dirty="0"/>
          </a:p>
        </p:txBody>
      </p:sp>
    </p:spTree>
    <p:extLst>
      <p:ext uri="{BB962C8B-B14F-4D97-AF65-F5344CB8AC3E}">
        <p14:creationId xmlns:p14="http://schemas.microsoft.com/office/powerpoint/2010/main" val="150058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32655" y="0"/>
            <a:ext cx="10992255" cy="888877"/>
          </a:xfrm>
        </p:spPr>
        <p:txBody>
          <a:bodyPr>
            <a:normAutofit/>
          </a:bodyPr>
          <a:lstStyle/>
          <a:p>
            <a:r>
              <a:rPr lang="en-US" sz="2200" dirty="0"/>
              <a:t>6.1 He </a:t>
            </a:r>
            <a:r>
              <a:rPr lang="en-US" sz="2200" dirty="0" err="1"/>
              <a:t>tukanga</a:t>
            </a:r>
            <a:r>
              <a:rPr lang="en-US" sz="2200" dirty="0"/>
              <a:t> here / A process of restraint</a:t>
            </a:r>
            <a:br>
              <a:rPr lang="en-NZ" sz="1800" dirty="0">
                <a:ea typeface="Calibri" panose="020F0502020204030204" pitchFamily="34" charset="0"/>
              </a:rPr>
            </a:br>
            <a:r>
              <a:rPr lang="en-NZ" sz="1200" i="1" dirty="0">
                <a:solidFill>
                  <a:schemeClr val="tx1"/>
                </a:solidFill>
              </a:rPr>
              <a:t>HDSS 2008 Alignment: 2.1 Restraint Minimisation </a:t>
            </a: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261714114"/>
              </p:ext>
            </p:extLst>
          </p:nvPr>
        </p:nvGraphicFramePr>
        <p:xfrm>
          <a:off x="431292" y="701142"/>
          <a:ext cx="11329416" cy="5455716"/>
        </p:xfrm>
        <a:graphic>
          <a:graphicData uri="http://schemas.openxmlformats.org/drawingml/2006/table">
            <a:tbl>
              <a:tblPr firstRow="1" firstCol="1" bandRow="1"/>
              <a:tblGrid>
                <a:gridCol w="782489">
                  <a:extLst>
                    <a:ext uri="{9D8B030D-6E8A-4147-A177-3AD203B41FA5}">
                      <a16:colId xmlns:a16="http://schemas.microsoft.com/office/drawing/2014/main" val="3581027933"/>
                    </a:ext>
                  </a:extLst>
                </a:gridCol>
                <a:gridCol w="4345771">
                  <a:extLst>
                    <a:ext uri="{9D8B030D-6E8A-4147-A177-3AD203B41FA5}">
                      <a16:colId xmlns:a16="http://schemas.microsoft.com/office/drawing/2014/main" val="2497520352"/>
                    </a:ext>
                  </a:extLst>
                </a:gridCol>
                <a:gridCol w="1078992">
                  <a:extLst>
                    <a:ext uri="{9D8B030D-6E8A-4147-A177-3AD203B41FA5}">
                      <a16:colId xmlns:a16="http://schemas.microsoft.com/office/drawing/2014/main" val="3041374685"/>
                    </a:ext>
                  </a:extLst>
                </a:gridCol>
                <a:gridCol w="621792">
                  <a:extLst>
                    <a:ext uri="{9D8B030D-6E8A-4147-A177-3AD203B41FA5}">
                      <a16:colId xmlns:a16="http://schemas.microsoft.com/office/drawing/2014/main" val="1601049031"/>
                    </a:ext>
                  </a:extLst>
                </a:gridCol>
                <a:gridCol w="851915">
                  <a:extLst>
                    <a:ext uri="{9D8B030D-6E8A-4147-A177-3AD203B41FA5}">
                      <a16:colId xmlns:a16="http://schemas.microsoft.com/office/drawing/2014/main" val="3629686702"/>
                    </a:ext>
                  </a:extLst>
                </a:gridCol>
                <a:gridCol w="932688">
                  <a:extLst>
                    <a:ext uri="{9D8B030D-6E8A-4147-A177-3AD203B41FA5}">
                      <a16:colId xmlns:a16="http://schemas.microsoft.com/office/drawing/2014/main" val="689342691"/>
                    </a:ext>
                  </a:extLst>
                </a:gridCol>
                <a:gridCol w="2715769">
                  <a:extLst>
                    <a:ext uri="{9D8B030D-6E8A-4147-A177-3AD203B41FA5}">
                      <a16:colId xmlns:a16="http://schemas.microsoft.com/office/drawing/2014/main" val="1703305857"/>
                    </a:ext>
                  </a:extLst>
                </a:gridCol>
              </a:tblGrid>
              <a:tr h="208796">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777138">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6.1.1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Governance bodies shall demonstrate commitment toward eliminating restraint.</a:t>
                      </a:r>
                    </a:p>
                    <a:p>
                      <a:pPr algn="l" fontAlgn="t"/>
                      <a:endPar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Partially mapped: not explicit/aligns with </a:t>
                      </a:r>
                      <a:r>
                        <a:rPr lang="en-NZ" sz="1000" b="1" i="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2.1.1 </a:t>
                      </a:r>
                      <a:endPar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endParaRPr lang="en-NZ" sz="1000" kern="1200" dirty="0">
                        <a:solidFill>
                          <a:schemeClr val="dk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dk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Segoe UI" panose="020B0502040204020203" pitchFamily="34" charset="0"/>
                          <a:cs typeface="Segoe UI" panose="020B0502040204020203" pitchFamily="34" charset="0"/>
                        </a:rPr>
                        <a:t>Residential Disability – MH/AOD</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DHB inpatient/Private Hospitals</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Hospice</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137262">
                <a:tc rowSpan="2">
                  <a:txBody>
                    <a:bodyPr/>
                    <a:lstStyle/>
                    <a:p>
                      <a:pPr>
                        <a:spcBef>
                          <a:spcPts val="600"/>
                        </a:spcBef>
                        <a:spcAft>
                          <a:spcPts val="900"/>
                        </a:spcAft>
                      </a:pPr>
                      <a:r>
                        <a:rPr lang="en-NZ" sz="1000" b="1" kern="1200">
                          <a:solidFill>
                            <a:schemeClr val="tx1"/>
                          </a:solidFill>
                          <a:effectLst/>
                          <a:latin typeface="Segoe UI" panose="020B0502040204020203" pitchFamily="34" charset="0"/>
                          <a:ea typeface="+mn-ea"/>
                          <a:cs typeface="Segoe UI" panose="020B0502040204020203" pitchFamily="34" charset="0"/>
                        </a:rPr>
                        <a:t>6.1.2 </a:t>
                      </a:r>
                      <a:r>
                        <a:rPr lang="en-NZ" sz="1000" b="1">
                          <a:effectLst/>
                          <a:latin typeface="Segoe UI" panose="020B0502040204020203" pitchFamily="34" charset="0"/>
                          <a:ea typeface="Calibri" panose="020F0502020204030204" pitchFamily="34" charset="0"/>
                          <a:cs typeface="Segoe UI" panose="020B0502040204020203" pitchFamily="34" charset="0"/>
                        </a:rPr>
                        <a:t> </a:t>
                      </a:r>
                      <a:endPar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US" sz="1000" b="1" i="0" u="none" strike="noStrike">
                          <a:solidFill>
                            <a:srgbClr val="000000"/>
                          </a:solidFill>
                          <a:effectLst/>
                          <a:latin typeface="Segoe UI" panose="020B0502040204020203" pitchFamily="34" charset="0"/>
                          <a:cs typeface="Segoe UI" panose="020B0502040204020203" pitchFamily="34" charset="0"/>
                        </a:rPr>
                        <a:t>Service providers shall demonstrate a commitment to ensuring the voice of people with lived experience, Māori and whānau, is evident on the restraint oversight groups.</a:t>
                      </a:r>
                      <a:endPar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a:p>
                  </a:txBody>
                  <a:tcPr/>
                </a:tc>
                <a:tc vMerge="1">
                  <a:txBody>
                    <a:bodyPr/>
                    <a:lstStyle/>
                    <a:p>
                      <a:endParaRPr lang="en-NZ"/>
                    </a:p>
                  </a:txBody>
                  <a:tcPr/>
                </a:tc>
                <a:tc vMerge="1">
                  <a:txBody>
                    <a:bodyPr/>
                    <a:lstStyle/>
                    <a:p>
                      <a:endParaRPr lang="en-NZ"/>
                    </a:p>
                  </a:txBody>
                  <a:tcPr/>
                </a:tc>
                <a:tc vMerge="1">
                  <a:txBody>
                    <a:bodyPr/>
                    <a:lstStyle/>
                    <a:p>
                      <a:pPr marL="171450" indent="-171450">
                        <a:buFont typeface="Arial" panose="020B0604020202020204" pitchFamily="34" charset="0"/>
                        <a:buChar char="•"/>
                      </a:pP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983902"/>
                  </a:ext>
                </a:extLst>
              </a:tr>
              <a:tr h="596559">
                <a:tc vMerge="1">
                  <a:txBody>
                    <a:bodyPr/>
                    <a:lstStyle/>
                    <a:p>
                      <a:pPr>
                        <a:spcBef>
                          <a:spcPts val="600"/>
                        </a:spcBef>
                        <a:spcAft>
                          <a:spcPts val="900"/>
                        </a:spcAft>
                      </a:pPr>
                      <a:r>
                        <a:rPr lang="en-NZ" sz="1000" b="1" kern="1200" dirty="0">
                          <a:solidFill>
                            <a:schemeClr val="tx1"/>
                          </a:solidFill>
                          <a:effectLst/>
                          <a:latin typeface="Segoe UI" panose="020B0502040204020203" pitchFamily="34" charset="0"/>
                          <a:ea typeface="+mn-ea"/>
                          <a:cs typeface="Segoe UI" panose="020B0502040204020203" pitchFamily="34" charset="0"/>
                        </a:rPr>
                        <a:t>6.1.2 </a:t>
                      </a:r>
                      <a:r>
                        <a:rPr lang="en-NZ" sz="1000" b="1" dirty="0">
                          <a:effectLst/>
                          <a:latin typeface="Segoe UI" panose="020B0502040204020203" pitchFamily="34" charset="0"/>
                          <a:ea typeface="Calibri" panose="020F0502020204030204" pitchFamily="34" charset="0"/>
                          <a:cs typeface="Segoe UI" panose="020B0502040204020203"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fontAlgn="t"/>
                      <a:r>
                        <a:rPr lang="en-US" sz="1000" b="1" i="0" u="none" strike="noStrike" dirty="0">
                          <a:solidFill>
                            <a:srgbClr val="000000"/>
                          </a:solidFill>
                          <a:effectLst/>
                          <a:latin typeface="Segoe UI" panose="020B0502040204020203" pitchFamily="34" charset="0"/>
                          <a:cs typeface="Segoe UI" panose="020B0502040204020203" pitchFamily="34" charset="0"/>
                        </a:rPr>
                        <a:t>Service providers shall demonstrate a commitment to ensuring the voice of people with lived experience, Māori and whānau, is evident on the restraint oversight groups.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endParaRPr lang="en-NZ" sz="1000" kern="1200" dirty="0">
                        <a:solidFill>
                          <a:schemeClr val="dk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–ID/PD/Sensory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Segoe UI" panose="020B0502040204020203" pitchFamily="34" charset="0"/>
                          <a:cs typeface="Segoe UI" panose="020B0502040204020203" pitchFamily="34" charset="0"/>
                        </a:rPr>
                        <a:t>Residential Disability – MH/AOD</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DHB inpatient/Private Hospitals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65597"/>
                  </a:ext>
                </a:extLst>
              </a:tr>
              <a:tr h="602773">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Segoe UI" panose="020B0502040204020203" pitchFamily="34" charset="0"/>
                        </a:rPr>
                        <a:t>6.1.3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There shall be an executive leader who is responsible for ensuring the commitment to restraint </a:t>
                      </a:r>
                      <a:r>
                        <a:rPr lang="en-US" sz="1000" b="1" i="0" u="none" strike="noStrike" dirty="0" err="1">
                          <a:solidFill>
                            <a:schemeClr val="bg2">
                              <a:lumMod val="50000"/>
                            </a:schemeClr>
                          </a:solidFill>
                          <a:effectLst/>
                          <a:latin typeface="Segoe UI" panose="020B0502040204020203" pitchFamily="34" charset="0"/>
                          <a:cs typeface="Segoe UI" panose="020B0502040204020203" pitchFamily="34" charset="0"/>
                        </a:rPr>
                        <a:t>minimisation</a:t>
                      </a:r>
                      <a:r>
                        <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rPr>
                        <a:t> and elimination is implemented and maintained.</a:t>
                      </a:r>
                    </a:p>
                    <a:p>
                      <a:pPr algn="l" fontAlgn="t"/>
                      <a:endParaRPr lang="en-US" sz="1000" b="1" i="0" u="none" strike="noStrike" dirty="0">
                        <a:solidFill>
                          <a:schemeClr val="bg2">
                            <a:lumMod val="50000"/>
                          </a:schemeClr>
                        </a:solidFill>
                        <a:effectLst/>
                        <a:latin typeface="Segoe UI" panose="020B0502040204020203" pitchFamily="34" charset="0"/>
                        <a:cs typeface="Segoe UI" panose="020B0502040204020203" pitchFamily="34" charset="0"/>
                      </a:endParaRP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Partially mapped: not explicit/aligns with </a:t>
                      </a:r>
                      <a:r>
                        <a:rPr lang="en-NZ" sz="1000" b="1" i="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rPr>
                        <a:t>2.1.1 </a:t>
                      </a:r>
                      <a:endParaRPr lang="en-NZ" sz="1000" b="1" dirty="0">
                        <a:solidFill>
                          <a:schemeClr val="bg2">
                            <a:lumMod val="50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endParaRPr lang="en-NZ" sz="1000" kern="1200" dirty="0">
                        <a:solidFill>
                          <a:schemeClr val="dk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dk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Segoe UI" panose="020B0502040204020203" pitchFamily="34" charset="0"/>
                          <a:cs typeface="Segoe UI" panose="020B0502040204020203" pitchFamily="34" charset="0"/>
                        </a:rPr>
                        <a:t>Residential Disability – MH/AOD</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DHB inpatient/Private Hospitals</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Hospice</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86905"/>
                  </a:ext>
                </a:extLst>
              </a:tr>
              <a:tr h="745699">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b="1" kern="1200" dirty="0">
                          <a:solidFill>
                            <a:schemeClr val="tx1"/>
                          </a:solidFill>
                          <a:effectLst/>
                          <a:latin typeface="Segoe UI" panose="020B0502040204020203" pitchFamily="34" charset="0"/>
                          <a:ea typeface="+mn-ea"/>
                          <a:cs typeface="Segoe UI" panose="020B0502040204020203" pitchFamily="34" charset="0"/>
                        </a:rPr>
                        <a:t>Executive leaders shall report restraint used at defined intervals and aggregated restraint data, including the type and frequency of restraint, to governance bodies. Data analysis shall support the implementation of an agreed strategy to ensure the health and safety of people and health care and support workers.</a:t>
                      </a:r>
                      <a:endParaRPr lang="en-NZ" sz="1000" b="1"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000"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970520"/>
                  </a:ext>
                </a:extLst>
              </a:tr>
              <a:tr h="1640538">
                <a:tc>
                  <a:txBody>
                    <a:bodyPr/>
                    <a:lstStyle/>
                    <a:p>
                      <a:pPr>
                        <a:spcBef>
                          <a:spcPts val="600"/>
                        </a:spcBef>
                        <a:spcAft>
                          <a:spcPts val="900"/>
                        </a:spcAft>
                      </a:pPr>
                      <a:r>
                        <a:rPr lang="en-NZ" sz="10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chemeClr val="tx1"/>
                          </a:solidFill>
                          <a:effectLst/>
                          <a:latin typeface="Segoe UI" panose="020B0502040204020203" pitchFamily="34" charset="0"/>
                          <a:ea typeface="+mn-ea"/>
                          <a:cs typeface="Segoe UI" panose="020B0502040204020203" pitchFamily="34" charset="0"/>
                        </a:rPr>
                        <a:t>Service providers shall implement policies and procedures underpinned by best practice that shall include:</a:t>
                      </a:r>
                    </a:p>
                    <a:p>
                      <a:pPr marL="228600" indent="-228600" algn="l" defTabSz="914400" rtl="0" eaLnBrk="1" latinLnBrk="0" hangingPunct="1">
                        <a:buAutoNum type="alphaLcParenBoth"/>
                      </a:pPr>
                      <a:r>
                        <a:rPr lang="en-US" sz="1000" kern="1200" dirty="0">
                          <a:solidFill>
                            <a:schemeClr val="tx1"/>
                          </a:solidFill>
                          <a:effectLst/>
                          <a:latin typeface="Segoe UI" panose="020B0502040204020203" pitchFamily="34" charset="0"/>
                          <a:ea typeface="+mn-ea"/>
                          <a:cs typeface="Segoe UI" panose="020B0502040204020203" pitchFamily="34" charset="0"/>
                        </a:rPr>
                        <a:t>The process of holistic assessment of the person’s care or support plan. The policy or procedure shall inform the delivery of services to avoid the use of restraint;</a:t>
                      </a:r>
                    </a:p>
                    <a:p>
                      <a:pPr marL="228600" indent="-228600" algn="l" defTabSz="914400" rtl="0" eaLnBrk="1" latinLnBrk="0" hangingPunct="1">
                        <a:buAutoNum type="alphaLcParenBoth"/>
                      </a:pPr>
                      <a:r>
                        <a:rPr lang="en-US" sz="1000" kern="1200" dirty="0">
                          <a:solidFill>
                            <a:schemeClr val="tx1"/>
                          </a:solidFill>
                          <a:effectLst/>
                          <a:latin typeface="Segoe UI" panose="020B0502040204020203" pitchFamily="34" charset="0"/>
                          <a:ea typeface="+mn-ea"/>
                          <a:cs typeface="Segoe UI" panose="020B0502040204020203" pitchFamily="34" charset="0"/>
                        </a:rPr>
                        <a:t>The process of approval and review of de-escalation methods, the types of restraint used, and the duration of restraint used by the service provider;</a:t>
                      </a:r>
                    </a:p>
                    <a:p>
                      <a:pPr marL="228600" indent="-228600" algn="l" defTabSz="914400" rtl="0" eaLnBrk="1" latinLnBrk="0" hangingPunct="1">
                        <a:buAutoNum type="alphaLcParenBoth"/>
                      </a:pPr>
                      <a:r>
                        <a:rPr lang="en-US" sz="1000" kern="1200" dirty="0">
                          <a:solidFill>
                            <a:schemeClr val="tx1"/>
                          </a:solidFill>
                          <a:effectLst/>
                          <a:latin typeface="Segoe UI" panose="020B0502040204020203" pitchFamily="34" charset="0"/>
                          <a:ea typeface="+mn-ea"/>
                          <a:cs typeface="Segoe UI" panose="020B0502040204020203" pitchFamily="34" charset="0"/>
                        </a:rPr>
                        <a:t>Restraint elimination and use of alternative interventions shall be incorporated into relevant policies, including those on procurement processes, clinical trials, and use of equipment.</a:t>
                      </a:r>
                      <a:endParaRPr lang="en-NZ" sz="10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2.1.1; 2.1.2; </a:t>
                      </a:r>
                      <a:r>
                        <a:rPr lang="en-NZ" sz="100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2.2.1.1</a:t>
                      </a:r>
                      <a:r>
                        <a:rPr lang="en-NZ" sz="1000" i="1">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 2.2.1.2 </a:t>
                      </a:r>
                      <a:endParaRPr lang="en-NZ" sz="100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517197"/>
                  </a:ext>
                </a:extLst>
              </a:tr>
              <a:tr h="664006">
                <a:tc>
                  <a:txBody>
                    <a:bodyPr/>
                    <a:lstStyle/>
                    <a:p>
                      <a:pPr>
                        <a:spcBef>
                          <a:spcPts val="600"/>
                        </a:spcBef>
                        <a:spcAft>
                          <a:spcPts val="900"/>
                        </a:spcAft>
                      </a:pPr>
                      <a:r>
                        <a:rPr lang="en-NZ" sz="10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6.1.6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000" kern="1200" dirty="0">
                          <a:solidFill>
                            <a:schemeClr val="tx1"/>
                          </a:solidFill>
                          <a:effectLst/>
                          <a:latin typeface="Segoe UI" panose="020B0502040204020203" pitchFamily="34" charset="0"/>
                          <a:ea typeface="+mn-ea"/>
                          <a:cs typeface="Segoe UI" panose="020B0502040204020203" pitchFamily="34" charset="0"/>
                        </a:rPr>
                        <a:t>Health care and support workers shall be trained in least restrictive practice, safe practice, the use of restraint, alternative cultural-specific interventions, and de-escalation techniques within a culture of continuous learning.</a:t>
                      </a:r>
                      <a:endParaRPr lang="en-NZ" sz="10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1.3.6.3;</a:t>
                      </a:r>
                      <a:r>
                        <a:rPr lang="en-NZ" sz="1000" i="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 2.1.5; </a:t>
                      </a:r>
                      <a:r>
                        <a:rPr lang="en-NZ" sz="10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2.2.2.1</a:t>
                      </a:r>
                      <a:r>
                        <a:rPr lang="en-NZ" sz="1000" i="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 2.2.3.6</a:t>
                      </a:r>
                      <a:endParaRPr lang="en-NZ" sz="10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000" kern="1200" dirty="0">
                        <a:solidFill>
                          <a:schemeClr val="dk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029570"/>
                  </a:ext>
                </a:extLst>
              </a:tr>
            </a:tbl>
          </a:graphicData>
        </a:graphic>
      </p:graphicFrame>
    </p:spTree>
    <p:extLst>
      <p:ext uri="{BB962C8B-B14F-4D97-AF65-F5344CB8AC3E}">
        <p14:creationId xmlns:p14="http://schemas.microsoft.com/office/powerpoint/2010/main" val="428744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ECD7-11CD-4A96-A59D-ED8E1F51D461}"/>
              </a:ext>
            </a:extLst>
          </p:cNvPr>
          <p:cNvSpPr>
            <a:spLocks noGrp="1"/>
          </p:cNvSpPr>
          <p:nvPr>
            <p:ph type="title"/>
          </p:nvPr>
        </p:nvSpPr>
        <p:spPr>
          <a:xfrm>
            <a:off x="535708" y="78918"/>
            <a:ext cx="10515600" cy="558603"/>
          </a:xfrm>
        </p:spPr>
        <p:txBody>
          <a:bodyPr>
            <a:normAutofit/>
          </a:bodyPr>
          <a:lstStyle/>
          <a:p>
            <a:r>
              <a:rPr lang="en-US" sz="2200" dirty="0"/>
              <a:t>6.1 He </a:t>
            </a:r>
            <a:r>
              <a:rPr lang="en-US" sz="2200" dirty="0" err="1"/>
              <a:t>tukanga</a:t>
            </a:r>
            <a:r>
              <a:rPr lang="en-US" sz="2200" dirty="0"/>
              <a:t> here / A process of restraint cont...</a:t>
            </a:r>
            <a:endParaRPr lang="en-NZ" sz="2200" dirty="0"/>
          </a:p>
        </p:txBody>
      </p:sp>
      <p:graphicFrame>
        <p:nvGraphicFramePr>
          <p:cNvPr id="4" name="Table 4">
            <a:extLst>
              <a:ext uri="{FF2B5EF4-FFF2-40B4-BE49-F238E27FC236}">
                <a16:creationId xmlns:a16="http://schemas.microsoft.com/office/drawing/2014/main" id="{445B078C-4312-4229-8E2B-D68CA180A402}"/>
              </a:ext>
            </a:extLst>
          </p:cNvPr>
          <p:cNvGraphicFramePr>
            <a:graphicFrameLocks noGrp="1"/>
          </p:cNvGraphicFramePr>
          <p:nvPr>
            <p:ph idx="1"/>
            <p:extLst>
              <p:ext uri="{D42A27DB-BD31-4B8C-83A1-F6EECF244321}">
                <p14:modId xmlns:p14="http://schemas.microsoft.com/office/powerpoint/2010/main" val="647143297"/>
              </p:ext>
            </p:extLst>
          </p:nvPr>
        </p:nvGraphicFramePr>
        <p:xfrm>
          <a:off x="453412" y="735113"/>
          <a:ext cx="11156183" cy="5387774"/>
        </p:xfrm>
        <a:graphic>
          <a:graphicData uri="http://schemas.openxmlformats.org/drawingml/2006/table">
            <a:tbl>
              <a:tblPr firstRow="1" bandRow="1">
                <a:tableStyleId>{5C22544A-7EE6-4342-B048-85BDC9FD1C3A}</a:tableStyleId>
              </a:tblPr>
              <a:tblGrid>
                <a:gridCol w="4575788">
                  <a:extLst>
                    <a:ext uri="{9D8B030D-6E8A-4147-A177-3AD203B41FA5}">
                      <a16:colId xmlns:a16="http://schemas.microsoft.com/office/drawing/2014/main" val="3180253863"/>
                    </a:ext>
                  </a:extLst>
                </a:gridCol>
                <a:gridCol w="3831336">
                  <a:extLst>
                    <a:ext uri="{9D8B030D-6E8A-4147-A177-3AD203B41FA5}">
                      <a16:colId xmlns:a16="http://schemas.microsoft.com/office/drawing/2014/main" val="816411912"/>
                    </a:ext>
                  </a:extLst>
                </a:gridCol>
                <a:gridCol w="2749059">
                  <a:extLst>
                    <a:ext uri="{9D8B030D-6E8A-4147-A177-3AD203B41FA5}">
                      <a16:colId xmlns:a16="http://schemas.microsoft.com/office/drawing/2014/main" val="42081523"/>
                    </a:ext>
                  </a:extLst>
                </a:gridCol>
              </a:tblGrid>
              <a:tr h="233458">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9388120"/>
                  </a:ext>
                </a:extLst>
              </a:tr>
              <a:tr h="2801500">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6. 1.1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Governance bodies shall demonstrate commitment toward eliminating restraint.</a:t>
                      </a:r>
                    </a:p>
                    <a:p>
                      <a:pPr marL="0" marR="0" lvl="0" indent="0" algn="l" defTabSz="914400" rtl="0" eaLnBrk="1" fontAlgn="auto" latinLnBrk="0" hangingPunct="1">
                        <a:lnSpc>
                          <a:spcPct val="100000"/>
                        </a:lnSpc>
                        <a:spcBef>
                          <a:spcPts val="600"/>
                        </a:spcBef>
                        <a:spcAft>
                          <a:spcPts val="900"/>
                        </a:spcAft>
                        <a:buClrTx/>
                        <a:buSzTx/>
                        <a:buFontTx/>
                        <a:buNone/>
                        <a:tabLst/>
                        <a:defRPr/>
                      </a:pP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Hospice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Hospice</a:t>
                      </a: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p>
                      <a:pPr marL="0" lvl="1" indent="0" algn="l" defTabSz="914400" rtl="0" eaLnBrk="1" latinLnBrk="0" hangingPunct="1">
                        <a:spcBef>
                          <a:spcPts val="600"/>
                        </a:spcBef>
                        <a:spcAft>
                          <a:spcPts val="600"/>
                        </a:spcAft>
                        <a:buFont typeface="Arial" panose="020B0604020202020204" pitchFamily="34" charset="0"/>
                        <a:buNone/>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577329"/>
                  </a:ext>
                </a:extLst>
              </a:tr>
              <a:tr h="221785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6.1.2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demonstrate a commitment to ensuring the voice of people with lived experience, Māori and whānau, is evident on the restraint oversight groups.</a:t>
                      </a:r>
                    </a:p>
                    <a:p>
                      <a:endParaRPr lang="en-NZ" sz="1000"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841315"/>
                  </a:ext>
                </a:extLst>
              </a:tr>
            </a:tbl>
          </a:graphicData>
        </a:graphic>
      </p:graphicFrame>
    </p:spTree>
    <p:extLst>
      <p:ext uri="{BB962C8B-B14F-4D97-AF65-F5344CB8AC3E}">
        <p14:creationId xmlns:p14="http://schemas.microsoft.com/office/powerpoint/2010/main" val="62429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ECD7-11CD-4A96-A59D-ED8E1F51D461}"/>
              </a:ext>
            </a:extLst>
          </p:cNvPr>
          <p:cNvSpPr>
            <a:spLocks noGrp="1"/>
          </p:cNvSpPr>
          <p:nvPr>
            <p:ph type="title"/>
          </p:nvPr>
        </p:nvSpPr>
        <p:spPr>
          <a:xfrm>
            <a:off x="535708" y="78918"/>
            <a:ext cx="10515600" cy="558603"/>
          </a:xfrm>
        </p:spPr>
        <p:txBody>
          <a:bodyPr>
            <a:normAutofit/>
          </a:bodyPr>
          <a:lstStyle/>
          <a:p>
            <a:r>
              <a:rPr lang="en-US" sz="2200" dirty="0"/>
              <a:t>6.1 He </a:t>
            </a:r>
            <a:r>
              <a:rPr lang="en-US" sz="2200" dirty="0" err="1"/>
              <a:t>tukanga</a:t>
            </a:r>
            <a:r>
              <a:rPr lang="en-US" sz="2200" dirty="0"/>
              <a:t> here / A process of restraint cont...</a:t>
            </a:r>
            <a:endParaRPr lang="en-NZ" sz="2200" dirty="0"/>
          </a:p>
        </p:txBody>
      </p:sp>
      <p:graphicFrame>
        <p:nvGraphicFramePr>
          <p:cNvPr id="4" name="Table 4">
            <a:extLst>
              <a:ext uri="{FF2B5EF4-FFF2-40B4-BE49-F238E27FC236}">
                <a16:creationId xmlns:a16="http://schemas.microsoft.com/office/drawing/2014/main" id="{445B078C-4312-4229-8E2B-D68CA180A402}"/>
              </a:ext>
            </a:extLst>
          </p:cNvPr>
          <p:cNvGraphicFramePr>
            <a:graphicFrameLocks noGrp="1"/>
          </p:cNvGraphicFramePr>
          <p:nvPr>
            <p:ph idx="1"/>
            <p:extLst>
              <p:ext uri="{D42A27DB-BD31-4B8C-83A1-F6EECF244321}">
                <p14:modId xmlns:p14="http://schemas.microsoft.com/office/powerpoint/2010/main" val="3584659216"/>
              </p:ext>
            </p:extLst>
          </p:nvPr>
        </p:nvGraphicFramePr>
        <p:xfrm>
          <a:off x="435124" y="724067"/>
          <a:ext cx="11156183" cy="5409866"/>
        </p:xfrm>
        <a:graphic>
          <a:graphicData uri="http://schemas.openxmlformats.org/drawingml/2006/table">
            <a:tbl>
              <a:tblPr firstRow="1" bandRow="1">
                <a:tableStyleId>{5C22544A-7EE6-4342-B048-85BDC9FD1C3A}</a:tableStyleId>
              </a:tblPr>
              <a:tblGrid>
                <a:gridCol w="4575788">
                  <a:extLst>
                    <a:ext uri="{9D8B030D-6E8A-4147-A177-3AD203B41FA5}">
                      <a16:colId xmlns:a16="http://schemas.microsoft.com/office/drawing/2014/main" val="3180253863"/>
                    </a:ext>
                  </a:extLst>
                </a:gridCol>
                <a:gridCol w="3831336">
                  <a:extLst>
                    <a:ext uri="{9D8B030D-6E8A-4147-A177-3AD203B41FA5}">
                      <a16:colId xmlns:a16="http://schemas.microsoft.com/office/drawing/2014/main" val="816411912"/>
                    </a:ext>
                  </a:extLst>
                </a:gridCol>
                <a:gridCol w="2749059">
                  <a:extLst>
                    <a:ext uri="{9D8B030D-6E8A-4147-A177-3AD203B41FA5}">
                      <a16:colId xmlns:a16="http://schemas.microsoft.com/office/drawing/2014/main" val="42081523"/>
                    </a:ext>
                  </a:extLst>
                </a:gridCol>
              </a:tblGrid>
              <a:tr h="22672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49388120"/>
                  </a:ext>
                </a:extLst>
              </a:tr>
              <a:tr h="2338087">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6.1.3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There shall be an executive leader who is responsible for ensuring the commitment to restraint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minimisation</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and elimination is implemented and maintained.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Hospice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Hospice</a:t>
                      </a:r>
                    </a:p>
                    <a:p>
                      <a:pPr marL="0" lvl="1" indent="0" algn="l" defTabSz="914400" rtl="0" eaLnBrk="1" latinLnBrk="0" hangingPunct="1">
                        <a:spcBef>
                          <a:spcPts val="600"/>
                        </a:spcBef>
                        <a:spcAft>
                          <a:spcPts val="600"/>
                        </a:spcAft>
                        <a:buFont typeface="Arial" panose="020B0604020202020204" pitchFamily="34" charset="0"/>
                        <a:buNone/>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p>
                      <a:pPr marL="0" lvl="1" indent="0" algn="l" defTabSz="914400" rtl="0" eaLnBrk="1" latinLnBrk="0" hangingPunct="1">
                        <a:spcBef>
                          <a:spcPts val="600"/>
                        </a:spcBef>
                        <a:spcAft>
                          <a:spcPts val="600"/>
                        </a:spcAft>
                        <a:buFont typeface="Arial" panose="020B0604020202020204" pitchFamily="34" charset="0"/>
                        <a:buNone/>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577329"/>
                  </a:ext>
                </a:extLst>
              </a:tr>
              <a:tr h="2651426">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6.1.4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Executive leaders shall report restraint used at defined intervals and aggregated restraint data, including the type and frequency of restraint, to governance bodies. Data analysis shall support the implementation of an agreed strategy to ensure the health and safety of people and health care and support workers.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lvl="1" indent="0" algn="l" defTabSz="914400" rtl="0" eaLnBrk="1" latinLnBrk="0" hangingPunct="1">
                        <a:spcBef>
                          <a:spcPts val="600"/>
                        </a:spcBef>
                        <a:spcAft>
                          <a:spcPts val="600"/>
                        </a:spcAft>
                        <a:buFont typeface="Arial" panose="020B0604020202020204" pitchFamily="34" charset="0"/>
                        <a:buNone/>
                      </a:pPr>
                      <a:r>
                        <a:rPr lang="en-US" sz="1600" kern="120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tx1"/>
                          </a:solidFill>
                          <a:effectLst/>
                          <a:latin typeface="Segoe UI" panose="020B0502040204020203" pitchFamily="34" charset="0"/>
                          <a:ea typeface="+mn-ea"/>
                          <a:cs typeface="Times New Roman" panose="02020603050405020304" pitchFamily="18" charset="0"/>
                        </a:rPr>
                        <a:t>Residential Disability – MH/AOD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tx1"/>
                          </a:solidFill>
                          <a:effectLst/>
                          <a:latin typeface="Segoe UI" panose="020B0502040204020203" pitchFamily="34" charset="0"/>
                          <a:ea typeface="+mn-ea"/>
                          <a:cs typeface="Times New Roman" panose="02020603050405020304" pitchFamily="18" charset="0"/>
                        </a:rPr>
                        <a:t>Hospice</a:t>
                      </a:r>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lvl="1" indent="0" algn="l" defTabSz="914400" rtl="0" eaLnBrk="1" latinLnBrk="0" hangingPunct="1">
                        <a:spcBef>
                          <a:spcPts val="600"/>
                        </a:spcBef>
                        <a:spcAft>
                          <a:spcPts val="600"/>
                        </a:spcAft>
                        <a:buFont typeface="Arial" panose="020B0604020202020204" pitchFamily="34" charset="0"/>
                        <a:buNone/>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2841315"/>
                  </a:ext>
                </a:extLst>
              </a:tr>
            </a:tbl>
          </a:graphicData>
        </a:graphic>
      </p:graphicFrame>
    </p:spTree>
    <p:extLst>
      <p:ext uri="{BB962C8B-B14F-4D97-AF65-F5344CB8AC3E}">
        <p14:creationId xmlns:p14="http://schemas.microsoft.com/office/powerpoint/2010/main" val="53234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E103-FADA-4E7B-B3F0-A48E966A586E}"/>
              </a:ext>
            </a:extLst>
          </p:cNvPr>
          <p:cNvSpPr>
            <a:spLocks noGrp="1"/>
          </p:cNvSpPr>
          <p:nvPr>
            <p:ph type="title"/>
          </p:nvPr>
        </p:nvSpPr>
        <p:spPr>
          <a:xfrm>
            <a:off x="463732" y="294986"/>
            <a:ext cx="10515600" cy="523147"/>
          </a:xfrm>
        </p:spPr>
        <p:txBody>
          <a:bodyPr>
            <a:noAutofit/>
          </a:bodyPr>
          <a:lstStyle/>
          <a:p>
            <a:r>
              <a:rPr lang="en-NZ" sz="2200" dirty="0"/>
              <a:t>6.2 </a:t>
            </a:r>
            <a:r>
              <a:rPr lang="en-NZ" sz="2200" dirty="0" err="1"/>
              <a:t>Herenga</a:t>
            </a:r>
            <a:r>
              <a:rPr lang="en-NZ" sz="2200" dirty="0"/>
              <a:t> </a:t>
            </a:r>
            <a:r>
              <a:rPr lang="en-NZ" sz="2200" dirty="0" err="1"/>
              <a:t>haumaru</a:t>
            </a:r>
            <a:r>
              <a:rPr lang="en-NZ" sz="2200" dirty="0"/>
              <a:t> / Safe restraint</a:t>
            </a:r>
            <a:br>
              <a:rPr lang="en-NZ" sz="1200" dirty="0">
                <a:ea typeface="Calibri" panose="020F0502020204030204" pitchFamily="34" charset="0"/>
              </a:rPr>
            </a:br>
            <a:r>
              <a:rPr lang="en-NZ" sz="1200" i="1" dirty="0">
                <a:solidFill>
                  <a:schemeClr val="tx1"/>
                </a:solidFill>
              </a:rPr>
              <a:t>HDSS 2008 Alignment: 2.2 Safe Restraint Practice </a:t>
            </a:r>
            <a:br>
              <a:rPr lang="en-NZ" sz="1200" dirty="0">
                <a:ea typeface="Calibri" panose="020F0502020204030204" pitchFamily="34" charset="0"/>
              </a:rPr>
            </a:br>
            <a:endParaRPr lang="en-NZ" sz="1200" dirty="0">
              <a:solidFill>
                <a:srgbClr val="FF0000"/>
              </a:solidFill>
            </a:endParaRPr>
          </a:p>
        </p:txBody>
      </p:sp>
      <p:graphicFrame>
        <p:nvGraphicFramePr>
          <p:cNvPr id="8" name="Table 8">
            <a:extLst>
              <a:ext uri="{FF2B5EF4-FFF2-40B4-BE49-F238E27FC236}">
                <a16:creationId xmlns:a16="http://schemas.microsoft.com/office/drawing/2014/main" id="{F1755DDE-DE7C-42E0-89B2-12FBAE605998}"/>
              </a:ext>
            </a:extLst>
          </p:cNvPr>
          <p:cNvGraphicFramePr>
            <a:graphicFrameLocks noGrp="1"/>
          </p:cNvGraphicFramePr>
          <p:nvPr>
            <p:ph idx="1"/>
            <p:extLst>
              <p:ext uri="{D42A27DB-BD31-4B8C-83A1-F6EECF244321}">
                <p14:modId xmlns:p14="http://schemas.microsoft.com/office/powerpoint/2010/main" val="750132597"/>
              </p:ext>
            </p:extLst>
          </p:nvPr>
        </p:nvGraphicFramePr>
        <p:xfrm>
          <a:off x="455720" y="818132"/>
          <a:ext cx="11272548" cy="5256045"/>
        </p:xfrm>
        <a:graphic>
          <a:graphicData uri="http://schemas.openxmlformats.org/drawingml/2006/table">
            <a:tbl>
              <a:tblPr firstRow="1">
                <a:tableStyleId>{616DA210-FB5B-4158-B5E0-FEB733F419BA}</a:tableStyleId>
              </a:tblPr>
              <a:tblGrid>
                <a:gridCol w="806152">
                  <a:extLst>
                    <a:ext uri="{9D8B030D-6E8A-4147-A177-3AD203B41FA5}">
                      <a16:colId xmlns:a16="http://schemas.microsoft.com/office/drawing/2014/main" val="2229801351"/>
                    </a:ext>
                  </a:extLst>
                </a:gridCol>
                <a:gridCol w="5175504">
                  <a:extLst>
                    <a:ext uri="{9D8B030D-6E8A-4147-A177-3AD203B41FA5}">
                      <a16:colId xmlns:a16="http://schemas.microsoft.com/office/drawing/2014/main" val="3245088155"/>
                    </a:ext>
                  </a:extLst>
                </a:gridCol>
                <a:gridCol w="1179576">
                  <a:extLst>
                    <a:ext uri="{9D8B030D-6E8A-4147-A177-3AD203B41FA5}">
                      <a16:colId xmlns:a16="http://schemas.microsoft.com/office/drawing/2014/main" val="2239523688"/>
                    </a:ext>
                  </a:extLst>
                </a:gridCol>
                <a:gridCol w="667512">
                  <a:extLst>
                    <a:ext uri="{9D8B030D-6E8A-4147-A177-3AD203B41FA5}">
                      <a16:colId xmlns:a16="http://schemas.microsoft.com/office/drawing/2014/main" val="2825046306"/>
                    </a:ext>
                  </a:extLst>
                </a:gridCol>
                <a:gridCol w="896112">
                  <a:extLst>
                    <a:ext uri="{9D8B030D-6E8A-4147-A177-3AD203B41FA5}">
                      <a16:colId xmlns:a16="http://schemas.microsoft.com/office/drawing/2014/main" val="2192902367"/>
                    </a:ext>
                  </a:extLst>
                </a:gridCol>
                <a:gridCol w="1033272">
                  <a:extLst>
                    <a:ext uri="{9D8B030D-6E8A-4147-A177-3AD203B41FA5}">
                      <a16:colId xmlns:a16="http://schemas.microsoft.com/office/drawing/2014/main" val="142761036"/>
                    </a:ext>
                  </a:extLst>
                </a:gridCol>
                <a:gridCol w="1514420">
                  <a:extLst>
                    <a:ext uri="{9D8B030D-6E8A-4147-A177-3AD203B41FA5}">
                      <a16:colId xmlns:a16="http://schemas.microsoft.com/office/drawing/2014/main" val="1730358859"/>
                    </a:ext>
                  </a:extLst>
                </a:gridCol>
              </a:tblGrid>
              <a:tr h="31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Criteria</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Criteria Description 2021</a:t>
                      </a:r>
                      <a:endParaRPr lang="en-NZ" sz="1400" dirty="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HDSS 2008</a:t>
                      </a:r>
                      <a:endParaRPr lang="en-NZ" sz="1400" dirty="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HCSS</a:t>
                      </a:r>
                      <a:endParaRPr lang="en-NZ" sz="1400" dirty="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Fertility</a:t>
                      </a:r>
                      <a:endParaRPr lang="en-NZ" sz="1400" dirty="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Abortion</a:t>
                      </a:r>
                      <a:endParaRPr lang="en-NZ" sz="1400" dirty="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Applicability</a:t>
                      </a:r>
                      <a:endParaRPr lang="en-NZ" sz="1400" dirty="0">
                        <a:latin typeface="Segoe UI" panose="020B0502040204020203" pitchFamily="34" charset="0"/>
                        <a:cs typeface="Segoe UI" panose="020B0502040204020203" pitchFamily="34" charset="0"/>
                      </a:endParaRPr>
                    </a:p>
                  </a:txBody>
                  <a:tcPr>
                    <a:solidFill>
                      <a:schemeClr val="bg2"/>
                    </a:solidFill>
                  </a:tcPr>
                </a:tc>
                <a:extLst>
                  <a:ext uri="{0D108BD9-81ED-4DB2-BD59-A6C34878D82A}">
                    <a16:rowId xmlns:a16="http://schemas.microsoft.com/office/drawing/2014/main" val="4258149005"/>
                  </a:ext>
                </a:extLst>
              </a:tr>
              <a:tr h="1152630">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6.2.1 </a:t>
                      </a:r>
                    </a:p>
                  </a:txBody>
                  <a:tcPr marL="68580" marR="68580" marT="0" marB="0"/>
                </a:tc>
                <a:tc>
                  <a:txBody>
                    <a:bodyPr/>
                    <a:lstStyle/>
                    <a:p>
                      <a:r>
                        <a:rPr lang="en-US" sz="1000" dirty="0">
                          <a:latin typeface="Segoe UI" panose="020B0502040204020203" pitchFamily="34" charset="0"/>
                          <a:cs typeface="Segoe UI" panose="020B0502040204020203" pitchFamily="34" charset="0"/>
                        </a:rPr>
                        <a:t>The decision to approve restraint for a person receiving services shall be made:</a:t>
                      </a:r>
                    </a:p>
                    <a:p>
                      <a:pPr marL="228600" indent="-228600">
                        <a:buAutoNum type="alphaLcParenBoth"/>
                      </a:pPr>
                      <a:r>
                        <a:rPr lang="en-US" sz="1000" dirty="0">
                          <a:latin typeface="Segoe UI" panose="020B0502040204020203" pitchFamily="34" charset="0"/>
                          <a:cs typeface="Segoe UI" panose="020B0502040204020203" pitchFamily="34" charset="0"/>
                        </a:rPr>
                        <a:t>As a last resort, after all other interventions or de-escalation strategies have been tried or implemented;</a:t>
                      </a:r>
                    </a:p>
                    <a:p>
                      <a:pPr marL="228600" indent="-228600">
                        <a:buAutoNum type="alphaLcParenBoth"/>
                      </a:pPr>
                      <a:r>
                        <a:rPr lang="en-US" sz="1000" dirty="0">
                          <a:latin typeface="Segoe UI" panose="020B0502040204020203" pitchFamily="34" charset="0"/>
                          <a:cs typeface="Segoe UI" panose="020B0502040204020203" pitchFamily="34" charset="0"/>
                        </a:rPr>
                        <a:t>After adequate time has been given for cultural assessment;</a:t>
                      </a:r>
                    </a:p>
                    <a:p>
                      <a:pPr marL="228600" indent="-228600">
                        <a:buAutoNum type="alphaLcParenBoth"/>
                      </a:pPr>
                      <a:r>
                        <a:rPr lang="en-US" sz="1000" dirty="0">
                          <a:latin typeface="Segoe UI" panose="020B0502040204020203" pitchFamily="34" charset="0"/>
                          <a:cs typeface="Segoe UI" panose="020B0502040204020203" pitchFamily="34" charset="0"/>
                        </a:rPr>
                        <a:t>Following assessment, planning, and preparation, which includes available resources able to be put in place;</a:t>
                      </a:r>
                    </a:p>
                    <a:p>
                      <a:pPr marL="228600" indent="-228600">
                        <a:buAutoNum type="alphaLcParenBoth"/>
                      </a:pPr>
                      <a:r>
                        <a:rPr lang="en-US" sz="1000" dirty="0">
                          <a:latin typeface="Segoe UI" panose="020B0502040204020203" pitchFamily="34" charset="0"/>
                          <a:cs typeface="Segoe UI" panose="020B0502040204020203" pitchFamily="34" charset="0"/>
                        </a:rPr>
                        <a:t>By the most appropriate health professional;</a:t>
                      </a:r>
                    </a:p>
                    <a:p>
                      <a:pPr marL="228600" indent="-228600">
                        <a:buAutoNum type="alphaLcParenBoth"/>
                      </a:pPr>
                      <a:r>
                        <a:rPr lang="en-US" sz="1000" dirty="0">
                          <a:latin typeface="Segoe UI" panose="020B0502040204020203" pitchFamily="34" charset="0"/>
                          <a:cs typeface="Segoe UI" panose="020B0502040204020203" pitchFamily="34" charset="0"/>
                        </a:rPr>
                        <a:t>When the environment is appropriate and safe.</a:t>
                      </a:r>
                      <a:endParaRPr lang="en-NZ" sz="1000" dirty="0">
                        <a:latin typeface="Segoe UI" panose="020B0502040204020203" pitchFamily="34" charset="0"/>
                        <a:cs typeface="Segoe UI" panose="020B0502040204020203" pitchFamily="34" charset="0"/>
                      </a:endParaRPr>
                    </a:p>
                  </a:txBody>
                  <a:tcPr marL="68580" marR="68580" marT="0" marB="0"/>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Segoe UI" panose="020B0502040204020203" pitchFamily="34" charset="0"/>
                        </a:rPr>
                        <a:t>1.3.6.3; 2.1.2; </a:t>
                      </a:r>
                      <a:r>
                        <a:rPr lang="en-NZ" sz="1000" dirty="0">
                          <a:effectLst/>
                          <a:latin typeface="Segoe UI" panose="020B0502040204020203" pitchFamily="34" charset="0"/>
                          <a:ea typeface="Calibri" panose="020F0502020204030204" pitchFamily="34" charset="0"/>
                          <a:cs typeface="Segoe UI" panose="020B0502040204020203" pitchFamily="34" charset="0"/>
                        </a:rPr>
                        <a:t>2.2.2.1; 2.2.3.2</a:t>
                      </a:r>
                    </a:p>
                  </a:txBody>
                  <a:tcPr marL="68580" marR="68580" marT="0" marB="0"/>
                </a:tc>
                <a:tc rowSpan="4">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tc>
                <a:tc rowSpan="4">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tc>
                <a:tc rowSpan="4">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endParaRPr lang="en-NZ" sz="1000" kern="1200" dirty="0">
                        <a:solidFill>
                          <a:schemeClr val="dk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dk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Segoe UI" panose="020B0502040204020203" pitchFamily="34" charset="0"/>
                          <a:cs typeface="Segoe UI" panose="020B0502040204020203" pitchFamily="34" charset="0"/>
                        </a:rPr>
                        <a:t>Residential Disability – MH/AOD</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DHB inpatient/Private Hospitals</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Hospice</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p>
                      <a:endParaRPr lang="en-NZ" sz="1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32154021"/>
                  </a:ext>
                </a:extLst>
              </a:tr>
              <a:tr h="340736">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6.2.2 </a:t>
                      </a:r>
                    </a:p>
                  </a:txBody>
                  <a:tcPr marL="68580" marR="68580" marT="0" marB="0"/>
                </a:tc>
                <a:tc>
                  <a:txBody>
                    <a:bodyPr/>
                    <a:lstStyle/>
                    <a:p>
                      <a:r>
                        <a:rPr lang="en-US" sz="1000" dirty="0">
                          <a:latin typeface="Segoe UI" panose="020B0502040204020203" pitchFamily="34" charset="0"/>
                          <a:cs typeface="Segoe UI" panose="020B0502040204020203" pitchFamily="34" charset="0"/>
                        </a:rPr>
                        <a:t>The frequency and extent of monitoring of people during restraint shall be determined by a registered health professional and implemented according to this determination.</a:t>
                      </a:r>
                      <a:endParaRPr lang="en-NZ" sz="1000" dirty="0">
                        <a:latin typeface="Segoe UI" panose="020B0502040204020203" pitchFamily="34" charset="0"/>
                        <a:cs typeface="Segoe UI" panose="020B0502040204020203" pitchFamily="34" charset="0"/>
                      </a:endParaRPr>
                    </a:p>
                  </a:txBody>
                  <a:tcPr marL="68580" marR="68580" marT="0" marB="0"/>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Segoe UI" panose="020B0502040204020203" pitchFamily="34" charset="0"/>
                        </a:rPr>
                        <a:t>2.2.3.1; 2.2.3.3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endParaRPr lang="en-NZ" sz="1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90947100"/>
                  </a:ext>
                </a:extLst>
              </a:tr>
              <a:tr h="353991">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6.2.3 </a:t>
                      </a:r>
                    </a:p>
                  </a:txBody>
                  <a:tcPr marL="68580" marR="68580" marT="0" marB="0"/>
                </a:tc>
                <a:tc>
                  <a:txBody>
                    <a:bodyPr/>
                    <a:lstStyle/>
                    <a:p>
                      <a:r>
                        <a:rPr lang="en-US" sz="1000" dirty="0">
                          <a:latin typeface="Segoe UI" panose="020B0502040204020203" pitchFamily="34" charset="0"/>
                          <a:cs typeface="Segoe UI" panose="020B0502040204020203" pitchFamily="34" charset="0"/>
                        </a:rPr>
                        <a:t>Monitoring restraint shall include people’s cultural, physical, psychological, and psychosocial needs, and shall address </a:t>
                      </a:r>
                      <a:r>
                        <a:rPr lang="en-US" sz="1000" dirty="0" err="1">
                          <a:latin typeface="Segoe UI" panose="020B0502040204020203" pitchFamily="34" charset="0"/>
                          <a:cs typeface="Segoe UI" panose="020B0502040204020203" pitchFamily="34" charset="0"/>
                        </a:rPr>
                        <a:t>wairuatanga</a:t>
                      </a:r>
                      <a:r>
                        <a:rPr lang="en-US" sz="1000" dirty="0">
                          <a:latin typeface="Segoe UI" panose="020B0502040204020203" pitchFamily="34" charset="0"/>
                          <a:cs typeface="Segoe UI" panose="020B0502040204020203" pitchFamily="34" charset="0"/>
                        </a:rPr>
                        <a:t>.</a:t>
                      </a:r>
                      <a:endParaRPr lang="en-NZ" sz="1000" dirty="0">
                        <a:latin typeface="Segoe UI" panose="020B0502040204020203" pitchFamily="34" charset="0"/>
                        <a:cs typeface="Segoe UI" panose="020B0502040204020203" pitchFamily="34" charset="0"/>
                      </a:endParaRPr>
                    </a:p>
                  </a:txBody>
                  <a:tcPr marL="68580" marR="68580" marT="0" marB="0"/>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Segoe UI" panose="020B0502040204020203" pitchFamily="34" charset="0"/>
                        </a:rPr>
                        <a:t>2.2.3.1; 2.2.3.3; </a:t>
                      </a:r>
                      <a:r>
                        <a:rPr lang="en-NZ" sz="1000">
                          <a:effectLst/>
                          <a:latin typeface="Segoe UI" panose="020B0502040204020203" pitchFamily="34" charset="0"/>
                          <a:ea typeface="Calibri" panose="020F0502020204030204" pitchFamily="34" charset="0"/>
                          <a:cs typeface="Segoe UI" panose="020B0502040204020203" pitchFamily="34" charset="0"/>
                        </a:rPr>
                        <a:t>2.2.3.4</a:t>
                      </a:r>
                    </a:p>
                  </a:txBody>
                  <a:tcPr marL="68580" marR="68580" marT="0" marB="0"/>
                </a:tc>
                <a:tc vMerge="1">
                  <a:txBody>
                    <a:bodyPr/>
                    <a:lstStyle/>
                    <a:p>
                      <a:pPr>
                        <a:spcBef>
                          <a:spcPts val="600"/>
                        </a:spcBef>
                        <a:spcAft>
                          <a:spcPts val="900"/>
                        </a:spcAft>
                      </a:pP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a:tc>
                <a:extLst>
                  <a:ext uri="{0D108BD9-81ED-4DB2-BD59-A6C34878D82A}">
                    <a16:rowId xmlns:a16="http://schemas.microsoft.com/office/drawing/2014/main" val="3497001119"/>
                  </a:ext>
                </a:extLst>
              </a:tr>
              <a:tr h="3023821">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6.2.4 </a:t>
                      </a:r>
                    </a:p>
                  </a:txBody>
                  <a:tcPr marL="68580" marR="68580" marT="0" marB="0"/>
                </a:tc>
                <a:tc>
                  <a:txBody>
                    <a:bodyPr/>
                    <a:lstStyle/>
                    <a:p>
                      <a:r>
                        <a:rPr lang="en-US" sz="1000" dirty="0">
                          <a:latin typeface="Segoe UI" panose="020B0502040204020203" pitchFamily="34" charset="0"/>
                          <a:cs typeface="Segoe UI" panose="020B0502040204020203" pitchFamily="34" charset="0"/>
                        </a:rPr>
                        <a:t>Each episode of restraint shall be documented on a restraint register and in people’s records in sufficient detail to provide an accurate rationale for use, intervention, duration, and outcome of the restraint, and shall include:</a:t>
                      </a:r>
                    </a:p>
                    <a:p>
                      <a:r>
                        <a:rPr lang="en-US" sz="1000" dirty="0">
                          <a:latin typeface="Segoe UI" panose="020B0502040204020203" pitchFamily="34" charset="0"/>
                          <a:cs typeface="Segoe UI" panose="020B0502040204020203" pitchFamily="34" charset="0"/>
                        </a:rPr>
                        <a:t>(a) The type of restraint used;</a:t>
                      </a:r>
                    </a:p>
                    <a:p>
                      <a:r>
                        <a:rPr lang="en-US" sz="1000" dirty="0">
                          <a:latin typeface="Segoe UI" panose="020B0502040204020203" pitchFamily="34" charset="0"/>
                          <a:cs typeface="Segoe UI" panose="020B0502040204020203" pitchFamily="34" charset="0"/>
                        </a:rPr>
                        <a:t>(b) Details of the reasons for initiating the restraint;</a:t>
                      </a:r>
                    </a:p>
                    <a:p>
                      <a:r>
                        <a:rPr lang="en-US" sz="1000" dirty="0">
                          <a:latin typeface="Segoe UI" panose="020B0502040204020203" pitchFamily="34" charset="0"/>
                          <a:cs typeface="Segoe UI" panose="020B0502040204020203" pitchFamily="34" charset="0"/>
                        </a:rPr>
                        <a:t>(c) The decision-making process, including details of de-escalation techniques and alternative interventions that were attempted or considered prior to the use of restraint;</a:t>
                      </a:r>
                    </a:p>
                    <a:p>
                      <a:r>
                        <a:rPr lang="en-US" sz="1000" dirty="0">
                          <a:latin typeface="Segoe UI" panose="020B0502040204020203" pitchFamily="34" charset="0"/>
                          <a:cs typeface="Segoe UI" panose="020B0502040204020203" pitchFamily="34" charset="0"/>
                        </a:rPr>
                        <a:t>(d) If required, details of any advocacy and support offered, provided, or facilitated; NOTE – An advocate may be: whānau, friend, Māori services, Pacific services, interpreter, personal or family advisor, or independent advocate.</a:t>
                      </a:r>
                    </a:p>
                    <a:p>
                      <a:r>
                        <a:rPr lang="en-US" sz="1000" dirty="0">
                          <a:latin typeface="Segoe UI" panose="020B0502040204020203" pitchFamily="34" charset="0"/>
                          <a:cs typeface="Segoe UI" panose="020B0502040204020203" pitchFamily="34" charset="0"/>
                        </a:rPr>
                        <a:t>(e) The outcome of the restraint;</a:t>
                      </a:r>
                    </a:p>
                    <a:p>
                      <a:r>
                        <a:rPr lang="en-US" sz="1000" dirty="0">
                          <a:latin typeface="Segoe UI" panose="020B0502040204020203" pitchFamily="34" charset="0"/>
                          <a:cs typeface="Segoe UI" panose="020B0502040204020203" pitchFamily="34" charset="0"/>
                        </a:rPr>
                        <a:t>(f) Any impact, injury, and trauma on the person as a result of the use of restraint;</a:t>
                      </a:r>
                    </a:p>
                    <a:p>
                      <a:r>
                        <a:rPr lang="en-US" sz="1000" dirty="0">
                          <a:latin typeface="Segoe UI" panose="020B0502040204020203" pitchFamily="34" charset="0"/>
                          <a:cs typeface="Segoe UI" panose="020B0502040204020203" pitchFamily="34" charset="0"/>
                        </a:rPr>
                        <a:t>(g) Observations and monitoring of the person during the restraint;</a:t>
                      </a:r>
                    </a:p>
                    <a:p>
                      <a:r>
                        <a:rPr lang="en-US" sz="1000" dirty="0">
                          <a:latin typeface="Segoe UI" panose="020B0502040204020203" pitchFamily="34" charset="0"/>
                          <a:cs typeface="Segoe UI" panose="020B0502040204020203" pitchFamily="34" charset="0"/>
                        </a:rPr>
                        <a:t>(h) Comments resulting from the evaluation of the restraint;</a:t>
                      </a:r>
                    </a:p>
                    <a:p>
                      <a:r>
                        <a:rPr lang="en-US" sz="1000" dirty="0">
                          <a:latin typeface="Segoe UI" panose="020B0502040204020203" pitchFamily="34" charset="0"/>
                          <a:cs typeface="Segoe UI" panose="020B0502040204020203" pitchFamily="34" charset="0"/>
                        </a:rPr>
                        <a:t>(</a:t>
                      </a:r>
                      <a:r>
                        <a:rPr lang="en-US" sz="1000" dirty="0" err="1">
                          <a:latin typeface="Segoe UI" panose="020B0502040204020203" pitchFamily="34" charset="0"/>
                          <a:cs typeface="Segoe UI" panose="020B0502040204020203" pitchFamily="34" charset="0"/>
                        </a:rPr>
                        <a:t>i</a:t>
                      </a:r>
                      <a:r>
                        <a:rPr lang="en-US" sz="1000" dirty="0">
                          <a:latin typeface="Segoe UI" panose="020B0502040204020203" pitchFamily="34" charset="0"/>
                          <a:cs typeface="Segoe UI" panose="020B0502040204020203" pitchFamily="34" charset="0"/>
                        </a:rPr>
                        <a:t>) If relevant to the service: a record of the person-</a:t>
                      </a:r>
                      <a:r>
                        <a:rPr lang="en-US" sz="1000" dirty="0" err="1">
                          <a:latin typeface="Segoe UI" panose="020B0502040204020203" pitchFamily="34" charset="0"/>
                          <a:cs typeface="Segoe UI" panose="020B0502040204020203" pitchFamily="34" charset="0"/>
                        </a:rPr>
                        <a:t>centred</a:t>
                      </a:r>
                      <a:r>
                        <a:rPr lang="en-US" sz="1000" dirty="0">
                          <a:latin typeface="Segoe UI" panose="020B0502040204020203" pitchFamily="34" charset="0"/>
                          <a:cs typeface="Segoe UI" panose="020B0502040204020203" pitchFamily="34" charset="0"/>
                        </a:rPr>
                        <a:t> debrief, including a debrief by someone with lived experience (if appropriate and agreed to by the person). This shall document any support offered after the restraint, particularly where trauma has occurred (for example, psychological or cultural trauma).</a:t>
                      </a:r>
                    </a:p>
                    <a:p>
                      <a:endParaRPr lang="en-NZ" sz="1000" dirty="0">
                        <a:latin typeface="Segoe UI" panose="020B0502040204020203" pitchFamily="34" charset="0"/>
                        <a:cs typeface="Segoe UI" panose="020B0502040204020203" pitchFamily="34" charset="0"/>
                      </a:endParaRPr>
                    </a:p>
                  </a:txBody>
                  <a:tcPr marL="68580" marR="68580" marT="0" marB="0"/>
                </a:tc>
                <a:tc>
                  <a:txBody>
                    <a:bodyPr/>
                    <a:lstStyle/>
                    <a:p>
                      <a:pPr>
                        <a:spcBef>
                          <a:spcPts val="600"/>
                        </a:spcBef>
                        <a:spcAft>
                          <a:spcPts val="900"/>
                        </a:spcAft>
                      </a:pPr>
                      <a:r>
                        <a:rPr lang="en-NZ" sz="1000" i="1">
                          <a:effectLst/>
                          <a:latin typeface="Segoe UI" panose="020B0502040204020203" pitchFamily="34" charset="0"/>
                          <a:ea typeface="Calibri" panose="020F0502020204030204" pitchFamily="34" charset="0"/>
                          <a:cs typeface="Segoe UI" panose="020B0502040204020203" pitchFamily="34" charset="0"/>
                        </a:rPr>
                        <a:t>2.1.1;</a:t>
                      </a:r>
                      <a:r>
                        <a:rPr lang="en-NZ" sz="1000">
                          <a:effectLst/>
                          <a:latin typeface="Segoe UI" panose="020B0502040204020203" pitchFamily="34" charset="0"/>
                          <a:ea typeface="Calibri" panose="020F0502020204030204" pitchFamily="34" charset="0"/>
                          <a:cs typeface="Segoe UI" panose="020B0502040204020203" pitchFamily="34" charset="0"/>
                        </a:rPr>
                        <a:t> </a:t>
                      </a:r>
                      <a:r>
                        <a:rPr lang="en-NZ" sz="1000" i="1">
                          <a:effectLst/>
                          <a:latin typeface="Segoe UI" panose="020B0502040204020203" pitchFamily="34" charset="0"/>
                          <a:ea typeface="Calibri" panose="020F0502020204030204" pitchFamily="34" charset="0"/>
                          <a:cs typeface="Segoe UI" panose="020B0502040204020203" pitchFamily="34" charset="0"/>
                        </a:rPr>
                        <a:t>2.2.1.2; </a:t>
                      </a:r>
                      <a:r>
                        <a:rPr lang="en-NZ" sz="1000">
                          <a:effectLst/>
                          <a:latin typeface="Segoe UI" panose="020B0502040204020203" pitchFamily="34" charset="0"/>
                          <a:ea typeface="Calibri" panose="020F0502020204030204" pitchFamily="34" charset="0"/>
                          <a:cs typeface="Segoe UI" panose="020B0502040204020203" pitchFamily="34" charset="0"/>
                        </a:rPr>
                        <a:t>2.2.3.4;</a:t>
                      </a:r>
                      <a:r>
                        <a:rPr lang="en-NZ" sz="1000" i="1">
                          <a:effectLst/>
                          <a:latin typeface="Segoe UI" panose="020B0502040204020203" pitchFamily="34" charset="0"/>
                          <a:ea typeface="Calibri" panose="020F0502020204030204" pitchFamily="34" charset="0"/>
                          <a:cs typeface="Segoe UI" panose="020B0502040204020203" pitchFamily="34" charset="0"/>
                        </a:rPr>
                        <a:t> 2.2.3.5</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endParaRPr lang="en-NZ" sz="1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068268532"/>
                  </a:ext>
                </a:extLst>
              </a:tr>
            </a:tbl>
          </a:graphicData>
        </a:graphic>
      </p:graphicFrame>
    </p:spTree>
    <p:extLst>
      <p:ext uri="{BB962C8B-B14F-4D97-AF65-F5344CB8AC3E}">
        <p14:creationId xmlns:p14="http://schemas.microsoft.com/office/powerpoint/2010/main" val="88002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9E2C-184F-4D6A-AC2E-5A9B719D8120}"/>
              </a:ext>
            </a:extLst>
          </p:cNvPr>
          <p:cNvSpPr>
            <a:spLocks noGrp="1"/>
          </p:cNvSpPr>
          <p:nvPr>
            <p:ph type="title"/>
          </p:nvPr>
        </p:nvSpPr>
        <p:spPr>
          <a:xfrm>
            <a:off x="346332" y="-249793"/>
            <a:ext cx="10515600" cy="1074060"/>
          </a:xfrm>
        </p:spPr>
        <p:txBody>
          <a:bodyPr>
            <a:normAutofit/>
          </a:bodyPr>
          <a:lstStyle/>
          <a:p>
            <a:r>
              <a:rPr lang="en-NZ" sz="2200" dirty="0"/>
              <a:t>6.2 </a:t>
            </a:r>
            <a:r>
              <a:rPr lang="en-NZ" sz="2200" dirty="0" err="1"/>
              <a:t>Herenga</a:t>
            </a:r>
            <a:r>
              <a:rPr lang="en-NZ" sz="2200" dirty="0"/>
              <a:t> </a:t>
            </a:r>
            <a:r>
              <a:rPr lang="en-NZ" sz="2200" dirty="0" err="1"/>
              <a:t>haumaru</a:t>
            </a:r>
            <a:r>
              <a:rPr lang="en-NZ" sz="2200" dirty="0"/>
              <a:t> / Safe restraint </a:t>
            </a:r>
            <a:r>
              <a:rPr lang="en-NZ" sz="2200" dirty="0" err="1"/>
              <a:t>cont</a:t>
            </a:r>
            <a:r>
              <a:rPr lang="en-NZ" sz="2200" dirty="0"/>
              <a:t>…</a:t>
            </a:r>
          </a:p>
        </p:txBody>
      </p:sp>
      <p:graphicFrame>
        <p:nvGraphicFramePr>
          <p:cNvPr id="4" name="Table 4">
            <a:extLst>
              <a:ext uri="{FF2B5EF4-FFF2-40B4-BE49-F238E27FC236}">
                <a16:creationId xmlns:a16="http://schemas.microsoft.com/office/drawing/2014/main" id="{9EA4F22E-20C6-45B3-974B-A2125E7D3830}"/>
              </a:ext>
            </a:extLst>
          </p:cNvPr>
          <p:cNvGraphicFramePr>
            <a:graphicFrameLocks noGrp="1"/>
          </p:cNvGraphicFramePr>
          <p:nvPr>
            <p:ph idx="1"/>
            <p:extLst>
              <p:ext uri="{D42A27DB-BD31-4B8C-83A1-F6EECF244321}">
                <p14:modId xmlns:p14="http://schemas.microsoft.com/office/powerpoint/2010/main" val="1255231441"/>
              </p:ext>
            </p:extLst>
          </p:nvPr>
        </p:nvGraphicFramePr>
        <p:xfrm>
          <a:off x="433625" y="448057"/>
          <a:ext cx="11324749" cy="5638800"/>
        </p:xfrm>
        <a:graphic>
          <a:graphicData uri="http://schemas.openxmlformats.org/drawingml/2006/table">
            <a:tbl>
              <a:tblPr firstRow="1" bandRow="1">
                <a:tableStyleId>{5C22544A-7EE6-4342-B048-85BDC9FD1C3A}</a:tableStyleId>
              </a:tblPr>
              <a:tblGrid>
                <a:gridCol w="837391">
                  <a:extLst>
                    <a:ext uri="{9D8B030D-6E8A-4147-A177-3AD203B41FA5}">
                      <a16:colId xmlns:a16="http://schemas.microsoft.com/office/drawing/2014/main" val="182177778"/>
                    </a:ext>
                  </a:extLst>
                </a:gridCol>
                <a:gridCol w="4873752">
                  <a:extLst>
                    <a:ext uri="{9D8B030D-6E8A-4147-A177-3AD203B41FA5}">
                      <a16:colId xmlns:a16="http://schemas.microsoft.com/office/drawing/2014/main" val="2715062582"/>
                    </a:ext>
                  </a:extLst>
                </a:gridCol>
                <a:gridCol w="1069848">
                  <a:extLst>
                    <a:ext uri="{9D8B030D-6E8A-4147-A177-3AD203B41FA5}">
                      <a16:colId xmlns:a16="http://schemas.microsoft.com/office/drawing/2014/main" val="1088448502"/>
                    </a:ext>
                  </a:extLst>
                </a:gridCol>
                <a:gridCol w="630936">
                  <a:extLst>
                    <a:ext uri="{9D8B030D-6E8A-4147-A177-3AD203B41FA5}">
                      <a16:colId xmlns:a16="http://schemas.microsoft.com/office/drawing/2014/main" val="3387178265"/>
                    </a:ext>
                  </a:extLst>
                </a:gridCol>
                <a:gridCol w="996696">
                  <a:extLst>
                    <a:ext uri="{9D8B030D-6E8A-4147-A177-3AD203B41FA5}">
                      <a16:colId xmlns:a16="http://schemas.microsoft.com/office/drawing/2014/main" val="3371918395"/>
                    </a:ext>
                  </a:extLst>
                </a:gridCol>
                <a:gridCol w="868680">
                  <a:extLst>
                    <a:ext uri="{9D8B030D-6E8A-4147-A177-3AD203B41FA5}">
                      <a16:colId xmlns:a16="http://schemas.microsoft.com/office/drawing/2014/main" val="3495754368"/>
                    </a:ext>
                  </a:extLst>
                </a:gridCol>
                <a:gridCol w="2047446">
                  <a:extLst>
                    <a:ext uri="{9D8B030D-6E8A-4147-A177-3AD203B41FA5}">
                      <a16:colId xmlns:a16="http://schemas.microsoft.com/office/drawing/2014/main" val="210705625"/>
                    </a:ext>
                  </a:extLst>
                </a:gridCol>
              </a:tblGrid>
              <a:tr h="429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Criteria Description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HDSS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HCSS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Fertility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Abortion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a:solidFill>
                            <a:schemeClr val="tx1"/>
                          </a:solidFill>
                          <a:latin typeface="Segoe UI" panose="020B0502040204020203" pitchFamily="34" charset="0"/>
                          <a:ea typeface="+mn-ea"/>
                          <a:cs typeface="Segoe UI" panose="020B0502040204020203" pitchFamily="34" charset="0"/>
                        </a:rPr>
                        <a:t>Applicability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86171739"/>
                  </a:ext>
                </a:extLst>
              </a:tr>
              <a:tr h="252869">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6.2.5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A person-centered debrief shall follow every episode of emergency restraint. Participation in this debrief shall be determined by the person when they feel ready.</a:t>
                      </a:r>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2.2.4.1; 2.2.4.2; </a:t>
                      </a:r>
                      <a:r>
                        <a:rPr lang="en-NZ" sz="1000" i="1" dirty="0">
                          <a:effectLst/>
                          <a:latin typeface="Segoe UI" panose="020B0502040204020203" pitchFamily="34" charset="0"/>
                          <a:ea typeface="Calibri" panose="020F0502020204030204" pitchFamily="34" charset="0"/>
                          <a:cs typeface="Segoe UI" panose="020B0502040204020203" pitchFamily="34" charset="0"/>
                        </a:rPr>
                        <a:t>2.2.4</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Applicable to the following service types only:</a:t>
                      </a:r>
                      <a:endParaRPr lang="en-NZ" sz="1000" kern="1200" dirty="0">
                        <a:solidFill>
                          <a:schemeClr val="dk1"/>
                        </a:solidFill>
                        <a:effectLst/>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dk1"/>
                          </a:solidFill>
                          <a:effectLst/>
                          <a:latin typeface="Segoe UI" panose="020B0502040204020203" pitchFamily="34" charset="0"/>
                          <a:ea typeface="+mn-ea"/>
                          <a:cs typeface="Segoe UI" panose="020B0502040204020203" pitchFamily="34" charset="0"/>
                        </a:rPr>
                        <a:t>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tx1"/>
                          </a:solidFill>
                          <a:effectLst/>
                          <a:latin typeface="Segoe UI" panose="020B0502040204020203" pitchFamily="34" charset="0"/>
                          <a:ea typeface="+mn-ea"/>
                          <a:cs typeface="Times New Roman" panose="02020603050405020304" pitchFamily="18" charset="0"/>
                        </a:rPr>
                        <a:t>Residential Disability – ID/PD/Sensory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Segoe UI" panose="020B0502040204020203" pitchFamily="34" charset="0"/>
                          <a:cs typeface="Segoe UI" panose="020B0502040204020203" pitchFamily="34" charset="0"/>
                        </a:rPr>
                        <a:t>Residential Disability – MH/AOD</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DHB inpatient/Private Hospitals</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Hospice</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954769"/>
                  </a:ext>
                </a:extLst>
              </a:tr>
              <a:tr h="252869">
                <a:tc>
                  <a:txBody>
                    <a:bodyPr/>
                    <a:lstStyle/>
                    <a:p>
                      <a:pPr>
                        <a:spcBef>
                          <a:spcPts val="600"/>
                        </a:spcBef>
                        <a:spcAft>
                          <a:spcPts val="900"/>
                        </a:spcAft>
                      </a:pPr>
                      <a:r>
                        <a:rPr lang="en-NZ" sz="1000" b="1">
                          <a:effectLst/>
                          <a:latin typeface="Segoe UI" panose="020B0502040204020203" pitchFamily="34" charset="0"/>
                          <a:ea typeface="Calibri" panose="020F0502020204030204" pitchFamily="34" charset="0"/>
                          <a:cs typeface="Segoe UI" panose="020B0502040204020203" pitchFamily="34" charset="0"/>
                        </a:rPr>
                        <a:t>6.2.6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1" dirty="0">
                          <a:latin typeface="Segoe UI" panose="020B0502040204020203" pitchFamily="34" charset="0"/>
                          <a:cs typeface="Segoe UI" panose="020B0502040204020203" pitchFamily="34" charset="0"/>
                        </a:rPr>
                        <a:t>Service providers shall consider who is the most appropriate member of the work force to debrief the person.</a:t>
                      </a:r>
                      <a:endParaRPr lang="en-NZ" sz="1000" b="1" dirty="0">
                        <a:latin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02988"/>
                  </a:ext>
                </a:extLst>
              </a:tr>
              <a:tr h="3413726">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6.2.7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Each episode of restraint shall be evaluated, and service providers shall consider:</a:t>
                      </a:r>
                    </a:p>
                    <a:p>
                      <a:pPr marL="228600" indent="-228600">
                        <a:buAutoNum type="alphaLcParenBoth"/>
                      </a:pPr>
                      <a:r>
                        <a:rPr lang="en-US" sz="1000" dirty="0">
                          <a:latin typeface="Segoe UI" panose="020B0502040204020203" pitchFamily="34" charset="0"/>
                          <a:cs typeface="Segoe UI" panose="020B0502040204020203" pitchFamily="34" charset="0"/>
                        </a:rPr>
                        <a:t>Time intervals between the debrief process and evaluation processes shall be determined by the nature and risk of the restraint being used;</a:t>
                      </a:r>
                    </a:p>
                    <a:p>
                      <a:pPr marL="228600" indent="-228600">
                        <a:buAutoNum type="alphaLcParenBoth"/>
                      </a:pPr>
                      <a:r>
                        <a:rPr lang="en-US" sz="1000" dirty="0">
                          <a:latin typeface="Segoe UI" panose="020B0502040204020203" pitchFamily="34" charset="0"/>
                          <a:cs typeface="Segoe UI" panose="020B0502040204020203" pitchFamily="34" charset="0"/>
                        </a:rPr>
                        <a:t>The type of restraint used;</a:t>
                      </a:r>
                    </a:p>
                    <a:p>
                      <a:pPr marL="228600" indent="-228600">
                        <a:buAutoNum type="alphaLcParenBoth"/>
                      </a:pPr>
                      <a:r>
                        <a:rPr lang="en-US" sz="1000" dirty="0">
                          <a:latin typeface="Segoe UI" panose="020B0502040204020203" pitchFamily="34" charset="0"/>
                          <a:cs typeface="Segoe UI" panose="020B0502040204020203" pitchFamily="34" charset="0"/>
                        </a:rPr>
                        <a:t>Whether the person’s care or support plan, and advance directives or preferences, where in place, were followed;</a:t>
                      </a:r>
                    </a:p>
                    <a:p>
                      <a:pPr marL="228600" indent="-228600">
                        <a:buAutoNum type="alphaLcParenBoth"/>
                      </a:pPr>
                      <a:r>
                        <a:rPr lang="en-US" sz="1000" dirty="0">
                          <a:latin typeface="Segoe UI" panose="020B0502040204020203" pitchFamily="34" charset="0"/>
                          <a:cs typeface="Segoe UI" panose="020B0502040204020203" pitchFamily="34" charset="0"/>
                        </a:rPr>
                        <a:t>The impact the restraint had on the person. This shall inform changes to the person’s care or support plan, resulting from the person-centered and whānau centered approach/reflections debrief;</a:t>
                      </a:r>
                    </a:p>
                    <a:p>
                      <a:pPr marL="228600" indent="-228600">
                        <a:buAutoNum type="alphaLcParenBoth"/>
                      </a:pPr>
                      <a:r>
                        <a:rPr lang="en-US" sz="1000" dirty="0">
                          <a:latin typeface="Segoe UI" panose="020B0502040204020203" pitchFamily="34" charset="0"/>
                          <a:cs typeface="Segoe UI" panose="020B0502040204020203" pitchFamily="34" charset="0"/>
                        </a:rPr>
                        <a:t>The impact the restraint had on others (for example, health care and support workers, whānau, and other people);</a:t>
                      </a:r>
                    </a:p>
                    <a:p>
                      <a:pPr marL="228600" indent="-228600">
                        <a:buAutoNum type="alphaLcParenBoth"/>
                      </a:pPr>
                      <a:r>
                        <a:rPr lang="en-US" sz="1000" dirty="0">
                          <a:latin typeface="Segoe UI" panose="020B0502040204020203" pitchFamily="34" charset="0"/>
                          <a:cs typeface="Segoe UI" panose="020B0502040204020203" pitchFamily="34" charset="0"/>
                        </a:rPr>
                        <a:t>The duration of the restraint episode and whether this was the least amount of time required;</a:t>
                      </a:r>
                    </a:p>
                    <a:p>
                      <a:pPr marL="228600" indent="-228600">
                        <a:buAutoNum type="alphaLcParenBoth"/>
                      </a:pPr>
                      <a:r>
                        <a:rPr lang="en-US" sz="1000" dirty="0">
                          <a:latin typeface="Segoe UI" panose="020B0502040204020203" pitchFamily="34" charset="0"/>
                          <a:cs typeface="Segoe UI" panose="020B0502040204020203" pitchFamily="34" charset="0"/>
                        </a:rPr>
                        <a:t>Evidence that other de-escalation options were explored;</a:t>
                      </a:r>
                    </a:p>
                    <a:p>
                      <a:pPr marL="228600" indent="-228600">
                        <a:buAutoNum type="alphaLcParenBoth"/>
                      </a:pPr>
                      <a:r>
                        <a:rPr lang="en-US" sz="1000" dirty="0">
                          <a:latin typeface="Segoe UI" panose="020B0502040204020203" pitchFamily="34" charset="0"/>
                          <a:cs typeface="Segoe UI" panose="020B0502040204020203" pitchFamily="34" charset="0"/>
                        </a:rPr>
                        <a:t>Whether appropriate advocacy or support was provided or facilitated;</a:t>
                      </a:r>
                    </a:p>
                    <a:p>
                      <a:pPr marL="228600" indent="-228600">
                        <a:buAutoNum type="alphaLcParenBoth"/>
                      </a:pPr>
                      <a:r>
                        <a:rPr lang="en-US" sz="1000" dirty="0">
                          <a:latin typeface="Segoe UI" panose="020B0502040204020203" pitchFamily="34" charset="0"/>
                          <a:cs typeface="Segoe UI" panose="020B0502040204020203" pitchFamily="34" charset="0"/>
                        </a:rPr>
                        <a:t>Whether the observations and monitoring were adequate and maintained the safety of the person;</a:t>
                      </a:r>
                    </a:p>
                    <a:p>
                      <a:pPr marL="228600" indent="-228600">
                        <a:buAutoNum type="alphaLcParenBoth"/>
                      </a:pPr>
                      <a:r>
                        <a:rPr lang="en-US" sz="1000" dirty="0">
                          <a:latin typeface="Segoe UI" panose="020B0502040204020203" pitchFamily="34" charset="0"/>
                          <a:cs typeface="Segoe UI" panose="020B0502040204020203" pitchFamily="34" charset="0"/>
                        </a:rPr>
                        <a:t>Future options to avoid the use of restraint;</a:t>
                      </a:r>
                    </a:p>
                    <a:p>
                      <a:pPr marL="228600" indent="-228600">
                        <a:buAutoNum type="alphaLcParenBoth"/>
                      </a:pPr>
                      <a:r>
                        <a:rPr lang="en-US" sz="1000" dirty="0">
                          <a:latin typeface="Segoe UI" panose="020B0502040204020203" pitchFamily="34" charset="0"/>
                          <a:cs typeface="Segoe UI" panose="020B0502040204020203" pitchFamily="34" charset="0"/>
                        </a:rPr>
                        <a:t>Suggested changes or additions to de-escalation education for health care and support workers;</a:t>
                      </a:r>
                    </a:p>
                    <a:p>
                      <a:pPr marL="228600" indent="-228600">
                        <a:buAutoNum type="alphaLcParenBoth"/>
                      </a:pPr>
                      <a:r>
                        <a:rPr lang="en-US" sz="1000" dirty="0">
                          <a:latin typeface="Segoe UI" panose="020B0502040204020203" pitchFamily="34" charset="0"/>
                          <a:cs typeface="Segoe UI" panose="020B0502040204020203" pitchFamily="34" charset="0"/>
                        </a:rPr>
                        <a:t>The outcomes of the person-centered debrief;</a:t>
                      </a:r>
                    </a:p>
                    <a:p>
                      <a:pPr marL="228600" indent="-228600">
                        <a:buAutoNum type="alphaLcParenBoth"/>
                      </a:pPr>
                      <a:r>
                        <a:rPr lang="en-US" sz="1000" dirty="0">
                          <a:latin typeface="Segoe UI" panose="020B0502040204020203" pitchFamily="34" charset="0"/>
                          <a:cs typeface="Segoe UI" panose="020B0502040204020203" pitchFamily="34" charset="0"/>
                        </a:rPr>
                        <a:t>Review or modification required to the person’s care or support plan in collaboration with the person and </a:t>
                      </a:r>
                      <a:r>
                        <a:rPr lang="en-US" sz="1000" dirty="0" err="1">
                          <a:latin typeface="Segoe UI" panose="020B0502040204020203" pitchFamily="34" charset="0"/>
                          <a:cs typeface="Segoe UI" panose="020B0502040204020203" pitchFamily="34" charset="0"/>
                        </a:rPr>
                        <a:t>whānau</a:t>
                      </a:r>
                      <a:r>
                        <a:rPr lang="en-US" sz="1000" dirty="0">
                          <a:latin typeface="Segoe UI" panose="020B0502040204020203" pitchFamily="34" charset="0"/>
                          <a:cs typeface="Segoe UI" panose="020B0502040204020203" pitchFamily="34" charset="0"/>
                        </a:rPr>
                        <a:t>;</a:t>
                      </a:r>
                    </a:p>
                    <a:p>
                      <a:pPr marL="228600" indent="-228600">
                        <a:buAutoNum type="alphaLcParenBoth"/>
                      </a:pPr>
                      <a:r>
                        <a:rPr lang="en-US" sz="1000" dirty="0">
                          <a:latin typeface="Segoe UI" panose="020B0502040204020203" pitchFamily="34" charset="0"/>
                          <a:cs typeface="Segoe UI" panose="020B0502040204020203" pitchFamily="34" charset="0"/>
                        </a:rPr>
                        <a:t>A review of health care and support workers’ requirements (for example, whether there was adequate senior staffing, whether there were patterns in staffing that indicated a specific health care and support workers issue, and whether health care and support workers were culturally competent).</a:t>
                      </a:r>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Segoe UI" panose="020B0502040204020203" pitchFamily="34" charset="0"/>
                        </a:rPr>
                        <a:t>1.3.6.3; 2.2.3.1; 2.2.4.1; </a:t>
                      </a:r>
                      <a:r>
                        <a:rPr lang="en-NZ" sz="1000" dirty="0">
                          <a:effectLst/>
                          <a:latin typeface="Segoe UI" panose="020B0502040204020203" pitchFamily="34" charset="0"/>
                          <a:ea typeface="Calibri" panose="020F0502020204030204" pitchFamily="34" charset="0"/>
                          <a:cs typeface="Segoe UI" panose="020B0502040204020203" pitchFamily="34" charset="0"/>
                        </a:rPr>
                        <a:t>2.2.4.2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528726"/>
                  </a:ext>
                </a:extLst>
              </a:tr>
              <a:tr h="387251">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6.2.8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Health care and support workers shall have the opportunity to be involved in a timely debrief following seclusion or restraint events.</a:t>
                      </a:r>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2.2.4.1; </a:t>
                      </a:r>
                      <a:r>
                        <a:rPr lang="en-NZ" sz="1000" i="1" dirty="0">
                          <a:effectLst/>
                          <a:latin typeface="Segoe UI" panose="020B0502040204020203" pitchFamily="34" charset="0"/>
                          <a:ea typeface="Calibri" panose="020F0502020204030204" pitchFamily="34" charset="0"/>
                          <a:cs typeface="Segoe UI" panose="020B0502040204020203" pitchFamily="34" charset="0"/>
                        </a:rPr>
                        <a:t>2.2.4.3;</a:t>
                      </a:r>
                      <a:r>
                        <a:rPr lang="en-NZ" sz="1000" dirty="0">
                          <a:effectLst/>
                          <a:latin typeface="Segoe UI" panose="020B0502040204020203" pitchFamily="34" charset="0"/>
                          <a:ea typeface="Calibri" panose="020F0502020204030204" pitchFamily="34" charset="0"/>
                          <a:cs typeface="Segoe UI" panose="020B0502040204020203" pitchFamily="34" charset="0"/>
                        </a:rPr>
                        <a:t> 2.2.5.1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00" dirty="0">
                          <a:latin typeface="Segoe UI" panose="020B0502040204020203" pitchFamily="34" charset="0"/>
                          <a:cs typeface="Segoe UI" panose="020B0502040204020203" pitchFamily="34" charset="0"/>
                        </a:rPr>
                        <a:t>Not applicable to ARC, Fertility, HCSS; Birthing &amp; Abortion</a:t>
                      </a:r>
                      <a:endParaRPr lang="en-NZ" sz="1000" kern="1200" dirty="0">
                        <a:solidFill>
                          <a:schemeClr val="tx1"/>
                        </a:solidFill>
                        <a:effectLst/>
                        <a:latin typeface="Segoe UI" panose="020B0502040204020203"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430840"/>
                  </a:ext>
                </a:extLst>
              </a:tr>
            </a:tbl>
          </a:graphicData>
        </a:graphic>
      </p:graphicFrame>
    </p:spTree>
    <p:extLst>
      <p:ext uri="{BB962C8B-B14F-4D97-AF65-F5344CB8AC3E}">
        <p14:creationId xmlns:p14="http://schemas.microsoft.com/office/powerpoint/2010/main" val="307441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E8B7-AF50-4FAB-87DF-001FEAAF0277}"/>
              </a:ext>
            </a:extLst>
          </p:cNvPr>
          <p:cNvSpPr>
            <a:spLocks noGrp="1"/>
          </p:cNvSpPr>
          <p:nvPr>
            <p:ph type="title"/>
          </p:nvPr>
        </p:nvSpPr>
        <p:spPr>
          <a:xfrm>
            <a:off x="461986" y="128130"/>
            <a:ext cx="10515600" cy="362661"/>
          </a:xfrm>
        </p:spPr>
        <p:txBody>
          <a:bodyPr>
            <a:noAutofit/>
          </a:bodyPr>
          <a:lstStyle/>
          <a:p>
            <a:r>
              <a:rPr lang="en-NZ" sz="2200" dirty="0"/>
              <a:t>6.2 </a:t>
            </a:r>
            <a:r>
              <a:rPr lang="en-NZ" sz="2200" dirty="0" err="1"/>
              <a:t>Herenga</a:t>
            </a:r>
            <a:r>
              <a:rPr lang="en-NZ" sz="2200" dirty="0"/>
              <a:t> </a:t>
            </a:r>
            <a:r>
              <a:rPr lang="en-NZ" sz="2200" dirty="0" err="1"/>
              <a:t>haumaru</a:t>
            </a:r>
            <a:r>
              <a:rPr lang="en-NZ" sz="2200" dirty="0"/>
              <a:t> / Safe restraint </a:t>
            </a:r>
            <a:r>
              <a:rPr lang="en-NZ" sz="2200" dirty="0" err="1"/>
              <a:t>cont</a:t>
            </a:r>
            <a:r>
              <a:rPr lang="en-NZ" sz="2200" dirty="0"/>
              <a:t>…</a:t>
            </a:r>
          </a:p>
        </p:txBody>
      </p:sp>
      <p:graphicFrame>
        <p:nvGraphicFramePr>
          <p:cNvPr id="4" name="Table 4">
            <a:extLst>
              <a:ext uri="{FF2B5EF4-FFF2-40B4-BE49-F238E27FC236}">
                <a16:creationId xmlns:a16="http://schemas.microsoft.com/office/drawing/2014/main" id="{D76104A3-B295-4560-BA8A-48EBA0713DAC}"/>
              </a:ext>
            </a:extLst>
          </p:cNvPr>
          <p:cNvGraphicFramePr>
            <a:graphicFrameLocks noGrp="1"/>
          </p:cNvGraphicFramePr>
          <p:nvPr>
            <p:ph idx="1"/>
            <p:extLst>
              <p:ext uri="{D42A27DB-BD31-4B8C-83A1-F6EECF244321}">
                <p14:modId xmlns:p14="http://schemas.microsoft.com/office/powerpoint/2010/main" val="2321322330"/>
              </p:ext>
            </p:extLst>
          </p:nvPr>
        </p:nvGraphicFramePr>
        <p:xfrm>
          <a:off x="461986" y="920102"/>
          <a:ext cx="11150007" cy="5087506"/>
        </p:xfrm>
        <a:graphic>
          <a:graphicData uri="http://schemas.openxmlformats.org/drawingml/2006/table">
            <a:tbl>
              <a:tblPr firstRow="1" bandRow="1">
                <a:tableStyleId>{5C22544A-7EE6-4342-B048-85BDC9FD1C3A}</a:tableStyleId>
              </a:tblPr>
              <a:tblGrid>
                <a:gridCol w="3816113">
                  <a:extLst>
                    <a:ext uri="{9D8B030D-6E8A-4147-A177-3AD203B41FA5}">
                      <a16:colId xmlns:a16="http://schemas.microsoft.com/office/drawing/2014/main" val="1057835171"/>
                    </a:ext>
                  </a:extLst>
                </a:gridCol>
                <a:gridCol w="3666947">
                  <a:extLst>
                    <a:ext uri="{9D8B030D-6E8A-4147-A177-3AD203B41FA5}">
                      <a16:colId xmlns:a16="http://schemas.microsoft.com/office/drawing/2014/main" val="351582615"/>
                    </a:ext>
                  </a:extLst>
                </a:gridCol>
                <a:gridCol w="3666947">
                  <a:extLst>
                    <a:ext uri="{9D8B030D-6E8A-4147-A177-3AD203B41FA5}">
                      <a16:colId xmlns:a16="http://schemas.microsoft.com/office/drawing/2014/main" val="123813846"/>
                    </a:ext>
                  </a:extLst>
                </a:gridCol>
              </a:tblGrid>
              <a:tr h="275325">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0130161"/>
                  </a:ext>
                </a:extLst>
              </a:tr>
              <a:tr h="4812181">
                <a:tc>
                  <a:txBody>
                    <a:bodyPr/>
                    <a:lstStyle/>
                    <a:p>
                      <a:r>
                        <a:rPr lang="en-NZ" b="1" dirty="0">
                          <a:latin typeface="Segoe UI" panose="020B0502040204020203" pitchFamily="34" charset="0"/>
                          <a:cs typeface="Segoe UI" panose="020B0502040204020203" pitchFamily="34" charset="0"/>
                        </a:rPr>
                        <a:t>6.2.6 </a:t>
                      </a:r>
                      <a:r>
                        <a:rPr lang="en-NZ" b="0" dirty="0">
                          <a:latin typeface="Segoe UI" panose="020B0502040204020203" pitchFamily="34" charset="0"/>
                          <a:cs typeface="Segoe UI" panose="020B0502040204020203" pitchFamily="34" charset="0"/>
                        </a:rPr>
                        <a:t>(New)</a:t>
                      </a:r>
                    </a:p>
                    <a:p>
                      <a:endParaRPr lang="en-NZ" b="0"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Service providers shall consider who is the most appropriate member of the workforce to debrief the person.</a:t>
                      </a:r>
                    </a:p>
                    <a:p>
                      <a:endParaRPr lang="en-NZ"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No general guidance for all providers.</a:t>
                      </a:r>
                    </a:p>
                    <a:p>
                      <a:endParaRPr lang="en-US" dirty="0"/>
                    </a:p>
                    <a:p>
                      <a:r>
                        <a:rPr lang="en-US" dirty="0"/>
                        <a:t>Service Type Specific Guidance available on the website:</a:t>
                      </a:r>
                    </a:p>
                    <a:p>
                      <a:pPr marL="285750" indent="-285750">
                        <a:buFont typeface="Arial" panose="020B0604020202020204" pitchFamily="34" charset="0"/>
                        <a:buChar char="•"/>
                      </a:pPr>
                      <a:r>
                        <a:rPr lang="en-US" dirty="0"/>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800" kern="1200" dirty="0">
                          <a:solidFill>
                            <a:schemeClr val="dk1"/>
                          </a:solidFill>
                          <a:latin typeface="+mn-lt"/>
                          <a:ea typeface="+mn-ea"/>
                          <a:cs typeface="+mn-cs"/>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Residential Disability – MH/AOD</a:t>
                      </a:r>
                    </a:p>
                    <a:p>
                      <a:pPr marL="285750" indent="-285750">
                        <a:buFont typeface="Arial" panose="020B0604020202020204" pitchFamily="34" charset="0"/>
                        <a:buChar char="•"/>
                      </a:pPr>
                      <a:r>
                        <a:rPr lang="en-US" dirty="0"/>
                        <a:t>DHB inpatient/Private Hospitals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800" kern="1200" dirty="0">
                          <a:solidFill>
                            <a:schemeClr val="dk1"/>
                          </a:solidFill>
                          <a:latin typeface="+mn-lt"/>
                          <a:ea typeface="+mn-ea"/>
                          <a:cs typeface="+mn-cs"/>
                        </a:rPr>
                        <a:t>Applicable to the following service types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800" kern="1200" dirty="0">
                          <a:solidFill>
                            <a:schemeClr val="dk1"/>
                          </a:solidFill>
                          <a:latin typeface="+mn-lt"/>
                          <a:ea typeface="+mn-ea"/>
                          <a:cs typeface="+mn-cs"/>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800" kern="1200" dirty="0">
                          <a:solidFill>
                            <a:schemeClr val="dk1"/>
                          </a:solidFill>
                          <a:latin typeface="+mn-lt"/>
                          <a:ea typeface="+mn-ea"/>
                          <a:cs typeface="+mn-cs"/>
                        </a:rPr>
                        <a:t>Residential Disability – ID/PD/Sensory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Residential Disability – MH/AOD</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DHB inpatient/Private Hospitals</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Hospice</a:t>
                      </a:r>
                      <a:endParaRPr lang="en-NZ" sz="1800" kern="1200" dirty="0">
                        <a:solidFill>
                          <a:schemeClr val="dk1"/>
                        </a:solidFill>
                        <a:latin typeface="+mn-lt"/>
                        <a:ea typeface="+mn-ea"/>
                        <a:cs typeface="+mn-cs"/>
                      </a:endParaRPr>
                    </a:p>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242426"/>
                  </a:ext>
                </a:extLst>
              </a:tr>
            </a:tbl>
          </a:graphicData>
        </a:graphic>
      </p:graphicFrame>
    </p:spTree>
    <p:extLst>
      <p:ext uri="{BB962C8B-B14F-4D97-AF65-F5344CB8AC3E}">
        <p14:creationId xmlns:p14="http://schemas.microsoft.com/office/powerpoint/2010/main" val="3490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94808" y="0"/>
            <a:ext cx="10992255" cy="1074060"/>
          </a:xfrm>
        </p:spPr>
        <p:txBody>
          <a:bodyPr>
            <a:noAutofit/>
          </a:bodyPr>
          <a:lstStyle/>
          <a:p>
            <a:r>
              <a:rPr lang="en-NZ" sz="2200" dirty="0"/>
              <a:t>6.3 </a:t>
            </a:r>
            <a:r>
              <a:rPr lang="en-NZ" sz="2200" dirty="0" err="1"/>
              <a:t>Arotake</a:t>
            </a:r>
            <a:r>
              <a:rPr lang="en-NZ" sz="2200" dirty="0"/>
              <a:t> </a:t>
            </a:r>
            <a:r>
              <a:rPr lang="en-NZ" sz="2200" dirty="0" err="1"/>
              <a:t>kounga</a:t>
            </a:r>
            <a:r>
              <a:rPr lang="en-NZ" sz="2200" dirty="0"/>
              <a:t> o </a:t>
            </a:r>
            <a:r>
              <a:rPr lang="en-NZ" sz="2200" dirty="0" err="1"/>
              <a:t>te</a:t>
            </a:r>
            <a:r>
              <a:rPr lang="en-NZ" sz="2200" dirty="0"/>
              <a:t> </a:t>
            </a:r>
            <a:r>
              <a:rPr lang="en-NZ" sz="2200" dirty="0" err="1"/>
              <a:t>herenga</a:t>
            </a:r>
            <a:r>
              <a:rPr lang="en-NZ" sz="2200" dirty="0"/>
              <a:t> / Quality review of restraint</a:t>
            </a:r>
            <a:br>
              <a:rPr lang="en-NZ" sz="2000" dirty="0"/>
            </a:br>
            <a:br>
              <a:rPr lang="en-NZ" sz="1200" i="1" dirty="0">
                <a:solidFill>
                  <a:srgbClr val="FF0000"/>
                </a:solidFill>
              </a:rPr>
            </a:br>
            <a:r>
              <a:rPr lang="en-NZ" sz="1200" i="1" dirty="0">
                <a:solidFill>
                  <a:schemeClr val="tx1"/>
                </a:solidFill>
                <a:cs typeface="Times New Roman" panose="02020603050405020304" pitchFamily="18" charset="0"/>
              </a:rPr>
              <a:t>HDSS 2008 Alignment: 2.5 Restraint Monitoring and Quality Review</a:t>
            </a:r>
            <a:endParaRPr lang="en-NZ" sz="1200" i="1"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760310869"/>
              </p:ext>
            </p:extLst>
          </p:nvPr>
        </p:nvGraphicFramePr>
        <p:xfrm>
          <a:off x="465166" y="900533"/>
          <a:ext cx="11266587" cy="5171083"/>
        </p:xfrm>
        <a:graphic>
          <a:graphicData uri="http://schemas.openxmlformats.org/drawingml/2006/table">
            <a:tbl>
              <a:tblPr firstRow="1" firstCol="1" bandRow="1"/>
              <a:tblGrid>
                <a:gridCol w="796170">
                  <a:extLst>
                    <a:ext uri="{9D8B030D-6E8A-4147-A177-3AD203B41FA5}">
                      <a16:colId xmlns:a16="http://schemas.microsoft.com/office/drawing/2014/main" val="3581027933"/>
                    </a:ext>
                  </a:extLst>
                </a:gridCol>
                <a:gridCol w="3835104">
                  <a:extLst>
                    <a:ext uri="{9D8B030D-6E8A-4147-A177-3AD203B41FA5}">
                      <a16:colId xmlns:a16="http://schemas.microsoft.com/office/drawing/2014/main" val="2497520352"/>
                    </a:ext>
                  </a:extLst>
                </a:gridCol>
                <a:gridCol w="1148912">
                  <a:extLst>
                    <a:ext uri="{9D8B030D-6E8A-4147-A177-3AD203B41FA5}">
                      <a16:colId xmlns:a16="http://schemas.microsoft.com/office/drawing/2014/main" val="3041374685"/>
                    </a:ext>
                  </a:extLst>
                </a:gridCol>
                <a:gridCol w="923544">
                  <a:extLst>
                    <a:ext uri="{9D8B030D-6E8A-4147-A177-3AD203B41FA5}">
                      <a16:colId xmlns:a16="http://schemas.microsoft.com/office/drawing/2014/main" val="4021729192"/>
                    </a:ext>
                  </a:extLst>
                </a:gridCol>
                <a:gridCol w="841248">
                  <a:extLst>
                    <a:ext uri="{9D8B030D-6E8A-4147-A177-3AD203B41FA5}">
                      <a16:colId xmlns:a16="http://schemas.microsoft.com/office/drawing/2014/main" val="4040259809"/>
                    </a:ext>
                  </a:extLst>
                </a:gridCol>
                <a:gridCol w="978408">
                  <a:extLst>
                    <a:ext uri="{9D8B030D-6E8A-4147-A177-3AD203B41FA5}">
                      <a16:colId xmlns:a16="http://schemas.microsoft.com/office/drawing/2014/main" val="1210622288"/>
                    </a:ext>
                  </a:extLst>
                </a:gridCol>
                <a:gridCol w="2743201">
                  <a:extLst>
                    <a:ext uri="{9D8B030D-6E8A-4147-A177-3AD203B41FA5}">
                      <a16:colId xmlns:a16="http://schemas.microsoft.com/office/drawing/2014/main" val="1703305857"/>
                    </a:ext>
                  </a:extLst>
                </a:gridCol>
              </a:tblGrid>
              <a:tr h="330299">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840784">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6.3.1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Segoe UI" panose="020B0502040204020203" pitchFamily="34" charset="0"/>
                          <a:cs typeface="Segoe UI" panose="020B0502040204020203" pitchFamily="34" charset="0"/>
                        </a:rPr>
                        <a:t>Service providers shall conduct comprehensive reviews at least six-monthly of all restraint practices used by the service, including:</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That a human rights-based approach underpins the review process;</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The extent of restraint, the types of restraint being used, and any trends;</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Mitigating and managing the risk to people and health care and support workers;</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Progress towards eliminating restraint and development of alternatives to using restraint;</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Adverse outcomes;</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Compliance with policies and procedures, and whether changes are required;</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Whether the approved restraint is necessary; safe; of an appropriate duration; and in accordance with the person’s and health care and support workers’ feedback and current evidenced-based best practice;</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If the person’s care or support plans identified alternative techniques to restraint;</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The person and whānau, perspectives are documented as part of the comprehensive review;</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Consideration of the role of whānau at the onset and evaluation of restraint;</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Data collection and analysis (including identifying changes to care or support plans and documenting and </a:t>
                      </a:r>
                      <a:r>
                        <a:rPr lang="en-US" sz="1000" b="0" i="0" u="none" strike="noStrike" dirty="0" err="1">
                          <a:solidFill>
                            <a:srgbClr val="000000"/>
                          </a:solidFill>
                          <a:effectLst/>
                          <a:latin typeface="Segoe UI" panose="020B0502040204020203" pitchFamily="34" charset="0"/>
                          <a:cs typeface="Segoe UI" panose="020B0502040204020203" pitchFamily="34" charset="0"/>
                        </a:rPr>
                        <a:t>analysing</a:t>
                      </a:r>
                      <a:r>
                        <a:rPr lang="en-US" sz="1000" b="0" i="0" u="none" strike="noStrike" dirty="0">
                          <a:solidFill>
                            <a:srgbClr val="000000"/>
                          </a:solidFill>
                          <a:effectLst/>
                          <a:latin typeface="Segoe UI" panose="020B0502040204020203" pitchFamily="34" charset="0"/>
                          <a:cs typeface="Segoe UI" panose="020B0502040204020203" pitchFamily="34" charset="0"/>
                        </a:rPr>
                        <a:t> learnings from each event);</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Service provider initiatives and approaches support a restraint-free environment;</a:t>
                      </a:r>
                    </a:p>
                    <a:p>
                      <a:pPr marL="228600" indent="-228600" algn="l" fontAlgn="t">
                        <a:buAutoNum type="alphaLcParenBoth"/>
                      </a:pPr>
                      <a:r>
                        <a:rPr lang="en-US" sz="1000" b="0" i="0" u="none" strike="noStrike" dirty="0">
                          <a:solidFill>
                            <a:srgbClr val="000000"/>
                          </a:solidFill>
                          <a:effectLst/>
                          <a:latin typeface="Segoe UI" panose="020B0502040204020203" pitchFamily="34" charset="0"/>
                          <a:cs typeface="Segoe UI" panose="020B0502040204020203" pitchFamily="34" charset="0"/>
                        </a:rPr>
                        <a:t>The outcome of the review is reported to the governance body.</a:t>
                      </a:r>
                    </a:p>
                    <a:p>
                      <a:pPr algn="l" fontAlgn="t"/>
                      <a:endParaRPr lang="en-US" sz="10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Times New Roman" panose="02020603050405020304" pitchFamily="18" charset="0"/>
                        </a:rPr>
                        <a:t>2.2.1.3; </a:t>
                      </a:r>
                      <a:r>
                        <a:rPr lang="en-NZ" sz="1000" dirty="0">
                          <a:effectLst/>
                          <a:latin typeface="Segoe UI" panose="020B0502040204020203" pitchFamily="34" charset="0"/>
                          <a:ea typeface="Calibri" panose="020F0502020204030204" pitchFamily="34" charset="0"/>
                          <a:cs typeface="Times New Roman" panose="02020603050405020304" pitchFamily="18" charset="0"/>
                        </a:rPr>
                        <a:t>2.2.5.1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latin typeface="Segoe UI" panose="020B0502040204020203" pitchFamily="34" charset="0"/>
                          <a:cs typeface="Segoe UI" panose="020B0502040204020203" pitchFamily="34" charset="0"/>
                        </a:rPr>
                        <a:t>Applicable to the following service types only:</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ARC</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Residential Disability – ID/PD/Sensory</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Residential Disability – MH/AOD</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DHB inpatient/Private Hospitals</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Hospice</a:t>
                      </a:r>
                    </a:p>
                    <a:p>
                      <a:endParaRPr lang="en-NZ" sz="10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12060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35097" y="867752"/>
            <a:ext cx="9949300" cy="2168165"/>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41837" y="1779822"/>
            <a:ext cx="9949299" cy="4210426"/>
          </a:xfrm>
        </p:spPr>
        <p:txBody>
          <a:bodyPr>
            <a:normAutofit fontScale="92500"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9465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8B26-33F5-4A1E-BE9E-011950112661}"/>
              </a:ext>
            </a:extLst>
          </p:cNvPr>
          <p:cNvSpPr>
            <a:spLocks noGrp="1"/>
          </p:cNvSpPr>
          <p:nvPr>
            <p:ph type="title"/>
          </p:nvPr>
        </p:nvSpPr>
        <p:spPr>
          <a:xfrm>
            <a:off x="408742" y="0"/>
            <a:ext cx="10515600" cy="690012"/>
          </a:xfrm>
        </p:spPr>
        <p:txBody>
          <a:bodyPr>
            <a:normAutofit/>
          </a:bodyPr>
          <a:lstStyle/>
          <a:p>
            <a:r>
              <a:rPr lang="en-NZ" sz="2200" dirty="0"/>
              <a:t>6.4 </a:t>
            </a:r>
            <a:r>
              <a:rPr lang="en-NZ" sz="2200" dirty="0" err="1"/>
              <a:t>Taratahi</a:t>
            </a:r>
            <a:r>
              <a:rPr lang="en-NZ" sz="2200" dirty="0"/>
              <a:t> / Seclusion</a:t>
            </a:r>
            <a:br>
              <a:rPr lang="en-NZ" sz="2000" dirty="0"/>
            </a:br>
            <a:r>
              <a:rPr lang="en-NZ" sz="1300" i="1" dirty="0">
                <a:solidFill>
                  <a:schemeClr val="tx1"/>
                </a:solidFill>
                <a:cs typeface="Times New Roman" panose="02020603050405020304" pitchFamily="18" charset="0"/>
              </a:rPr>
              <a:t>HDSS 2008 Alignment: 2.3 Seclusion</a:t>
            </a:r>
            <a:endParaRPr lang="en-NZ" sz="1300" dirty="0">
              <a:solidFill>
                <a:schemeClr val="tx1"/>
              </a:solidFill>
            </a:endParaRPr>
          </a:p>
        </p:txBody>
      </p:sp>
      <p:graphicFrame>
        <p:nvGraphicFramePr>
          <p:cNvPr id="4" name="Table 4">
            <a:extLst>
              <a:ext uri="{FF2B5EF4-FFF2-40B4-BE49-F238E27FC236}">
                <a16:creationId xmlns:a16="http://schemas.microsoft.com/office/drawing/2014/main" id="{8B2C8A70-3CE4-423B-81FA-08B5635201ED}"/>
              </a:ext>
            </a:extLst>
          </p:cNvPr>
          <p:cNvGraphicFramePr>
            <a:graphicFrameLocks noGrp="1"/>
          </p:cNvGraphicFramePr>
          <p:nvPr>
            <p:ph idx="1"/>
            <p:extLst>
              <p:ext uri="{D42A27DB-BD31-4B8C-83A1-F6EECF244321}">
                <p14:modId xmlns:p14="http://schemas.microsoft.com/office/powerpoint/2010/main" val="2420274937"/>
              </p:ext>
            </p:extLst>
          </p:nvPr>
        </p:nvGraphicFramePr>
        <p:xfrm>
          <a:off x="408742" y="758952"/>
          <a:ext cx="11374516" cy="5632703"/>
        </p:xfrm>
        <a:graphic>
          <a:graphicData uri="http://schemas.openxmlformats.org/drawingml/2006/table">
            <a:tbl>
              <a:tblPr firstRow="1" bandRow="1">
                <a:solidFill>
                  <a:schemeClr val="bg1"/>
                </a:solidFill>
                <a:tableStyleId>{073A0DAA-6AF3-43AB-8588-CEC1D06C72B9}</a:tableStyleId>
              </a:tblPr>
              <a:tblGrid>
                <a:gridCol w="777080">
                  <a:extLst>
                    <a:ext uri="{9D8B030D-6E8A-4147-A177-3AD203B41FA5}">
                      <a16:colId xmlns:a16="http://schemas.microsoft.com/office/drawing/2014/main" val="3279446679"/>
                    </a:ext>
                  </a:extLst>
                </a:gridCol>
                <a:gridCol w="5623043">
                  <a:extLst>
                    <a:ext uri="{9D8B030D-6E8A-4147-A177-3AD203B41FA5}">
                      <a16:colId xmlns:a16="http://schemas.microsoft.com/office/drawing/2014/main" val="2528696259"/>
                    </a:ext>
                  </a:extLst>
                </a:gridCol>
                <a:gridCol w="1106173">
                  <a:extLst>
                    <a:ext uri="{9D8B030D-6E8A-4147-A177-3AD203B41FA5}">
                      <a16:colId xmlns:a16="http://schemas.microsoft.com/office/drawing/2014/main" val="3013545739"/>
                    </a:ext>
                  </a:extLst>
                </a:gridCol>
                <a:gridCol w="626831">
                  <a:extLst>
                    <a:ext uri="{9D8B030D-6E8A-4147-A177-3AD203B41FA5}">
                      <a16:colId xmlns:a16="http://schemas.microsoft.com/office/drawing/2014/main" val="2934671663"/>
                    </a:ext>
                  </a:extLst>
                </a:gridCol>
                <a:gridCol w="838848">
                  <a:extLst>
                    <a:ext uri="{9D8B030D-6E8A-4147-A177-3AD203B41FA5}">
                      <a16:colId xmlns:a16="http://schemas.microsoft.com/office/drawing/2014/main" val="3771571993"/>
                    </a:ext>
                  </a:extLst>
                </a:gridCol>
                <a:gridCol w="931029">
                  <a:extLst>
                    <a:ext uri="{9D8B030D-6E8A-4147-A177-3AD203B41FA5}">
                      <a16:colId xmlns:a16="http://schemas.microsoft.com/office/drawing/2014/main" val="2964437211"/>
                    </a:ext>
                  </a:extLst>
                </a:gridCol>
                <a:gridCol w="1471512">
                  <a:extLst>
                    <a:ext uri="{9D8B030D-6E8A-4147-A177-3AD203B41FA5}">
                      <a16:colId xmlns:a16="http://schemas.microsoft.com/office/drawing/2014/main" val="273463127"/>
                    </a:ext>
                  </a:extLst>
                </a:gridCol>
              </a:tblGrid>
              <a:tr h="216642">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397435546"/>
                  </a:ext>
                </a:extLst>
              </a:tr>
              <a:tr h="247591">
                <a:tc>
                  <a:txBody>
                    <a:bodyPr/>
                    <a:lstStyle/>
                    <a:p>
                      <a:r>
                        <a:rPr lang="en-NZ" sz="1000" b="1" dirty="0">
                          <a:latin typeface="Segoe UI" panose="020B0502040204020203" pitchFamily="34" charset="0"/>
                          <a:cs typeface="Segoe UI" panose="020B0502040204020203" pitchFamily="34" charset="0"/>
                        </a:rPr>
                        <a:t>6.4.1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dirty="0">
                          <a:latin typeface="Segoe UI" panose="020B0502040204020203" pitchFamily="34" charset="0"/>
                          <a:cs typeface="Segoe UI" panose="020B0502040204020203" pitchFamily="34" charset="0"/>
                        </a:rPr>
                        <a:t>Service providers shall work towards being seclusion free.</a:t>
                      </a:r>
                      <a:endParaRPr lang="en-NZ" sz="1000"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Times New Roman" panose="02020603050405020304" pitchFamily="18" charset="0"/>
                        </a:rPr>
                        <a:t>N/A</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Segoe UI" panose="020B0502040204020203" pitchFamily="34" charset="0"/>
                          <a:cs typeface="Segoe UI" panose="020B0502040204020203" pitchFamily="34" charset="0"/>
                        </a:rPr>
                        <a:t>Applicable to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dk1"/>
                          </a:solidFill>
                          <a:latin typeface="+mn-lt"/>
                          <a:ea typeface="+mn-ea"/>
                          <a:cs typeface="+mn-cs"/>
                        </a:rPr>
                        <a:t>Residential Disability –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latin typeface="Segoe UI" panose="020B0502040204020203" pitchFamily="34" charset="0"/>
                          <a:cs typeface="Segoe UI" panose="020B0502040204020203" pitchFamily="34" charset="0"/>
                        </a:rPr>
                        <a:t>Public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613415"/>
                  </a:ext>
                </a:extLst>
              </a:tr>
              <a:tr h="402336">
                <a:tc>
                  <a:txBody>
                    <a:bodyPr/>
                    <a:lstStyle/>
                    <a:p>
                      <a:r>
                        <a:rPr lang="en-NZ" sz="1000" b="1" dirty="0">
                          <a:latin typeface="Segoe UI" panose="020B0502040204020203" pitchFamily="34" charset="0"/>
                          <a:cs typeface="Segoe UI" panose="020B0502040204020203" pitchFamily="34" charset="0"/>
                        </a:rPr>
                        <a:t>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dirty="0">
                          <a:latin typeface="Segoe UI" panose="020B0502040204020203" pitchFamily="34" charset="0"/>
                          <a:cs typeface="Segoe UI" panose="020B0502040204020203" pitchFamily="34" charset="0"/>
                        </a:rPr>
                        <a:t>Seclusion data shall be provided to governing bodies on a monthly basis, and strategies to support the elimination of seclusion shall be agreed and implemented.</a:t>
                      </a:r>
                      <a:endParaRPr lang="en-NZ" sz="1000"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Times New Roman" panose="02020603050405020304" pitchFamily="18" charset="0"/>
                        </a:rPr>
                        <a:t>Not Mapped</a:t>
                      </a:r>
                      <a:endParaRPr lang="en-NZ" sz="1050" b="1"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061686"/>
                  </a:ext>
                </a:extLst>
              </a:tr>
              <a:tr h="402336">
                <a:tc>
                  <a:txBody>
                    <a:bodyPr/>
                    <a:lstStyle/>
                    <a:p>
                      <a:r>
                        <a:rPr lang="en-NZ" sz="1000" dirty="0">
                          <a:latin typeface="Segoe UI" panose="020B0502040204020203" pitchFamily="34" charset="0"/>
                          <a:cs typeface="Segoe UI" panose="020B0502040204020203" pitchFamily="34" charset="0"/>
                        </a:rPr>
                        <a:t>6.4.3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latin typeface="Segoe UI" panose="020B0502040204020203" pitchFamily="34" charset="0"/>
                          <a:cs typeface="Segoe UI" panose="020B0502040204020203" pitchFamily="34" charset="0"/>
                        </a:rPr>
                        <a:t>Service providers have policies and procedures that are based on national guidelines and aligned to the current legislation.</a:t>
                      </a:r>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2.3.1.1; 2.3.1.3</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2672631"/>
                  </a:ext>
                </a:extLst>
              </a:tr>
              <a:tr h="309489">
                <a:tc>
                  <a:txBody>
                    <a:bodyPr/>
                    <a:lstStyle/>
                    <a:p>
                      <a:r>
                        <a:rPr lang="en-NZ" sz="1000" dirty="0">
                          <a:latin typeface="Segoe UI" panose="020B0502040204020203" pitchFamily="34" charset="0"/>
                          <a:cs typeface="Segoe UI" panose="020B0502040204020203" pitchFamily="34" charset="0"/>
                        </a:rPr>
                        <a:t>6.4.4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latin typeface="Segoe UI" panose="020B0502040204020203" pitchFamily="34" charset="0"/>
                          <a:cs typeface="Segoe UI" panose="020B0502040204020203" pitchFamily="34" charset="0"/>
                        </a:rPr>
                        <a:t>Seclusion shall only take place in a designated and approved room.</a:t>
                      </a:r>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Times New Roman" panose="02020603050405020304" pitchFamily="18" charset="0"/>
                        </a:rPr>
                        <a:t>2.3.2.1; 2.3.2.2; 2.3.2.3; 2.3.2.4</a:t>
                      </a:r>
                      <a:endParaRPr lang="en-NZ" sz="105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8463395"/>
                  </a:ext>
                </a:extLst>
              </a:tr>
              <a:tr h="866570">
                <a:tc>
                  <a:txBody>
                    <a:bodyPr/>
                    <a:lstStyle/>
                    <a:p>
                      <a:r>
                        <a:rPr lang="en-NZ" sz="1000" dirty="0">
                          <a:latin typeface="Segoe UI" panose="020B0502040204020203" pitchFamily="34" charset="0"/>
                          <a:cs typeface="Segoe UI" panose="020B0502040204020203" pitchFamily="34" charset="0"/>
                        </a:rPr>
                        <a:t>6.4.5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latin typeface="Segoe UI" panose="020B0502040204020203" pitchFamily="34" charset="0"/>
                          <a:cs typeface="Segoe UI" panose="020B0502040204020203" pitchFamily="34" charset="0"/>
                        </a:rPr>
                        <a:t>A person- and whānau-</a:t>
                      </a:r>
                      <a:r>
                        <a:rPr lang="en-US" sz="1000" dirty="0" err="1">
                          <a:latin typeface="Segoe UI" panose="020B0502040204020203" pitchFamily="34" charset="0"/>
                          <a:cs typeface="Segoe UI" panose="020B0502040204020203" pitchFamily="34" charset="0"/>
                        </a:rPr>
                        <a:t>centred</a:t>
                      </a:r>
                      <a:r>
                        <a:rPr lang="en-US" sz="1000" dirty="0">
                          <a:latin typeface="Segoe UI" panose="020B0502040204020203" pitchFamily="34" charset="0"/>
                          <a:cs typeface="Segoe UI" panose="020B0502040204020203" pitchFamily="34" charset="0"/>
                        </a:rPr>
                        <a:t> debrief shall follow every seclusion event, according to best practice. A person- and whānau-</a:t>
                      </a:r>
                      <a:r>
                        <a:rPr lang="en-US" sz="1000" dirty="0" err="1">
                          <a:latin typeface="Segoe UI" panose="020B0502040204020203" pitchFamily="34" charset="0"/>
                          <a:cs typeface="Segoe UI" panose="020B0502040204020203" pitchFamily="34" charset="0"/>
                        </a:rPr>
                        <a:t>centred</a:t>
                      </a:r>
                      <a:r>
                        <a:rPr lang="en-US" sz="1000" dirty="0">
                          <a:latin typeface="Segoe UI" panose="020B0502040204020203" pitchFamily="34" charset="0"/>
                          <a:cs typeface="Segoe UI" panose="020B0502040204020203" pitchFamily="34" charset="0"/>
                        </a:rPr>
                        <a:t> approach involves reflections of the event (including opportunities to input strategies to prevent seclusion being used again). Service providers shall apply what they have learnt from events and make changes to current safety care or support plans to add what is required to avoid seclusion.</a:t>
                      </a:r>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i="1" dirty="0">
                          <a:effectLst/>
                          <a:latin typeface="Segoe UI" panose="020B0502040204020203" pitchFamily="34" charset="0"/>
                          <a:ea typeface="Calibri" panose="020F0502020204030204" pitchFamily="34" charset="0"/>
                          <a:cs typeface="Times New Roman" panose="02020603050405020304" pitchFamily="18" charset="0"/>
                        </a:rPr>
                        <a:t>2.2.4.3;</a:t>
                      </a:r>
                      <a:r>
                        <a:rPr lang="en-NZ" sz="1000" dirty="0">
                          <a:effectLst/>
                          <a:latin typeface="Segoe UI" panose="020B0502040204020203" pitchFamily="34" charset="0"/>
                          <a:ea typeface="Calibri" panose="020F0502020204030204" pitchFamily="34" charset="0"/>
                          <a:cs typeface="Times New Roman" panose="02020603050405020304" pitchFamily="18" charset="0"/>
                        </a:rPr>
                        <a:t> 2.3.1.4; 2.3.1.5 </a:t>
                      </a: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spcBef>
                          <a:spcPts val="600"/>
                        </a:spcBef>
                        <a:spcAft>
                          <a:spcPts val="900"/>
                        </a:spcAft>
                      </a:pPr>
                      <a:endParaRPr lang="en-NZ" sz="1050" dirty="0">
                        <a:effectLst/>
                        <a:latin typeface="Segoe UI"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5358916"/>
                  </a:ext>
                </a:extLst>
              </a:tr>
              <a:tr h="3187739">
                <a:tc>
                  <a:txBody>
                    <a:bodyPr/>
                    <a:lstStyle/>
                    <a:p>
                      <a:r>
                        <a:rPr lang="en-NZ" sz="1000" dirty="0">
                          <a:latin typeface="Segoe UI" panose="020B0502040204020203" pitchFamily="34" charset="0"/>
                          <a:cs typeface="Segoe UI" panose="020B0502040204020203" pitchFamily="34" charset="0"/>
                        </a:rPr>
                        <a:t>6.4.6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latin typeface="Segoe UI" panose="020B0502040204020203" pitchFamily="34" charset="0"/>
                          <a:cs typeface="Segoe UI" panose="020B0502040204020203" pitchFamily="34" charset="0"/>
                        </a:rPr>
                        <a:t>Each seclusion event shall be evaluated as soon as reasonably possible after the event. The evaluation is undertaken by registered health professionals from at least two different disciplines and a Māori or Pacific cultural advisor and lived experience advisor, where available, and shall consider:</a:t>
                      </a:r>
                    </a:p>
                    <a:p>
                      <a:pPr marL="228600" indent="-228600">
                        <a:buAutoNum type="alphaLcParenBoth"/>
                      </a:pPr>
                      <a:r>
                        <a:rPr lang="en-US" sz="1000" dirty="0">
                          <a:latin typeface="Segoe UI" panose="020B0502040204020203" pitchFamily="34" charset="0"/>
                          <a:cs typeface="Segoe UI" panose="020B0502040204020203" pitchFamily="34" charset="0"/>
                        </a:rPr>
                        <a:t>Whether the person’s care or support plan and advance directives and preferences, where in place, were followed;</a:t>
                      </a:r>
                    </a:p>
                    <a:p>
                      <a:pPr marL="228600" indent="-228600">
                        <a:buAutoNum type="alphaLcParenBoth"/>
                      </a:pPr>
                      <a:r>
                        <a:rPr lang="en-US" sz="1000" dirty="0">
                          <a:latin typeface="Segoe UI" panose="020B0502040204020203" pitchFamily="34" charset="0"/>
                          <a:cs typeface="Segoe UI" panose="020B0502040204020203" pitchFamily="34" charset="0"/>
                        </a:rPr>
                        <a:t>The impact the seclusion had on the person, other people using the service, and health care and support workers;</a:t>
                      </a:r>
                    </a:p>
                    <a:p>
                      <a:pPr marL="228600" indent="-228600">
                        <a:buAutoNum type="alphaLcParenBoth"/>
                      </a:pPr>
                      <a:r>
                        <a:rPr lang="en-US" sz="1000" dirty="0">
                          <a:latin typeface="Segoe UI" panose="020B0502040204020203" pitchFamily="34" charset="0"/>
                          <a:cs typeface="Segoe UI" panose="020B0502040204020203" pitchFamily="34" charset="0"/>
                        </a:rPr>
                        <a:t>The duration of the seclusion event and whether this was the least amount of time required;</a:t>
                      </a:r>
                    </a:p>
                    <a:p>
                      <a:pPr marL="228600" indent="-228600">
                        <a:buAutoNum type="alphaLcParenBoth"/>
                      </a:pPr>
                      <a:r>
                        <a:rPr lang="en-US" sz="1000" dirty="0">
                          <a:latin typeface="Segoe UI" panose="020B0502040204020203" pitchFamily="34" charset="0"/>
                          <a:cs typeface="Segoe UI" panose="020B0502040204020203" pitchFamily="34" charset="0"/>
                        </a:rPr>
                        <a:t>What alternative interventions were considered, why any were not used, and therefore why seclusion was the option of last resort;</a:t>
                      </a:r>
                    </a:p>
                    <a:p>
                      <a:pPr marL="228600" indent="-228600">
                        <a:buAutoNum type="alphaLcParenBoth"/>
                      </a:pPr>
                      <a:r>
                        <a:rPr lang="en-US" sz="1000" dirty="0">
                          <a:latin typeface="Segoe UI" panose="020B0502040204020203" pitchFamily="34" charset="0"/>
                          <a:cs typeface="Segoe UI" panose="020B0502040204020203" pitchFamily="34" charset="0"/>
                        </a:rPr>
                        <a:t>Whether appropriate advocacy or support was sought, provided, or facilitated;</a:t>
                      </a:r>
                    </a:p>
                    <a:p>
                      <a:pPr marL="228600" indent="-228600">
                        <a:buAutoNum type="alphaLcParenBoth"/>
                      </a:pPr>
                      <a:r>
                        <a:rPr lang="en-US" sz="1000" dirty="0">
                          <a:latin typeface="Segoe UI" panose="020B0502040204020203" pitchFamily="34" charset="0"/>
                          <a:cs typeface="Segoe UI" panose="020B0502040204020203" pitchFamily="34" charset="0"/>
                        </a:rPr>
                        <a:t>Whether the observations and monitoring were adequate and maintained the safety of the person;</a:t>
                      </a:r>
                    </a:p>
                    <a:p>
                      <a:pPr marL="228600" indent="-228600">
                        <a:buAutoNum type="alphaLcParenBoth"/>
                      </a:pPr>
                      <a:r>
                        <a:rPr lang="en-US" sz="1000" dirty="0">
                          <a:latin typeface="Segoe UI" panose="020B0502040204020203" pitchFamily="34" charset="0"/>
                          <a:cs typeface="Segoe UI" panose="020B0502040204020203" pitchFamily="34" charset="0"/>
                        </a:rPr>
                        <a:t>Future options to eliminate seclusion;</a:t>
                      </a:r>
                    </a:p>
                    <a:p>
                      <a:pPr marL="228600" indent="-228600">
                        <a:buAutoNum type="alphaLcParenBoth"/>
                      </a:pPr>
                      <a:r>
                        <a:rPr lang="en-US" sz="1000" dirty="0">
                          <a:latin typeface="Segoe UI" panose="020B0502040204020203" pitchFamily="34" charset="0"/>
                          <a:cs typeface="Segoe UI" panose="020B0502040204020203" pitchFamily="34" charset="0"/>
                        </a:rPr>
                        <a:t>Any suggested changes or additions to seclusion education for health care and support workers;</a:t>
                      </a:r>
                    </a:p>
                    <a:p>
                      <a:pPr marL="228600" indent="-228600">
                        <a:buAutoNum type="alphaLcParenBoth"/>
                      </a:pPr>
                      <a:r>
                        <a:rPr lang="en-US" sz="1000" dirty="0">
                          <a:latin typeface="Segoe UI" panose="020B0502040204020203" pitchFamily="34" charset="0"/>
                          <a:cs typeface="Segoe UI" panose="020B0502040204020203" pitchFamily="34" charset="0"/>
                        </a:rPr>
                        <a:t>The outcomes of the person- and </a:t>
                      </a:r>
                      <a:r>
                        <a:rPr lang="en-US" sz="1000" dirty="0" err="1">
                          <a:latin typeface="Segoe UI" panose="020B0502040204020203" pitchFamily="34" charset="0"/>
                          <a:cs typeface="Segoe UI" panose="020B0502040204020203" pitchFamily="34" charset="0"/>
                        </a:rPr>
                        <a:t>whānau-centred</a:t>
                      </a:r>
                      <a:r>
                        <a:rPr lang="en-US" sz="1000" dirty="0">
                          <a:latin typeface="Segoe UI" panose="020B0502040204020203" pitchFamily="34" charset="0"/>
                          <a:cs typeface="Segoe UI" panose="020B0502040204020203" pitchFamily="34" charset="0"/>
                        </a:rPr>
                        <a:t> debrief;</a:t>
                      </a:r>
                    </a:p>
                    <a:p>
                      <a:pPr marL="228600" indent="-228600">
                        <a:buAutoNum type="alphaLcParenBoth"/>
                      </a:pPr>
                      <a:r>
                        <a:rPr lang="en-US" sz="1000" dirty="0">
                          <a:latin typeface="Segoe UI" panose="020B0502040204020203" pitchFamily="34" charset="0"/>
                          <a:cs typeface="Segoe UI" panose="020B0502040204020203" pitchFamily="34" charset="0"/>
                        </a:rPr>
                        <a:t>Review or modification required to the person’s care or support plan in collaboration with the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2.2.4.1; 2.3.1.4; 2.3.1.5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NZ"/>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NZ"/>
                    </a:p>
                  </a:txBody>
                  <a:tcPr>
                    <a:lnT w="12700" cap="flat" cmpd="sng" algn="ctr">
                      <a:solidFill>
                        <a:schemeClr val="tx1"/>
                      </a:solidFill>
                      <a:prstDash val="solid"/>
                      <a:round/>
                      <a:headEnd type="none" w="med" len="med"/>
                      <a:tailEnd type="none" w="med" len="med"/>
                    </a:lnT>
                  </a:tcPr>
                </a:tc>
                <a:tc vMerge="1">
                  <a:txBody>
                    <a:bodyPr/>
                    <a:lstStyle/>
                    <a:p>
                      <a:endParaRPr lang="en-NZ"/>
                    </a:p>
                  </a:txBody>
                  <a:tcPr>
                    <a:lnT w="12700" cap="flat" cmpd="sng" algn="ctr">
                      <a:solidFill>
                        <a:schemeClr val="tx1"/>
                      </a:solidFill>
                      <a:prstDash val="solid"/>
                      <a:round/>
                      <a:headEnd type="none" w="med" len="med"/>
                      <a:tailEnd type="none" w="med" len="med"/>
                    </a:lnT>
                  </a:tcPr>
                </a:tc>
                <a:tc vMerge="1">
                  <a:txBody>
                    <a:bodyPr/>
                    <a:lstStyle/>
                    <a:p>
                      <a:endParaRPr lang="en-NZ"/>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65374010"/>
                  </a:ext>
                </a:extLst>
              </a:tr>
            </a:tbl>
          </a:graphicData>
        </a:graphic>
      </p:graphicFrame>
    </p:spTree>
    <p:extLst>
      <p:ext uri="{BB962C8B-B14F-4D97-AF65-F5344CB8AC3E}">
        <p14:creationId xmlns:p14="http://schemas.microsoft.com/office/powerpoint/2010/main" val="359834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E7F-9EA1-4742-8023-87ECE9928520}"/>
              </a:ext>
            </a:extLst>
          </p:cNvPr>
          <p:cNvSpPr>
            <a:spLocks noGrp="1"/>
          </p:cNvSpPr>
          <p:nvPr>
            <p:ph type="title"/>
          </p:nvPr>
        </p:nvSpPr>
        <p:spPr>
          <a:xfrm>
            <a:off x="478286" y="118872"/>
            <a:ext cx="10515600" cy="521564"/>
          </a:xfrm>
        </p:spPr>
        <p:txBody>
          <a:bodyPr>
            <a:normAutofit/>
          </a:bodyPr>
          <a:lstStyle/>
          <a:p>
            <a:r>
              <a:rPr lang="en-NZ" sz="2200" dirty="0"/>
              <a:t>6.4 </a:t>
            </a:r>
            <a:r>
              <a:rPr lang="en-NZ" sz="2200" dirty="0" err="1"/>
              <a:t>Taratahi</a:t>
            </a:r>
            <a:r>
              <a:rPr lang="en-NZ" sz="2200" dirty="0"/>
              <a:t> / Seclusion cont...</a:t>
            </a:r>
          </a:p>
        </p:txBody>
      </p:sp>
      <p:graphicFrame>
        <p:nvGraphicFramePr>
          <p:cNvPr id="4" name="Table 4">
            <a:extLst>
              <a:ext uri="{FF2B5EF4-FFF2-40B4-BE49-F238E27FC236}">
                <a16:creationId xmlns:a16="http://schemas.microsoft.com/office/drawing/2014/main" id="{673C3372-A9CB-4B9A-95BE-1237136339A0}"/>
              </a:ext>
            </a:extLst>
          </p:cNvPr>
          <p:cNvGraphicFramePr>
            <a:graphicFrameLocks noGrp="1"/>
          </p:cNvGraphicFramePr>
          <p:nvPr>
            <p:ph idx="1"/>
            <p:extLst>
              <p:ext uri="{D42A27DB-BD31-4B8C-83A1-F6EECF244321}">
                <p14:modId xmlns:p14="http://schemas.microsoft.com/office/powerpoint/2010/main" val="3881532086"/>
              </p:ext>
            </p:extLst>
          </p:nvPr>
        </p:nvGraphicFramePr>
        <p:xfrm>
          <a:off x="478286" y="871442"/>
          <a:ext cx="11107073" cy="4753781"/>
        </p:xfrm>
        <a:graphic>
          <a:graphicData uri="http://schemas.openxmlformats.org/drawingml/2006/table">
            <a:tbl>
              <a:tblPr firstRow="1" bandRow="1">
                <a:tableStyleId>{5C22544A-7EE6-4342-B048-85BDC9FD1C3A}</a:tableStyleId>
              </a:tblPr>
              <a:tblGrid>
                <a:gridCol w="675811">
                  <a:extLst>
                    <a:ext uri="{9D8B030D-6E8A-4147-A177-3AD203B41FA5}">
                      <a16:colId xmlns:a16="http://schemas.microsoft.com/office/drawing/2014/main" val="2745921012"/>
                    </a:ext>
                  </a:extLst>
                </a:gridCol>
                <a:gridCol w="5841507">
                  <a:extLst>
                    <a:ext uri="{9D8B030D-6E8A-4147-A177-3AD203B41FA5}">
                      <a16:colId xmlns:a16="http://schemas.microsoft.com/office/drawing/2014/main" val="4136015795"/>
                    </a:ext>
                  </a:extLst>
                </a:gridCol>
                <a:gridCol w="1003176">
                  <a:extLst>
                    <a:ext uri="{9D8B030D-6E8A-4147-A177-3AD203B41FA5}">
                      <a16:colId xmlns:a16="http://schemas.microsoft.com/office/drawing/2014/main" val="415655973"/>
                    </a:ext>
                  </a:extLst>
                </a:gridCol>
                <a:gridCol w="887767">
                  <a:extLst>
                    <a:ext uri="{9D8B030D-6E8A-4147-A177-3AD203B41FA5}">
                      <a16:colId xmlns:a16="http://schemas.microsoft.com/office/drawing/2014/main" val="425463261"/>
                    </a:ext>
                  </a:extLst>
                </a:gridCol>
                <a:gridCol w="743374">
                  <a:extLst>
                    <a:ext uri="{9D8B030D-6E8A-4147-A177-3AD203B41FA5}">
                      <a16:colId xmlns:a16="http://schemas.microsoft.com/office/drawing/2014/main" val="1532936002"/>
                    </a:ext>
                  </a:extLst>
                </a:gridCol>
                <a:gridCol w="861434">
                  <a:extLst>
                    <a:ext uri="{9D8B030D-6E8A-4147-A177-3AD203B41FA5}">
                      <a16:colId xmlns:a16="http://schemas.microsoft.com/office/drawing/2014/main" val="764655756"/>
                    </a:ext>
                  </a:extLst>
                </a:gridCol>
                <a:gridCol w="1094004">
                  <a:extLst>
                    <a:ext uri="{9D8B030D-6E8A-4147-A177-3AD203B41FA5}">
                      <a16:colId xmlns:a16="http://schemas.microsoft.com/office/drawing/2014/main" val="3273815028"/>
                    </a:ext>
                  </a:extLst>
                </a:gridCol>
              </a:tblGrid>
              <a:tr h="594879">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400" b="1" kern="1200" dirty="0">
                          <a:solidFill>
                            <a:schemeClr val="tx1"/>
                          </a:solidFill>
                          <a:latin typeface="Segoe UI" panose="020B0502040204020203" pitchFamily="34" charset="0"/>
                          <a:ea typeface="+mn-ea"/>
                          <a:cs typeface="Times New Roman" panose="02020603050405020304" pitchFamily="18" charset="0"/>
                        </a:rPr>
                        <a:t>Criteria Description 2021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HDSS 2008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8487755"/>
                  </a:ext>
                </a:extLst>
              </a:tr>
              <a:tr h="2877079">
                <a:tc>
                  <a:txBody>
                    <a:bodyPr/>
                    <a:lstStyle/>
                    <a:p>
                      <a:r>
                        <a:rPr lang="en-NZ" sz="1000" dirty="0">
                          <a:latin typeface="Segoe UI" panose="020B0502040204020203" pitchFamily="34" charset="0"/>
                          <a:cs typeface="Segoe UI" panose="020B0502040204020203" pitchFamily="34" charset="0"/>
                        </a:rPr>
                        <a:t>6.4.7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Service providers shall conduct comprehensive reviews at least six-monthly of all seclusion events, to determine how the service is working towards or maintaining zero seclusion, to determine:</a:t>
                      </a:r>
                    </a:p>
                    <a:p>
                      <a:pPr marL="228600" indent="-228600">
                        <a:buAutoNum type="alphaLcParenBoth"/>
                      </a:pPr>
                      <a:r>
                        <a:rPr lang="en-US" sz="1000" dirty="0">
                          <a:latin typeface="Segoe UI" panose="020B0502040204020203" pitchFamily="34" charset="0"/>
                          <a:cs typeface="Segoe UI" panose="020B0502040204020203" pitchFamily="34" charset="0"/>
                        </a:rPr>
                        <a:t>That a human rights-based approach underpins the review process;</a:t>
                      </a:r>
                    </a:p>
                    <a:p>
                      <a:pPr marL="228600" indent="-228600">
                        <a:buAutoNum type="alphaLcParenBoth"/>
                      </a:pPr>
                      <a:r>
                        <a:rPr lang="en-US" sz="1000" dirty="0">
                          <a:latin typeface="Segoe UI" panose="020B0502040204020203" pitchFamily="34" charset="0"/>
                          <a:cs typeface="Segoe UI" panose="020B0502040204020203" pitchFamily="34" charset="0"/>
                        </a:rPr>
                        <a:t>The number of people secluded, the number of episodes of seclusion, their duration, demographics, and any trends;</a:t>
                      </a:r>
                    </a:p>
                    <a:p>
                      <a:pPr marL="228600" indent="-228600">
                        <a:buAutoNum type="alphaLcParenBoth"/>
                      </a:pPr>
                      <a:r>
                        <a:rPr lang="en-US" sz="1000" dirty="0">
                          <a:latin typeface="Segoe UI" panose="020B0502040204020203" pitchFamily="34" charset="0"/>
                          <a:cs typeface="Segoe UI" panose="020B0502040204020203" pitchFamily="34" charset="0"/>
                        </a:rPr>
                        <a:t>Mitigating and managing the risk to the person, other people in the environment ,and health care and support workers;</a:t>
                      </a:r>
                    </a:p>
                    <a:p>
                      <a:pPr marL="228600" indent="-228600">
                        <a:buAutoNum type="alphaLcParenBoth"/>
                      </a:pPr>
                      <a:r>
                        <a:rPr lang="en-US" sz="1000" dirty="0">
                          <a:latin typeface="Segoe UI" panose="020B0502040204020203" pitchFamily="34" charset="0"/>
                          <a:cs typeface="Segoe UI" panose="020B0502040204020203" pitchFamily="34" charset="0"/>
                        </a:rPr>
                        <a:t>Progress towards eliminating seclusion, and development of the many alternatives to using seclusion;</a:t>
                      </a:r>
                    </a:p>
                    <a:p>
                      <a:pPr marL="228600" indent="-228600">
                        <a:buAutoNum type="alphaLcParenBoth"/>
                      </a:pPr>
                      <a:r>
                        <a:rPr lang="en-US" sz="1000" dirty="0">
                          <a:latin typeface="Segoe UI" panose="020B0502040204020203" pitchFamily="34" charset="0"/>
                          <a:cs typeface="Segoe UI" panose="020B0502040204020203" pitchFamily="34" charset="0"/>
                        </a:rPr>
                        <a:t>Adverse outcomes;</a:t>
                      </a:r>
                    </a:p>
                    <a:p>
                      <a:pPr marL="228600" indent="-228600">
                        <a:buAutoNum type="alphaLcParenBoth"/>
                      </a:pPr>
                      <a:r>
                        <a:rPr lang="en-US" sz="1000" dirty="0">
                          <a:latin typeface="Segoe UI" panose="020B0502040204020203" pitchFamily="34" charset="0"/>
                          <a:cs typeface="Segoe UI" panose="020B0502040204020203" pitchFamily="34" charset="0"/>
                        </a:rPr>
                        <a:t>Compliance with policies and procedures, and whether changes are required;</a:t>
                      </a:r>
                    </a:p>
                    <a:p>
                      <a:pPr marL="228600" indent="-228600">
                        <a:buAutoNum type="alphaLcParenBoth"/>
                      </a:pPr>
                      <a:r>
                        <a:rPr lang="en-US" sz="1000" dirty="0">
                          <a:latin typeface="Segoe UI" panose="020B0502040204020203" pitchFamily="34" charset="0"/>
                          <a:cs typeface="Segoe UI" panose="020B0502040204020203" pitchFamily="34" charset="0"/>
                        </a:rPr>
                        <a:t>Whether there are additional education or training needs, or changes required to existing seclusion-elimination education;</a:t>
                      </a:r>
                    </a:p>
                    <a:p>
                      <a:pPr marL="228600" indent="-228600">
                        <a:buAutoNum type="alphaLcParenBoth"/>
                      </a:pPr>
                      <a:r>
                        <a:rPr lang="en-US" sz="1000" dirty="0">
                          <a:latin typeface="Segoe UI" panose="020B0502040204020203" pitchFamily="34" charset="0"/>
                          <a:cs typeface="Segoe UI" panose="020B0502040204020203" pitchFamily="34" charset="0"/>
                        </a:rPr>
                        <a:t>Service provider initiatives, and approaches that support and will achieve zero seclusion. </a:t>
                      </a:r>
                    </a:p>
                    <a:p>
                      <a:pPr marL="0" indent="0">
                        <a:buNone/>
                      </a:pPr>
                      <a:endParaRPr lang="en-US" sz="1000" dirty="0">
                        <a:latin typeface="Segoe UI" panose="020B0502040204020203" pitchFamily="34" charset="0"/>
                        <a:cs typeface="Segoe UI" panose="020B0502040204020203" pitchFamily="34" charset="0"/>
                      </a:endParaRPr>
                    </a:p>
                    <a:p>
                      <a:pPr marL="0" indent="0">
                        <a:buNone/>
                      </a:pPr>
                      <a:r>
                        <a:rPr lang="en-US" sz="1000" dirty="0">
                          <a:latin typeface="Segoe UI" panose="020B0502040204020203" pitchFamily="34" charset="0"/>
                          <a:cs typeface="Segoe UI" panose="020B0502040204020203" pitchFamily="34" charset="0"/>
                        </a:rPr>
                        <a:t>The outcome of the review shall be reported to the governance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2.2.5.1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spcBef>
                          <a:spcPts val="600"/>
                        </a:spcBef>
                        <a:spcAft>
                          <a:spcPts val="900"/>
                        </a:spcAft>
                      </a:pPr>
                      <a:r>
                        <a:rPr lang="en-NZ" sz="1000" dirty="0">
                          <a:effectLst/>
                          <a:latin typeface="Segoe UI" panose="020B0502040204020203" pitchFamily="34" charset="0"/>
                          <a:ea typeface="Calibri" panose="020F0502020204030204" pitchFamily="34" charset="0"/>
                          <a:cs typeface="Segoe UI" panose="020B0502040204020203"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Segoe UI" panose="020B0502040204020203" pitchFamily="34" charset="0"/>
                          <a:cs typeface="Segoe UI" panose="020B0502040204020203" pitchFamily="34" charset="0"/>
                        </a:rPr>
                        <a:t>Applicable to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kern="1200" dirty="0">
                          <a:solidFill>
                            <a:schemeClr val="dk1"/>
                          </a:solidFill>
                          <a:latin typeface="+mn-lt"/>
                          <a:ea typeface="+mn-ea"/>
                          <a:cs typeface="+mn-cs"/>
                        </a:rPr>
                        <a:t>Residential Disability –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00" dirty="0">
                          <a:latin typeface="Segoe UI" panose="020B0502040204020203" pitchFamily="34" charset="0"/>
                          <a:cs typeface="Segoe UI" panose="020B0502040204020203" pitchFamily="34" charset="0"/>
                        </a:rPr>
                        <a:t>Public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3281972"/>
                  </a:ext>
                </a:extLst>
              </a:tr>
              <a:tr h="764845">
                <a:tc>
                  <a:txBody>
                    <a:bodyPr/>
                    <a:lstStyle/>
                    <a:p>
                      <a:r>
                        <a:rPr lang="en-NZ" sz="1000" dirty="0">
                          <a:latin typeface="Segoe UI" panose="020B0502040204020203" pitchFamily="34" charset="0"/>
                          <a:cs typeface="Segoe UI" panose="020B0502040204020203" pitchFamily="34" charset="0"/>
                        </a:rPr>
                        <a:t>6.4.8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latin typeface="Segoe UI" panose="020B0502040204020203" pitchFamily="34" charset="0"/>
                          <a:cs typeface="Segoe UI" panose="020B0502040204020203" pitchFamily="34" charset="0"/>
                        </a:rPr>
                        <a:t>Health care and support workers have the opportunity to be involved in a wider debrief or discussion following significant incidents supporting wellbeing to </a:t>
                      </a:r>
                      <a:r>
                        <a:rPr lang="en-US" sz="1000" dirty="0" err="1">
                          <a:latin typeface="Segoe UI" panose="020B0502040204020203" pitchFamily="34" charset="0"/>
                          <a:cs typeface="Segoe UI" panose="020B0502040204020203" pitchFamily="34" charset="0"/>
                        </a:rPr>
                        <a:t>maximise</a:t>
                      </a:r>
                      <a:r>
                        <a:rPr lang="en-US" sz="1000" dirty="0">
                          <a:latin typeface="Segoe UI" panose="020B0502040204020203" pitchFamily="34" charset="0"/>
                          <a:cs typeface="Segoe UI" panose="020B0502040204020203" pitchFamily="34" charset="0"/>
                        </a:rPr>
                        <a:t> learning from the evaluation of the seclusion event and to ensure safety for all in an environment of zero seclusion.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a:effectLst/>
                          <a:latin typeface="Segoe UI" panose="020B0502040204020203" pitchFamily="34" charset="0"/>
                          <a:ea typeface="Calibri" panose="020F0502020204030204" pitchFamily="34" charset="0"/>
                          <a:cs typeface="Segoe UI" panose="020B0502040204020203" pitchFamily="34" charset="0"/>
                        </a:rPr>
                        <a:t>2.2.4.1; </a:t>
                      </a:r>
                      <a:r>
                        <a:rPr lang="en-NZ" sz="1000" i="1">
                          <a:effectLst/>
                          <a:latin typeface="Segoe UI" panose="020B0502040204020203" pitchFamily="34" charset="0"/>
                          <a:ea typeface="Calibri" panose="020F0502020204030204" pitchFamily="34" charset="0"/>
                          <a:cs typeface="Segoe UI" panose="020B0502040204020203" pitchFamily="34" charset="0"/>
                        </a:rPr>
                        <a:t>2.2.4.3;</a:t>
                      </a:r>
                      <a:r>
                        <a:rPr lang="en-NZ" sz="1000">
                          <a:effectLst/>
                          <a:latin typeface="Segoe UI" panose="020B0502040204020203" pitchFamily="34" charset="0"/>
                          <a:ea typeface="Calibri" panose="020F0502020204030204" pitchFamily="34" charset="0"/>
                          <a:cs typeface="Segoe UI" panose="020B0502040204020203" pitchFamily="34" charset="0"/>
                        </a:rPr>
                        <a:t> 2.2.5.1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3568076"/>
                  </a:ext>
                </a:extLst>
              </a:tr>
              <a:tr h="516978">
                <a:tc>
                  <a:txBody>
                    <a:bodyPr/>
                    <a:lstStyle/>
                    <a:p>
                      <a:r>
                        <a:rPr lang="en-NZ" sz="1000" b="1" dirty="0">
                          <a:latin typeface="Segoe UI" panose="020B0502040204020203" pitchFamily="34" charset="0"/>
                          <a:cs typeface="Segoe UI" panose="020B0502040204020203" pitchFamily="34" charset="0"/>
                        </a:rPr>
                        <a:t>6.4.9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1" dirty="0">
                          <a:latin typeface="Segoe UI" panose="020B0502040204020203" pitchFamily="34" charset="0"/>
                          <a:cs typeface="Segoe UI" panose="020B0502040204020203" pitchFamily="34" charset="0"/>
                        </a:rPr>
                        <a:t>Night safety orders shall be </a:t>
                      </a:r>
                      <a:r>
                        <a:rPr lang="en-US" sz="1000" b="1" dirty="0" err="1">
                          <a:latin typeface="Segoe UI" panose="020B0502040204020203" pitchFamily="34" charset="0"/>
                          <a:cs typeface="Segoe UI" panose="020B0502040204020203" pitchFamily="34" charset="0"/>
                        </a:rPr>
                        <a:t>recognised</a:t>
                      </a:r>
                      <a:r>
                        <a:rPr lang="en-US" sz="1000" b="1" dirty="0">
                          <a:latin typeface="Segoe UI" panose="020B0502040204020203" pitchFamily="34" charset="0"/>
                          <a:cs typeface="Segoe UI" panose="020B0502040204020203" pitchFamily="34" charset="0"/>
                        </a:rPr>
                        <a:t> as a restrictive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900"/>
                        </a:spcAft>
                      </a:pPr>
                      <a:r>
                        <a:rPr lang="en-NZ" sz="1000" b="1" dirty="0">
                          <a:effectLst/>
                          <a:latin typeface="Segoe UI" panose="020B0502040204020203" pitchFamily="34" charset="0"/>
                          <a:ea typeface="Calibri" panose="020F0502020204030204" pitchFamily="34" charset="0"/>
                          <a:cs typeface="Segoe UI" panose="020B0502040204020203" pitchFamily="34" charset="0"/>
                        </a:rPr>
                        <a:t>Not Mapped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spcBef>
                          <a:spcPts val="600"/>
                        </a:spcBef>
                        <a:spcAft>
                          <a:spcPts val="90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299747"/>
                  </a:ext>
                </a:extLst>
              </a:tr>
            </a:tbl>
          </a:graphicData>
        </a:graphic>
      </p:graphicFrame>
    </p:spTree>
    <p:extLst>
      <p:ext uri="{BB962C8B-B14F-4D97-AF65-F5344CB8AC3E}">
        <p14:creationId xmlns:p14="http://schemas.microsoft.com/office/powerpoint/2010/main" val="353958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209F-7AA2-430B-BF19-A2AB32017E57}"/>
              </a:ext>
            </a:extLst>
          </p:cNvPr>
          <p:cNvSpPr>
            <a:spLocks noGrp="1"/>
          </p:cNvSpPr>
          <p:nvPr>
            <p:ph type="title"/>
          </p:nvPr>
        </p:nvSpPr>
        <p:spPr>
          <a:xfrm>
            <a:off x="399285" y="301031"/>
            <a:ext cx="10515600" cy="409314"/>
          </a:xfrm>
        </p:spPr>
        <p:txBody>
          <a:bodyPr>
            <a:normAutofit/>
          </a:bodyPr>
          <a:lstStyle/>
          <a:p>
            <a:r>
              <a:rPr lang="en-NZ" sz="2200" dirty="0"/>
              <a:t>6.4 </a:t>
            </a:r>
            <a:r>
              <a:rPr lang="en-NZ" sz="2200" dirty="0" err="1"/>
              <a:t>Taratahi</a:t>
            </a:r>
            <a:r>
              <a:rPr lang="en-NZ" sz="2200" dirty="0"/>
              <a:t> / Seclusion cont...</a:t>
            </a:r>
          </a:p>
        </p:txBody>
      </p:sp>
      <p:graphicFrame>
        <p:nvGraphicFramePr>
          <p:cNvPr id="4" name="Table 4">
            <a:extLst>
              <a:ext uri="{FF2B5EF4-FFF2-40B4-BE49-F238E27FC236}">
                <a16:creationId xmlns:a16="http://schemas.microsoft.com/office/drawing/2014/main" id="{692A330F-2CC8-4BB1-9E5A-FB86D243A2F2}"/>
              </a:ext>
            </a:extLst>
          </p:cNvPr>
          <p:cNvGraphicFramePr>
            <a:graphicFrameLocks noGrp="1"/>
          </p:cNvGraphicFramePr>
          <p:nvPr>
            <p:ph idx="1"/>
            <p:extLst>
              <p:ext uri="{D42A27DB-BD31-4B8C-83A1-F6EECF244321}">
                <p14:modId xmlns:p14="http://schemas.microsoft.com/office/powerpoint/2010/main" val="2388552944"/>
              </p:ext>
            </p:extLst>
          </p:nvPr>
        </p:nvGraphicFramePr>
        <p:xfrm>
          <a:off x="475488" y="951722"/>
          <a:ext cx="11256264" cy="5046105"/>
        </p:xfrm>
        <a:graphic>
          <a:graphicData uri="http://schemas.openxmlformats.org/drawingml/2006/table">
            <a:tbl>
              <a:tblPr firstRow="1" bandRow="1">
                <a:tableStyleId>{5C22544A-7EE6-4342-B048-85BDC9FD1C3A}</a:tableStyleId>
              </a:tblPr>
              <a:tblGrid>
                <a:gridCol w="3401568">
                  <a:extLst>
                    <a:ext uri="{9D8B030D-6E8A-4147-A177-3AD203B41FA5}">
                      <a16:colId xmlns:a16="http://schemas.microsoft.com/office/drawing/2014/main" val="758342852"/>
                    </a:ext>
                  </a:extLst>
                </a:gridCol>
                <a:gridCol w="5431536">
                  <a:extLst>
                    <a:ext uri="{9D8B030D-6E8A-4147-A177-3AD203B41FA5}">
                      <a16:colId xmlns:a16="http://schemas.microsoft.com/office/drawing/2014/main" val="3631123229"/>
                    </a:ext>
                  </a:extLst>
                </a:gridCol>
                <a:gridCol w="2423160">
                  <a:extLst>
                    <a:ext uri="{9D8B030D-6E8A-4147-A177-3AD203B41FA5}">
                      <a16:colId xmlns:a16="http://schemas.microsoft.com/office/drawing/2014/main" val="1999140153"/>
                    </a:ext>
                  </a:extLst>
                </a:gridCol>
              </a:tblGrid>
              <a:tr h="282718">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44850800"/>
                  </a:ext>
                </a:extLst>
              </a:tr>
              <a:tr h="1160312">
                <a:tc>
                  <a:txBody>
                    <a:bodyPr/>
                    <a:lstStyle/>
                    <a:p>
                      <a:r>
                        <a:rPr lang="en-NZ" sz="1400" b="1" dirty="0">
                          <a:latin typeface="Segoe UI" panose="020B0502040204020203" pitchFamily="34" charset="0"/>
                          <a:cs typeface="Segoe UI" panose="020B0502040204020203" pitchFamily="34" charset="0"/>
                        </a:rPr>
                        <a:t>6.4.1 </a:t>
                      </a:r>
                      <a:r>
                        <a:rPr lang="en-NZ" sz="1400" b="0" dirty="0">
                          <a:latin typeface="Segoe UI" panose="020B0502040204020203" pitchFamily="34" charset="0"/>
                          <a:cs typeface="Segoe UI" panose="020B0502040204020203" pitchFamily="34" charset="0"/>
                        </a:rPr>
                        <a:t>(New)</a:t>
                      </a:r>
                      <a:endParaRPr lang="en-NZ" sz="1400" b="1" dirty="0">
                        <a:latin typeface="Segoe UI" panose="020B0502040204020203" pitchFamily="34" charset="0"/>
                        <a:cs typeface="Segoe UI" panose="020B0502040204020203" pitchFamily="34" charset="0"/>
                      </a:endParaRPr>
                    </a:p>
                    <a:p>
                      <a:endParaRPr lang="en-NZ" sz="14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Segoe UI" panose="020B0502040204020203" pitchFamily="34" charset="0"/>
                          <a:cs typeface="Segoe UI" panose="020B0502040204020203" pitchFamily="34" charset="0"/>
                        </a:rPr>
                        <a:t>Service providers shall work towards being seclusion free.</a:t>
                      </a:r>
                    </a:p>
                    <a:p>
                      <a:endParaRPr lang="en-NZ" sz="14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Segoe UI" panose="020B0502040204020203" pitchFamily="34" charset="0"/>
                          <a:cs typeface="Segoe UI" panose="020B0502040204020203" pitchFamily="34" charset="0"/>
                        </a:rPr>
                        <a:t>Service providers only use seclusion as a last resort and when there is an assessed imminent risk to the safety of the person and all others involved.</a:t>
                      </a:r>
                      <a:endParaRPr lang="en-NZ" sz="14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Segoe UI" panose="020B0502040204020203" pitchFamily="34" charset="0"/>
                          <a:cs typeface="Segoe UI" panose="020B0502040204020203" pitchFamily="34" charset="0"/>
                        </a:rPr>
                        <a:t>Applicable to the following service types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kern="1200" dirty="0">
                          <a:solidFill>
                            <a:schemeClr val="dk1"/>
                          </a:solidFill>
                          <a:latin typeface="+mn-lt"/>
                          <a:ea typeface="+mn-ea"/>
                          <a:cs typeface="+mn-cs"/>
                        </a:rPr>
                        <a:t>Residential Disability –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400" dirty="0">
                          <a:latin typeface="Segoe UI" panose="020B0502040204020203" pitchFamily="34" charset="0"/>
                          <a:cs typeface="Segoe UI" panose="020B0502040204020203" pitchFamily="34" charset="0"/>
                        </a:rPr>
                        <a:t>Public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01987"/>
                  </a:ext>
                </a:extLst>
              </a:tr>
              <a:tr h="2442763">
                <a:tc>
                  <a:txBody>
                    <a:bodyPr/>
                    <a:lstStyle/>
                    <a:p>
                      <a:r>
                        <a:rPr lang="en-NZ" sz="1400" b="1" dirty="0">
                          <a:latin typeface="Segoe UI" panose="020B0502040204020203" pitchFamily="34" charset="0"/>
                          <a:cs typeface="Segoe UI" panose="020B0502040204020203" pitchFamily="34" charset="0"/>
                        </a:rPr>
                        <a:t>6.4.2 </a:t>
                      </a:r>
                      <a:r>
                        <a:rPr lang="en-NZ" sz="1400" b="0" dirty="0">
                          <a:latin typeface="Segoe UI" panose="020B0502040204020203" pitchFamily="34" charset="0"/>
                          <a:cs typeface="Segoe UI" panose="020B0502040204020203" pitchFamily="34" charset="0"/>
                        </a:rPr>
                        <a:t>(New)</a:t>
                      </a:r>
                      <a:endParaRPr lang="en-NZ" sz="1400" b="1" dirty="0">
                        <a:latin typeface="Segoe UI" panose="020B0502040204020203" pitchFamily="34" charset="0"/>
                        <a:cs typeface="Segoe UI" panose="020B0502040204020203" pitchFamily="34" charset="0"/>
                      </a:endParaRPr>
                    </a:p>
                    <a:p>
                      <a:endParaRPr lang="en-NZ" sz="1400"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Seclusion data shall be provided to governing bodies on a monthly basis, and strategies to support the elimination of seclusion shall be agreed and implemented.</a:t>
                      </a:r>
                    </a:p>
                    <a:p>
                      <a:endParaRPr lang="en-NZ" sz="14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Segoe UI" panose="020B0502040204020203" pitchFamily="34" charset="0"/>
                          <a:cs typeface="Segoe UI" panose="020B0502040204020203" pitchFamily="34" charset="0"/>
                        </a:rPr>
                        <a:t>Data includes:</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rationale and clinical review</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number of people secluded</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number of seclusion events</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demographics</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duration of seclusion events in hours</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any personal restraints taken in order to achieve the seclusion</a:t>
                      </a:r>
                    </a:p>
                    <a:p>
                      <a:pPr marL="285750" indent="-28575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any specific issues related to each seclusion event.</a:t>
                      </a:r>
                    </a:p>
                    <a:p>
                      <a:endParaRPr lang="en-NZ" sz="14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NZ"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452538"/>
                  </a:ext>
                </a:extLst>
              </a:tr>
              <a:tr h="1160312">
                <a:tc>
                  <a:txBody>
                    <a:bodyPr/>
                    <a:lstStyle/>
                    <a:p>
                      <a:r>
                        <a:rPr lang="en-NZ" sz="1400" b="1" dirty="0">
                          <a:latin typeface="Segoe UI" panose="020B0502040204020203" pitchFamily="34" charset="0"/>
                          <a:cs typeface="Segoe UI" panose="020B0502040204020203" pitchFamily="34" charset="0"/>
                        </a:rPr>
                        <a:t>6.4.9</a:t>
                      </a:r>
                      <a:r>
                        <a:rPr lang="en-NZ" sz="1400" dirty="0">
                          <a:latin typeface="Segoe UI" panose="020B0502040204020203" pitchFamily="34" charset="0"/>
                          <a:cs typeface="Segoe UI" panose="020B0502040204020203" pitchFamily="34" charset="0"/>
                        </a:rPr>
                        <a:t> (New)</a:t>
                      </a:r>
                    </a:p>
                    <a:p>
                      <a:endParaRPr lang="en-NZ" sz="1400" dirty="0">
                        <a:latin typeface="Segoe UI" panose="020B0502040204020203" pitchFamily="34" charset="0"/>
                        <a:cs typeface="Segoe UI" panose="020B0502040204020203" pitchFamily="34" charset="0"/>
                      </a:endParaRPr>
                    </a:p>
                    <a:p>
                      <a:r>
                        <a:rPr lang="en-US" sz="1400" b="1" dirty="0">
                          <a:latin typeface="Segoe UI" panose="020B0502040204020203" pitchFamily="34" charset="0"/>
                          <a:cs typeface="Segoe UI" panose="020B0502040204020203" pitchFamily="34" charset="0"/>
                        </a:rPr>
                        <a:t>Night safety orders shall be </a:t>
                      </a:r>
                      <a:r>
                        <a:rPr lang="en-US" sz="1400" b="1" dirty="0" err="1">
                          <a:latin typeface="Segoe UI" panose="020B0502040204020203" pitchFamily="34" charset="0"/>
                          <a:cs typeface="Segoe UI" panose="020B0502040204020203" pitchFamily="34" charset="0"/>
                        </a:rPr>
                        <a:t>recognised</a:t>
                      </a:r>
                      <a:r>
                        <a:rPr lang="en-US" sz="1400" b="1" dirty="0">
                          <a:latin typeface="Segoe UI" panose="020B0502040204020203" pitchFamily="34" charset="0"/>
                          <a:cs typeface="Segoe UI" panose="020B0502040204020203" pitchFamily="34" charset="0"/>
                        </a:rPr>
                        <a:t> as a restrictive practice.</a:t>
                      </a:r>
                    </a:p>
                    <a:p>
                      <a:endParaRPr lang="en-NZ" sz="14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Segoe UI" panose="020B0502040204020203" pitchFamily="34" charset="0"/>
                          <a:cs typeface="Segoe UI" panose="020B0502040204020203" pitchFamily="34" charset="0"/>
                        </a:rPr>
                        <a:t>For guidance on night orders, see Ministry of Health (2018) Night Safety Procedures: Transitional guideline.</a:t>
                      </a:r>
                      <a:endParaRPr lang="en-NZ" sz="14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3491941"/>
                  </a:ext>
                </a:extLst>
              </a:tr>
            </a:tbl>
          </a:graphicData>
        </a:graphic>
      </p:graphicFrame>
    </p:spTree>
    <p:extLst>
      <p:ext uri="{BB962C8B-B14F-4D97-AF65-F5344CB8AC3E}">
        <p14:creationId xmlns:p14="http://schemas.microsoft.com/office/powerpoint/2010/main" val="108413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5970" y="62767"/>
            <a:ext cx="9875895" cy="1234255"/>
          </a:xfrm>
        </p:spPr>
        <p:txBody>
          <a:bodyPr>
            <a:normAutofit fontScale="90000"/>
          </a:bodyPr>
          <a:lstStyle/>
          <a:p>
            <a:r>
              <a:rPr lang="en-NZ" b="0" dirty="0">
                <a:latin typeface="Segoe UI Semibold" panose="020B0702040204020203" pitchFamily="34" charset="0"/>
                <a:cs typeface="Segoe UI Semibold" panose="020B0702040204020203" pitchFamily="34" charset="0"/>
              </a:rPr>
              <a:t>Indicative Implementation timeline</a:t>
            </a:r>
            <a:br>
              <a:rPr lang="en-NZ" b="0" dirty="0"/>
            </a:br>
            <a:r>
              <a:rPr lang="en-NZ" b="0" dirty="0"/>
              <a:t>NZS 8134: 2021 Ngā paerewa Health &amp; Disability Services Standard</a:t>
            </a:r>
          </a:p>
        </p:txBody>
      </p:sp>
      <p:sp>
        <p:nvSpPr>
          <p:cNvPr id="40" name="TextBox 39"/>
          <p:cNvSpPr txBox="1"/>
          <p:nvPr/>
        </p:nvSpPr>
        <p:spPr>
          <a:xfrm>
            <a:off x="8922095" y="4440035"/>
            <a:ext cx="2379540" cy="523220"/>
          </a:xfrm>
          <a:prstGeom prst="rect">
            <a:avLst/>
          </a:prstGeom>
          <a:noFill/>
        </p:spPr>
        <p:txBody>
          <a:bodyPr wrap="square" rtlCol="0">
            <a:spAutoFit/>
          </a:bodyPr>
          <a:lstStyle/>
          <a:p>
            <a:pPr algn="r"/>
            <a:r>
              <a:rPr lang="en-NZ" sz="1400" dirty="0">
                <a:solidFill>
                  <a:schemeClr val="accent2"/>
                </a:solidFill>
                <a:latin typeface="Segoe UI Black" panose="020B0A02040204020203" pitchFamily="34" charset="0"/>
                <a:ea typeface="Segoe UI Black" panose="020B0A02040204020203" pitchFamily="34" charset="0"/>
              </a:rPr>
              <a:t>28 February 2022</a:t>
            </a:r>
          </a:p>
          <a:p>
            <a:pPr algn="r"/>
            <a:r>
              <a:rPr lang="en-NZ" sz="1400" dirty="0">
                <a:solidFill>
                  <a:schemeClr val="accent2"/>
                </a:solidFill>
                <a:latin typeface="Segoe UI Black" panose="020B0A02040204020203" pitchFamily="34" charset="0"/>
                <a:ea typeface="Segoe UI Black" panose="020B0A02040204020203" pitchFamily="34" charset="0"/>
              </a:rPr>
              <a:t>Standard in effect</a:t>
            </a:r>
          </a:p>
        </p:txBody>
      </p:sp>
      <p:grpSp>
        <p:nvGrpSpPr>
          <p:cNvPr id="20" name="Group 19">
            <a:extLst>
              <a:ext uri="{FF2B5EF4-FFF2-40B4-BE49-F238E27FC236}">
                <a16:creationId xmlns:a16="http://schemas.microsoft.com/office/drawing/2014/main" id="{AE96A613-35B9-411C-ACCD-DB6B3414C866}"/>
              </a:ext>
            </a:extLst>
          </p:cNvPr>
          <p:cNvGrpSpPr/>
          <p:nvPr/>
        </p:nvGrpSpPr>
        <p:grpSpPr>
          <a:xfrm>
            <a:off x="2883594" y="2035404"/>
            <a:ext cx="7907272" cy="346643"/>
            <a:chOff x="6213594" y="3004730"/>
            <a:chExt cx="5144240" cy="273346"/>
          </a:xfrm>
        </p:grpSpPr>
        <p:sp>
          <p:nvSpPr>
            <p:cNvPr id="75" name="Rectangle 74">
              <a:extLst>
                <a:ext uri="{FF2B5EF4-FFF2-40B4-BE49-F238E27FC236}">
                  <a16:creationId xmlns:a16="http://schemas.microsoft.com/office/drawing/2014/main" id="{4579BC50-EC6B-41E8-B127-A8D233B88EBA}"/>
                </a:ext>
              </a:extLst>
            </p:cNvPr>
            <p:cNvSpPr/>
            <p:nvPr/>
          </p:nvSpPr>
          <p:spPr>
            <a:xfrm>
              <a:off x="6213594" y="3058056"/>
              <a:ext cx="5144240" cy="204950"/>
            </a:xfrm>
            <a:prstGeom prst="rect">
              <a:avLst/>
            </a:prstGeom>
            <a:solidFill>
              <a:srgbClr val="384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Rounded Rectangle 4">
              <a:extLst>
                <a:ext uri="{FF2B5EF4-FFF2-40B4-BE49-F238E27FC236}">
                  <a16:creationId xmlns:a16="http://schemas.microsoft.com/office/drawing/2014/main" id="{0C710396-3682-413D-97B0-AD93645E5915}"/>
                </a:ext>
              </a:extLst>
            </p:cNvPr>
            <p:cNvSpPr/>
            <p:nvPr/>
          </p:nvSpPr>
          <p:spPr>
            <a:xfrm>
              <a:off x="7194972" y="3004730"/>
              <a:ext cx="2000184"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Sector engagement </a:t>
              </a:r>
            </a:p>
          </p:txBody>
        </p:sp>
      </p:grpSp>
      <p:grpSp>
        <p:nvGrpSpPr>
          <p:cNvPr id="5" name="Group 4">
            <a:extLst>
              <a:ext uri="{FF2B5EF4-FFF2-40B4-BE49-F238E27FC236}">
                <a16:creationId xmlns:a16="http://schemas.microsoft.com/office/drawing/2014/main" id="{104BF98D-8EDE-4B46-A621-334586EE43B6}"/>
              </a:ext>
            </a:extLst>
          </p:cNvPr>
          <p:cNvGrpSpPr/>
          <p:nvPr/>
        </p:nvGrpSpPr>
        <p:grpSpPr>
          <a:xfrm>
            <a:off x="1530059" y="1567643"/>
            <a:ext cx="1334275" cy="1489774"/>
            <a:chOff x="578777" y="2539276"/>
            <a:chExt cx="1334275" cy="1489774"/>
          </a:xfrm>
        </p:grpSpPr>
        <p:sp>
          <p:nvSpPr>
            <p:cNvPr id="76" name="TextBox 75">
              <a:extLst>
                <a:ext uri="{FF2B5EF4-FFF2-40B4-BE49-F238E27FC236}">
                  <a16:creationId xmlns:a16="http://schemas.microsoft.com/office/drawing/2014/main" id="{F9B12B99-37C4-4D4A-B48D-F1679FD4BC3E}"/>
                </a:ext>
              </a:extLst>
            </p:cNvPr>
            <p:cNvSpPr txBox="1"/>
            <p:nvPr/>
          </p:nvSpPr>
          <p:spPr>
            <a:xfrm>
              <a:off x="578777" y="3013387"/>
              <a:ext cx="1334275" cy="1015663"/>
            </a:xfrm>
            <a:prstGeom prst="rect">
              <a:avLst/>
            </a:prstGeom>
            <a:noFill/>
          </p:spPr>
          <p:txBody>
            <a:bodyPr wrap="square" rtlCol="0">
              <a:spAutoFit/>
            </a:bodyPr>
            <a:lstStyle/>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Minister </a:t>
              </a:r>
              <a:b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b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of Health approves Standard </a:t>
              </a:r>
            </a:p>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for use</a:t>
              </a:r>
            </a:p>
          </p:txBody>
        </p:sp>
        <p:sp>
          <p:nvSpPr>
            <p:cNvPr id="78" name="Diamond 77">
              <a:extLst>
                <a:ext uri="{FF2B5EF4-FFF2-40B4-BE49-F238E27FC236}">
                  <a16:creationId xmlns:a16="http://schemas.microsoft.com/office/drawing/2014/main" id="{AC0F6963-6AA3-42E7-9E7A-187B23F9CB26}"/>
                </a:ext>
              </a:extLst>
            </p:cNvPr>
            <p:cNvSpPr/>
            <p:nvPr/>
          </p:nvSpPr>
          <p:spPr>
            <a:xfrm>
              <a:off x="996016" y="2539276"/>
              <a:ext cx="430902" cy="485728"/>
            </a:xfrm>
            <a:prstGeom prst="diamond">
              <a:avLst/>
            </a:prstGeom>
            <a:solidFill>
              <a:srgbClr val="3849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grpSp>
        <p:nvGrpSpPr>
          <p:cNvPr id="19" name="Group 18">
            <a:extLst>
              <a:ext uri="{FF2B5EF4-FFF2-40B4-BE49-F238E27FC236}">
                <a16:creationId xmlns:a16="http://schemas.microsoft.com/office/drawing/2014/main" id="{FF276586-D5E1-4D74-81FD-A9EDD7713E64}"/>
              </a:ext>
            </a:extLst>
          </p:cNvPr>
          <p:cNvGrpSpPr/>
          <p:nvPr/>
        </p:nvGrpSpPr>
        <p:grpSpPr>
          <a:xfrm>
            <a:off x="355373" y="1299081"/>
            <a:ext cx="1155427" cy="1374275"/>
            <a:chOff x="4865127" y="2345501"/>
            <a:chExt cx="1155427" cy="1374275"/>
          </a:xfrm>
        </p:grpSpPr>
        <p:sp>
          <p:nvSpPr>
            <p:cNvPr id="47" name="Rounded Rectangle 35">
              <a:extLst>
                <a:ext uri="{FF2B5EF4-FFF2-40B4-BE49-F238E27FC236}">
                  <a16:creationId xmlns:a16="http://schemas.microsoft.com/office/drawing/2014/main" id="{27CB969D-ADD2-4752-953C-EC46B160A2EE}"/>
                </a:ext>
              </a:extLst>
            </p:cNvPr>
            <p:cNvSpPr/>
            <p:nvPr/>
          </p:nvSpPr>
          <p:spPr>
            <a:xfrm>
              <a:off x="4865127" y="2812023"/>
              <a:ext cx="1155427" cy="90775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solidFill>
                    <a:srgbClr val="3FAD31"/>
                  </a:solidFill>
                  <a:latin typeface="Segoe UI Light" panose="020B0502040204020203" pitchFamily="34" charset="0"/>
                  <a:cs typeface="Segoe UI Light" panose="020B0502040204020203" pitchFamily="34" charset="0"/>
                </a:rPr>
                <a:t>Standard NZ Board approval</a:t>
              </a:r>
            </a:p>
          </p:txBody>
        </p:sp>
        <p:sp>
          <p:nvSpPr>
            <p:cNvPr id="80" name="Diamond 79">
              <a:extLst>
                <a:ext uri="{FF2B5EF4-FFF2-40B4-BE49-F238E27FC236}">
                  <a16:creationId xmlns:a16="http://schemas.microsoft.com/office/drawing/2014/main" id="{00A30311-3566-4A48-833E-30BF64D9B555}"/>
                </a:ext>
              </a:extLst>
            </p:cNvPr>
            <p:cNvSpPr/>
            <p:nvPr/>
          </p:nvSpPr>
          <p:spPr>
            <a:xfrm>
              <a:off x="5240600" y="2345501"/>
              <a:ext cx="430902" cy="485728"/>
            </a:xfrm>
            <a:prstGeom prst="diamond">
              <a:avLst/>
            </a:prstGeom>
            <a:solidFill>
              <a:srgbClr val="3FA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grpSp>
      <p:cxnSp>
        <p:nvCxnSpPr>
          <p:cNvPr id="22" name="Connector: Elbow 21">
            <a:extLst>
              <a:ext uri="{FF2B5EF4-FFF2-40B4-BE49-F238E27FC236}">
                <a16:creationId xmlns:a16="http://schemas.microsoft.com/office/drawing/2014/main" id="{02CBC48F-5226-41B5-8DFB-D1FC555E8F96}"/>
              </a:ext>
            </a:extLst>
          </p:cNvPr>
          <p:cNvCxnSpPr>
            <a:stCxn id="78" idx="3"/>
            <a:endCxn id="75" idx="1"/>
          </p:cNvCxnSpPr>
          <p:nvPr/>
        </p:nvCxnSpPr>
        <p:spPr>
          <a:xfrm>
            <a:off x="2378200" y="1810507"/>
            <a:ext cx="505394" cy="422476"/>
          </a:xfrm>
          <a:prstGeom prst="bentConnector3">
            <a:avLst>
              <a:gd name="adj1" fmla="val 50000"/>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F5810A1-8523-40FA-B028-2B3DA5B920FC}"/>
              </a:ext>
            </a:extLst>
          </p:cNvPr>
          <p:cNvCxnSpPr>
            <a:stCxn id="80" idx="3"/>
            <a:endCxn id="78" idx="1"/>
          </p:cNvCxnSpPr>
          <p:nvPr/>
        </p:nvCxnSpPr>
        <p:spPr>
          <a:xfrm>
            <a:off x="1161748" y="1541945"/>
            <a:ext cx="785550" cy="268562"/>
          </a:xfrm>
          <a:prstGeom prst="bentConnector3">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sp>
        <p:nvSpPr>
          <p:cNvPr id="65" name="Diamond 64">
            <a:extLst>
              <a:ext uri="{FF2B5EF4-FFF2-40B4-BE49-F238E27FC236}">
                <a16:creationId xmlns:a16="http://schemas.microsoft.com/office/drawing/2014/main" id="{9B7ABF14-5185-420F-891E-BA95058A3AB3}"/>
              </a:ext>
            </a:extLst>
          </p:cNvPr>
          <p:cNvSpPr/>
          <p:nvPr/>
        </p:nvSpPr>
        <p:spPr>
          <a:xfrm>
            <a:off x="10790866" y="3965934"/>
            <a:ext cx="430902" cy="485728"/>
          </a:xfrm>
          <a:prstGeom prst="diamond">
            <a:avLst/>
          </a:prstGeom>
          <a:solidFill>
            <a:srgbClr val="ED7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nvGrpSpPr>
          <p:cNvPr id="70" name="Group 69">
            <a:extLst>
              <a:ext uri="{FF2B5EF4-FFF2-40B4-BE49-F238E27FC236}">
                <a16:creationId xmlns:a16="http://schemas.microsoft.com/office/drawing/2014/main" id="{6AB30D51-BB79-413B-9906-76D45B66A928}"/>
              </a:ext>
            </a:extLst>
          </p:cNvPr>
          <p:cNvGrpSpPr/>
          <p:nvPr/>
        </p:nvGrpSpPr>
        <p:grpSpPr>
          <a:xfrm>
            <a:off x="546551" y="4979697"/>
            <a:ext cx="11098897" cy="866343"/>
            <a:chOff x="207738" y="4815183"/>
            <a:chExt cx="11973849" cy="649318"/>
          </a:xfrm>
        </p:grpSpPr>
        <p:cxnSp>
          <p:nvCxnSpPr>
            <p:cNvPr id="72" name="Straight Connector 71">
              <a:extLst>
                <a:ext uri="{FF2B5EF4-FFF2-40B4-BE49-F238E27FC236}">
                  <a16:creationId xmlns:a16="http://schemas.microsoft.com/office/drawing/2014/main" id="{454BDBFD-B4E0-4DE6-9A3E-972143F6B1F8}"/>
                </a:ext>
              </a:extLst>
            </p:cNvPr>
            <p:cNvCxnSpPr/>
            <p:nvPr/>
          </p:nvCxnSpPr>
          <p:spPr>
            <a:xfrm>
              <a:off x="467708"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2ABE2E-F53F-4EE2-8BE4-76051757B956}"/>
                </a:ext>
              </a:extLst>
            </p:cNvPr>
            <p:cNvCxnSpPr/>
            <p:nvPr/>
          </p:nvCxnSpPr>
          <p:spPr>
            <a:xfrm>
              <a:off x="1598361"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CF280A-AB53-4996-A91F-5C59BBABE0B5}"/>
                </a:ext>
              </a:extLst>
            </p:cNvPr>
            <p:cNvCxnSpPr/>
            <p:nvPr/>
          </p:nvCxnSpPr>
          <p:spPr>
            <a:xfrm>
              <a:off x="7251626"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90621F-54FB-4EC7-877A-857CB4C12AB5}"/>
                </a:ext>
              </a:extLst>
            </p:cNvPr>
            <p:cNvCxnSpPr/>
            <p:nvPr/>
          </p:nvCxnSpPr>
          <p:spPr>
            <a:xfrm>
              <a:off x="4990320"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74A4F0-FF30-41DA-A0BC-E910E3FC2F83}"/>
                </a:ext>
              </a:extLst>
            </p:cNvPr>
            <p:cNvCxnSpPr/>
            <p:nvPr/>
          </p:nvCxnSpPr>
          <p:spPr>
            <a:xfrm>
              <a:off x="2729014"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9BB95A4-12C8-4423-8992-6447206F5DD0}"/>
                </a:ext>
              </a:extLst>
            </p:cNvPr>
            <p:cNvCxnSpPr/>
            <p:nvPr/>
          </p:nvCxnSpPr>
          <p:spPr>
            <a:xfrm>
              <a:off x="3859667"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EA0D2C5-FAD6-417E-982B-BE64647DCD73}"/>
                </a:ext>
              </a:extLst>
            </p:cNvPr>
            <p:cNvCxnSpPr/>
            <p:nvPr/>
          </p:nvCxnSpPr>
          <p:spPr>
            <a:xfrm>
              <a:off x="8382279"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F638C-4CD6-4D36-9501-CF46663E73D9}"/>
                </a:ext>
              </a:extLst>
            </p:cNvPr>
            <p:cNvCxnSpPr/>
            <p:nvPr/>
          </p:nvCxnSpPr>
          <p:spPr>
            <a:xfrm>
              <a:off x="612097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C4C24F3-28D4-4994-BA34-3C197A4D99C6}"/>
                </a:ext>
              </a:extLst>
            </p:cNvPr>
            <p:cNvCxnSpPr/>
            <p:nvPr/>
          </p:nvCxnSpPr>
          <p:spPr>
            <a:xfrm>
              <a:off x="9512932"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B5E617A-5486-48AF-AF4A-EA036F8E961E}"/>
                </a:ext>
              </a:extLst>
            </p:cNvPr>
            <p:cNvCxnSpPr/>
            <p:nvPr/>
          </p:nvCxnSpPr>
          <p:spPr>
            <a:xfrm>
              <a:off x="1177424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6FB04D6-3E11-45A4-8E0A-F0FE3E421896}"/>
                </a:ext>
              </a:extLst>
            </p:cNvPr>
            <p:cNvCxnSpPr/>
            <p:nvPr/>
          </p:nvCxnSpPr>
          <p:spPr>
            <a:xfrm>
              <a:off x="10643585"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6CA7B1-8CF5-4CF4-9CDE-C4A73E19F60E}"/>
                </a:ext>
              </a:extLst>
            </p:cNvPr>
            <p:cNvSpPr/>
            <p:nvPr/>
          </p:nvSpPr>
          <p:spPr>
            <a:xfrm>
              <a:off x="479483" y="4815183"/>
              <a:ext cx="11316133" cy="103027"/>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dirty="0"/>
            </a:p>
          </p:txBody>
        </p:sp>
        <p:sp>
          <p:nvSpPr>
            <p:cNvPr id="91" name="TextBox 90">
              <a:extLst>
                <a:ext uri="{FF2B5EF4-FFF2-40B4-BE49-F238E27FC236}">
                  <a16:creationId xmlns:a16="http://schemas.microsoft.com/office/drawing/2014/main" id="{1C030565-B016-4EFB-B5C5-5F8E16E4F2D3}"/>
                </a:ext>
              </a:extLst>
            </p:cNvPr>
            <p:cNvSpPr txBox="1"/>
            <p:nvPr/>
          </p:nvSpPr>
          <p:spPr>
            <a:xfrm>
              <a:off x="207738" y="5118486"/>
              <a:ext cx="67911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May 2021</a:t>
              </a:r>
            </a:p>
          </p:txBody>
        </p:sp>
        <p:sp>
          <p:nvSpPr>
            <p:cNvPr id="92" name="TextBox 91">
              <a:extLst>
                <a:ext uri="{FF2B5EF4-FFF2-40B4-BE49-F238E27FC236}">
                  <a16:creationId xmlns:a16="http://schemas.microsoft.com/office/drawing/2014/main" id="{763874B2-56CF-4B5E-B719-52358F49C721}"/>
                </a:ext>
              </a:extLst>
            </p:cNvPr>
            <p:cNvSpPr txBox="1"/>
            <p:nvPr/>
          </p:nvSpPr>
          <p:spPr>
            <a:xfrm>
              <a:off x="11502498" y="5118486"/>
              <a:ext cx="679089"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Mar</a:t>
              </a:r>
            </a:p>
            <a:p>
              <a:pPr algn="ctr"/>
              <a:r>
                <a:rPr lang="en-NZ" sz="1200" dirty="0">
                  <a:latin typeface="Segoe UI" panose="020B0502040204020203" pitchFamily="34" charset="0"/>
                  <a:cs typeface="Segoe UI" panose="020B0502040204020203" pitchFamily="34" charset="0"/>
                </a:rPr>
                <a:t>2022</a:t>
              </a:r>
            </a:p>
          </p:txBody>
        </p:sp>
        <p:sp>
          <p:nvSpPr>
            <p:cNvPr id="93" name="TextBox 92">
              <a:extLst>
                <a:ext uri="{FF2B5EF4-FFF2-40B4-BE49-F238E27FC236}">
                  <a16:creationId xmlns:a16="http://schemas.microsoft.com/office/drawing/2014/main" id="{D7C3CD26-F266-43FC-98F8-5C2BC43A7EC4}"/>
                </a:ext>
              </a:extLst>
            </p:cNvPr>
            <p:cNvSpPr txBox="1"/>
            <p:nvPr/>
          </p:nvSpPr>
          <p:spPr>
            <a:xfrm>
              <a:off x="2466690" y="5118486"/>
              <a:ext cx="679107" cy="346015"/>
            </a:xfrm>
            <a:prstGeom prst="rect">
              <a:avLst/>
            </a:prstGeom>
            <a:noFill/>
            <a:ln>
              <a:noFill/>
            </a:ln>
          </p:spPr>
          <p:txBody>
            <a:bodyPr wrap="square" rtlCol="0">
              <a:spAutoFit/>
            </a:bodyPr>
            <a:lstStyle/>
            <a:p>
              <a:pPr algn="ctr"/>
              <a:r>
                <a:rPr lang="en-NZ" sz="1200" dirty="0">
                  <a:latin typeface="Segoe UI" panose="020B0502040204020203" pitchFamily="34" charset="0"/>
                  <a:cs typeface="Segoe UI" panose="020B0502040204020203" pitchFamily="34" charset="0"/>
                </a:rPr>
                <a:t>Jul</a:t>
              </a:r>
            </a:p>
            <a:p>
              <a:pPr algn="ctr"/>
              <a:r>
                <a:rPr lang="en-NZ" sz="1200" dirty="0">
                  <a:latin typeface="Segoe UI" panose="020B0502040204020203" pitchFamily="34" charset="0"/>
                  <a:cs typeface="Segoe UI" panose="020B0502040204020203" pitchFamily="34" charset="0"/>
                </a:rPr>
                <a:t>2021</a:t>
              </a:r>
            </a:p>
          </p:txBody>
        </p:sp>
        <p:sp>
          <p:nvSpPr>
            <p:cNvPr id="94" name="TextBox 93">
              <a:extLst>
                <a:ext uri="{FF2B5EF4-FFF2-40B4-BE49-F238E27FC236}">
                  <a16:creationId xmlns:a16="http://schemas.microsoft.com/office/drawing/2014/main" id="{EB2F065B-6327-4009-8786-B42D9057DB1A}"/>
                </a:ext>
              </a:extLst>
            </p:cNvPr>
            <p:cNvSpPr txBox="1"/>
            <p:nvPr/>
          </p:nvSpPr>
          <p:spPr>
            <a:xfrm>
              <a:off x="1337214" y="5118486"/>
              <a:ext cx="679108"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Jun</a:t>
              </a:r>
            </a:p>
            <a:p>
              <a:pPr algn="ctr"/>
              <a:r>
                <a:rPr lang="en-NZ" sz="1200" dirty="0">
                  <a:latin typeface="Segoe UI" panose="020B0502040204020203" pitchFamily="34" charset="0"/>
                  <a:cs typeface="Segoe UI" panose="020B0502040204020203" pitchFamily="34" charset="0"/>
                </a:rPr>
                <a:t>2021</a:t>
              </a:r>
            </a:p>
          </p:txBody>
        </p:sp>
        <p:sp>
          <p:nvSpPr>
            <p:cNvPr id="95" name="TextBox 94">
              <a:extLst>
                <a:ext uri="{FF2B5EF4-FFF2-40B4-BE49-F238E27FC236}">
                  <a16:creationId xmlns:a16="http://schemas.microsoft.com/office/drawing/2014/main" id="{C259903C-14CE-4E92-BA83-CA3C2C784B0D}"/>
                </a:ext>
              </a:extLst>
            </p:cNvPr>
            <p:cNvSpPr txBox="1"/>
            <p:nvPr/>
          </p:nvSpPr>
          <p:spPr>
            <a:xfrm>
              <a:off x="3596166"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Aug 2021</a:t>
              </a:r>
            </a:p>
          </p:txBody>
        </p:sp>
        <p:sp>
          <p:nvSpPr>
            <p:cNvPr id="96" name="TextBox 95">
              <a:extLst>
                <a:ext uri="{FF2B5EF4-FFF2-40B4-BE49-F238E27FC236}">
                  <a16:creationId xmlns:a16="http://schemas.microsoft.com/office/drawing/2014/main" id="{4AA8120E-AF0F-4C61-96AB-AFA15E2496C0}"/>
                </a:ext>
              </a:extLst>
            </p:cNvPr>
            <p:cNvSpPr txBox="1"/>
            <p:nvPr/>
          </p:nvSpPr>
          <p:spPr>
            <a:xfrm>
              <a:off x="4725642"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Sep 2021</a:t>
              </a:r>
            </a:p>
          </p:txBody>
        </p:sp>
        <p:sp>
          <p:nvSpPr>
            <p:cNvPr id="98" name="TextBox 97">
              <a:extLst>
                <a:ext uri="{FF2B5EF4-FFF2-40B4-BE49-F238E27FC236}">
                  <a16:creationId xmlns:a16="http://schemas.microsoft.com/office/drawing/2014/main" id="{E640BBA6-4B42-41FF-8B85-D36F73172190}"/>
                </a:ext>
              </a:extLst>
            </p:cNvPr>
            <p:cNvSpPr txBox="1"/>
            <p:nvPr/>
          </p:nvSpPr>
          <p:spPr>
            <a:xfrm>
              <a:off x="6984594" y="5118486"/>
              <a:ext cx="679094"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Nov 2021</a:t>
              </a:r>
            </a:p>
          </p:txBody>
        </p:sp>
        <p:sp>
          <p:nvSpPr>
            <p:cNvPr id="99" name="TextBox 98">
              <a:extLst>
                <a:ext uri="{FF2B5EF4-FFF2-40B4-BE49-F238E27FC236}">
                  <a16:creationId xmlns:a16="http://schemas.microsoft.com/office/drawing/2014/main" id="{AC181DA4-2581-4489-9E9A-427110E56872}"/>
                </a:ext>
              </a:extLst>
            </p:cNvPr>
            <p:cNvSpPr txBox="1"/>
            <p:nvPr/>
          </p:nvSpPr>
          <p:spPr>
            <a:xfrm>
              <a:off x="8114071"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Dec 2021</a:t>
              </a:r>
            </a:p>
          </p:txBody>
        </p:sp>
        <p:sp>
          <p:nvSpPr>
            <p:cNvPr id="100" name="TextBox 99">
              <a:extLst>
                <a:ext uri="{FF2B5EF4-FFF2-40B4-BE49-F238E27FC236}">
                  <a16:creationId xmlns:a16="http://schemas.microsoft.com/office/drawing/2014/main" id="{C4B4CFA2-DB84-4A88-9FE9-3C9A759B6309}"/>
                </a:ext>
              </a:extLst>
            </p:cNvPr>
            <p:cNvSpPr txBox="1"/>
            <p:nvPr/>
          </p:nvSpPr>
          <p:spPr>
            <a:xfrm>
              <a:off x="9243546" y="5118486"/>
              <a:ext cx="67909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Jan 2022</a:t>
              </a:r>
            </a:p>
          </p:txBody>
        </p:sp>
        <p:sp>
          <p:nvSpPr>
            <p:cNvPr id="101" name="TextBox 100">
              <a:extLst>
                <a:ext uri="{FF2B5EF4-FFF2-40B4-BE49-F238E27FC236}">
                  <a16:creationId xmlns:a16="http://schemas.microsoft.com/office/drawing/2014/main" id="{EEF16D6B-3D86-4655-BE4B-6752BD45435A}"/>
                </a:ext>
              </a:extLst>
            </p:cNvPr>
            <p:cNvSpPr txBox="1"/>
            <p:nvPr/>
          </p:nvSpPr>
          <p:spPr>
            <a:xfrm>
              <a:off x="10373022"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Feb 2022</a:t>
              </a:r>
            </a:p>
          </p:txBody>
        </p:sp>
        <p:sp>
          <p:nvSpPr>
            <p:cNvPr id="108" name="TextBox 107">
              <a:extLst>
                <a:ext uri="{FF2B5EF4-FFF2-40B4-BE49-F238E27FC236}">
                  <a16:creationId xmlns:a16="http://schemas.microsoft.com/office/drawing/2014/main" id="{C996C56F-F849-4FCC-A857-237BBE8C9EF5}"/>
                </a:ext>
              </a:extLst>
            </p:cNvPr>
            <p:cNvSpPr txBox="1"/>
            <p:nvPr/>
          </p:nvSpPr>
          <p:spPr>
            <a:xfrm>
              <a:off x="5855118" y="5118486"/>
              <a:ext cx="679094" cy="346014"/>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Oct 2021</a:t>
              </a:r>
            </a:p>
          </p:txBody>
        </p:sp>
      </p:grpSp>
      <p:cxnSp>
        <p:nvCxnSpPr>
          <p:cNvPr id="29" name="Connector: Elbow 28">
            <a:extLst>
              <a:ext uri="{FF2B5EF4-FFF2-40B4-BE49-F238E27FC236}">
                <a16:creationId xmlns:a16="http://schemas.microsoft.com/office/drawing/2014/main" id="{A988F6E0-ADB2-47F2-84DF-E1F8D52111BB}"/>
              </a:ext>
            </a:extLst>
          </p:cNvPr>
          <p:cNvCxnSpPr>
            <a:stCxn id="75" idx="3"/>
            <a:endCxn id="65" idx="0"/>
          </p:cNvCxnSpPr>
          <p:nvPr/>
        </p:nvCxnSpPr>
        <p:spPr>
          <a:xfrm>
            <a:off x="10790866" y="2232983"/>
            <a:ext cx="215451" cy="1732951"/>
          </a:xfrm>
          <a:prstGeom prst="bentConnector2">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3ACF7CB-03E4-43D1-B9D2-1B376403725D}"/>
              </a:ext>
            </a:extLst>
          </p:cNvPr>
          <p:cNvGrpSpPr/>
          <p:nvPr/>
        </p:nvGrpSpPr>
        <p:grpSpPr>
          <a:xfrm>
            <a:off x="2883593" y="2368708"/>
            <a:ext cx="2204133" cy="461236"/>
            <a:chOff x="6437549" y="3016227"/>
            <a:chExt cx="3555539" cy="207882"/>
          </a:xfrm>
        </p:grpSpPr>
        <p:sp>
          <p:nvSpPr>
            <p:cNvPr id="42" name="Rectangle 41">
              <a:extLst>
                <a:ext uri="{FF2B5EF4-FFF2-40B4-BE49-F238E27FC236}">
                  <a16:creationId xmlns:a16="http://schemas.microsoft.com/office/drawing/2014/main" id="{5EC59BAB-9E65-42D6-AA7A-ADC4C600ECD1}"/>
                </a:ext>
              </a:extLst>
            </p:cNvPr>
            <p:cNvSpPr/>
            <p:nvPr/>
          </p:nvSpPr>
          <p:spPr>
            <a:xfrm>
              <a:off x="6437549" y="3037601"/>
              <a:ext cx="3555539"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Rounded Rectangle 4">
              <a:extLst>
                <a:ext uri="{FF2B5EF4-FFF2-40B4-BE49-F238E27FC236}">
                  <a16:creationId xmlns:a16="http://schemas.microsoft.com/office/drawing/2014/main" id="{3E3A32A0-2605-4A8E-95EF-A3A9ECD31963}"/>
                </a:ext>
              </a:extLst>
            </p:cNvPr>
            <p:cNvSpPr/>
            <p:nvPr/>
          </p:nvSpPr>
          <p:spPr>
            <a:xfrm>
              <a:off x="6633816" y="3016227"/>
              <a:ext cx="3010523" cy="207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Online workshops</a:t>
              </a:r>
            </a:p>
          </p:txBody>
        </p:sp>
      </p:grpSp>
      <p:grpSp>
        <p:nvGrpSpPr>
          <p:cNvPr id="44" name="Group 43">
            <a:extLst>
              <a:ext uri="{FF2B5EF4-FFF2-40B4-BE49-F238E27FC236}">
                <a16:creationId xmlns:a16="http://schemas.microsoft.com/office/drawing/2014/main" id="{58A2CCF0-D8A2-4FD9-AE49-DE729F2B136E}"/>
              </a:ext>
            </a:extLst>
          </p:cNvPr>
          <p:cNvGrpSpPr/>
          <p:nvPr/>
        </p:nvGrpSpPr>
        <p:grpSpPr>
          <a:xfrm>
            <a:off x="4936463" y="3252918"/>
            <a:ext cx="3460433" cy="588644"/>
            <a:chOff x="6306411" y="3014415"/>
            <a:chExt cx="3009510" cy="232607"/>
          </a:xfrm>
        </p:grpSpPr>
        <p:sp>
          <p:nvSpPr>
            <p:cNvPr id="45" name="Rectangle 44">
              <a:extLst>
                <a:ext uri="{FF2B5EF4-FFF2-40B4-BE49-F238E27FC236}">
                  <a16:creationId xmlns:a16="http://schemas.microsoft.com/office/drawing/2014/main" id="{71F3F0C6-0AAC-4689-8B7C-BDF59D10293E}"/>
                </a:ext>
              </a:extLst>
            </p:cNvPr>
            <p:cNvSpPr/>
            <p:nvPr/>
          </p:nvSpPr>
          <p:spPr>
            <a:xfrm>
              <a:off x="6306411"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Rounded Rectangle 4">
              <a:extLst>
                <a:ext uri="{FF2B5EF4-FFF2-40B4-BE49-F238E27FC236}">
                  <a16:creationId xmlns:a16="http://schemas.microsoft.com/office/drawing/2014/main" id="{E9ABA66A-0090-4CB4-BC8F-5D2CDE4BDB31}"/>
                </a:ext>
              </a:extLst>
            </p:cNvPr>
            <p:cNvSpPr/>
            <p:nvPr/>
          </p:nvSpPr>
          <p:spPr>
            <a:xfrm>
              <a:off x="6354222" y="3014415"/>
              <a:ext cx="2723242" cy="23260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sessions &amp; conferences</a:t>
              </a:r>
            </a:p>
          </p:txBody>
        </p:sp>
      </p:grpSp>
      <p:grpSp>
        <p:nvGrpSpPr>
          <p:cNvPr id="50" name="Group 49">
            <a:extLst>
              <a:ext uri="{FF2B5EF4-FFF2-40B4-BE49-F238E27FC236}">
                <a16:creationId xmlns:a16="http://schemas.microsoft.com/office/drawing/2014/main" id="{14B3208B-9128-47A9-9ED5-9867AAD0E7C5}"/>
              </a:ext>
            </a:extLst>
          </p:cNvPr>
          <p:cNvGrpSpPr/>
          <p:nvPr/>
        </p:nvGrpSpPr>
        <p:grpSpPr>
          <a:xfrm>
            <a:off x="8451871" y="3398402"/>
            <a:ext cx="2259128" cy="1222638"/>
            <a:chOff x="6213595" y="2997644"/>
            <a:chExt cx="3158446" cy="273346"/>
          </a:xfrm>
        </p:grpSpPr>
        <p:sp>
          <p:nvSpPr>
            <p:cNvPr id="51" name="Rectangle 50">
              <a:extLst>
                <a:ext uri="{FF2B5EF4-FFF2-40B4-BE49-F238E27FC236}">
                  <a16:creationId xmlns:a16="http://schemas.microsoft.com/office/drawing/2014/main" id="{BF5E29A4-DC04-4FCB-8D2D-CC936E5CC099}"/>
                </a:ext>
              </a:extLst>
            </p:cNvPr>
            <p:cNvSpPr/>
            <p:nvPr/>
          </p:nvSpPr>
          <p:spPr>
            <a:xfrm>
              <a:off x="6213595" y="3058056"/>
              <a:ext cx="3158446"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Rounded Rectangle 4">
              <a:extLst>
                <a:ext uri="{FF2B5EF4-FFF2-40B4-BE49-F238E27FC236}">
                  <a16:creationId xmlns:a16="http://schemas.microsoft.com/office/drawing/2014/main" id="{59F69781-DCFE-497F-AE0E-853F2868503E}"/>
                </a:ext>
              </a:extLst>
            </p:cNvPr>
            <p:cNvSpPr/>
            <p:nvPr/>
          </p:nvSpPr>
          <p:spPr>
            <a:xfrm>
              <a:off x="6325341" y="2997644"/>
              <a:ext cx="3046700"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workshops based on feedback</a:t>
              </a:r>
            </a:p>
          </p:txBody>
        </p:sp>
      </p:grpSp>
      <p:sp>
        <p:nvSpPr>
          <p:cNvPr id="2" name="TextBox 1">
            <a:extLst>
              <a:ext uri="{FF2B5EF4-FFF2-40B4-BE49-F238E27FC236}">
                <a16:creationId xmlns:a16="http://schemas.microsoft.com/office/drawing/2014/main" id="{440348D2-C421-4BED-A6FC-899C74AD1C59}"/>
              </a:ext>
            </a:extLst>
          </p:cNvPr>
          <p:cNvSpPr txBox="1"/>
          <p:nvPr/>
        </p:nvSpPr>
        <p:spPr>
          <a:xfrm>
            <a:off x="2807335" y="2758367"/>
            <a:ext cx="149201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r>
              <a:rPr lang="en-NZ" dirty="0"/>
              <a:t>Lunchtime sessions for each section</a:t>
            </a:r>
          </a:p>
        </p:txBody>
      </p:sp>
      <p:sp>
        <p:nvSpPr>
          <p:cNvPr id="54" name="TextBox 53">
            <a:extLst>
              <a:ext uri="{FF2B5EF4-FFF2-40B4-BE49-F238E27FC236}">
                <a16:creationId xmlns:a16="http://schemas.microsoft.com/office/drawing/2014/main" id="{2DCEA4AB-54D8-4707-AA32-9BF95386AB98}"/>
              </a:ext>
            </a:extLst>
          </p:cNvPr>
          <p:cNvSpPr txBox="1"/>
          <p:nvPr/>
        </p:nvSpPr>
        <p:spPr>
          <a:xfrm>
            <a:off x="4874511" y="3760593"/>
            <a:ext cx="3250436" cy="868251"/>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For each service type (eg ARC, RESDIS)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DAAs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People</a:t>
            </a:r>
            <a:r>
              <a:rPr lang="en-NZ" sz="1200" dirty="0">
                <a:latin typeface="Segoe UI Light" panose="020B0502040204020203" pitchFamily="34" charset="0"/>
                <a:cs typeface="Segoe UI Light" panose="020B0502040204020203" pitchFamily="34" charset="0"/>
              </a:rPr>
              <a:t>, whānau, consumer organisations</a:t>
            </a:r>
            <a:endParaRPr lang="en-NZ" sz="1200" dirty="0">
              <a:effectLst/>
              <a:latin typeface="Segoe UI Light" panose="020B0502040204020203" pitchFamily="34" charset="0"/>
              <a:cs typeface="Segoe UI Light" panose="020B0502040204020203" pitchFamily="34" charset="0"/>
            </a:endParaRP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Māori health providers</a:t>
            </a:r>
            <a:endParaRPr lang="en-NZ"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58" name="Group 57">
            <a:extLst>
              <a:ext uri="{FF2B5EF4-FFF2-40B4-BE49-F238E27FC236}">
                <a16:creationId xmlns:a16="http://schemas.microsoft.com/office/drawing/2014/main" id="{D791A5CE-7A5A-466A-B2AE-A24E95E82AC2}"/>
              </a:ext>
            </a:extLst>
          </p:cNvPr>
          <p:cNvGrpSpPr/>
          <p:nvPr/>
        </p:nvGrpSpPr>
        <p:grpSpPr>
          <a:xfrm>
            <a:off x="4073219" y="2727769"/>
            <a:ext cx="3094215" cy="670633"/>
            <a:chOff x="6306413" y="2997180"/>
            <a:chExt cx="3009510" cy="273346"/>
          </a:xfrm>
        </p:grpSpPr>
        <p:sp>
          <p:nvSpPr>
            <p:cNvPr id="59" name="Rectangle 58">
              <a:extLst>
                <a:ext uri="{FF2B5EF4-FFF2-40B4-BE49-F238E27FC236}">
                  <a16:creationId xmlns:a16="http://schemas.microsoft.com/office/drawing/2014/main" id="{099D1778-93A0-4F77-A37C-7251EFB06898}"/>
                </a:ext>
              </a:extLst>
            </p:cNvPr>
            <p:cNvSpPr/>
            <p:nvPr/>
          </p:nvSpPr>
          <p:spPr>
            <a:xfrm>
              <a:off x="6306413"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ounded Rectangle 4">
              <a:extLst>
                <a:ext uri="{FF2B5EF4-FFF2-40B4-BE49-F238E27FC236}">
                  <a16:creationId xmlns:a16="http://schemas.microsoft.com/office/drawing/2014/main" id="{64F4C870-A589-4DE1-A9F3-E4F1AB6AC955}"/>
                </a:ext>
              </a:extLst>
            </p:cNvPr>
            <p:cNvSpPr/>
            <p:nvPr/>
          </p:nvSpPr>
          <p:spPr>
            <a:xfrm>
              <a:off x="6375077" y="2997180"/>
              <a:ext cx="2723242"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Piloting the 2021 Standard</a:t>
              </a:r>
            </a:p>
          </p:txBody>
        </p:sp>
      </p:grpSp>
      <p:sp>
        <p:nvSpPr>
          <p:cNvPr id="66" name="Diamond 65">
            <a:extLst>
              <a:ext uri="{FF2B5EF4-FFF2-40B4-BE49-F238E27FC236}">
                <a16:creationId xmlns:a16="http://schemas.microsoft.com/office/drawing/2014/main" id="{49B44003-A723-4F37-97A1-B64223BAFD8E}"/>
              </a:ext>
            </a:extLst>
          </p:cNvPr>
          <p:cNvSpPr/>
          <p:nvPr/>
        </p:nvSpPr>
        <p:spPr>
          <a:xfrm>
            <a:off x="2383109" y="3299213"/>
            <a:ext cx="179708" cy="2181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TextBox 66">
            <a:extLst>
              <a:ext uri="{FF2B5EF4-FFF2-40B4-BE49-F238E27FC236}">
                <a16:creationId xmlns:a16="http://schemas.microsoft.com/office/drawing/2014/main" id="{791F373B-7036-4371-A25E-1BC081D3EF9B}"/>
              </a:ext>
            </a:extLst>
          </p:cNvPr>
          <p:cNvSpPr txBox="1"/>
          <p:nvPr/>
        </p:nvSpPr>
        <p:spPr>
          <a:xfrm>
            <a:off x="2543517" y="3262111"/>
            <a:ext cx="186626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pPr marL="0" indent="0">
              <a:buNone/>
            </a:pPr>
            <a:r>
              <a:rPr lang="en-NZ" b="1" dirty="0"/>
              <a:t>30 June </a:t>
            </a:r>
          </a:p>
          <a:p>
            <a:pPr marL="0" indent="0">
              <a:buNone/>
            </a:pPr>
            <a:r>
              <a:rPr lang="en-NZ" dirty="0"/>
              <a:t>Standard and Sector guidance published</a:t>
            </a:r>
          </a:p>
        </p:txBody>
      </p:sp>
    </p:spTree>
    <p:extLst>
      <p:ext uri="{BB962C8B-B14F-4D97-AF65-F5344CB8AC3E}">
        <p14:creationId xmlns:p14="http://schemas.microsoft.com/office/powerpoint/2010/main" val="216975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6BB07-9399-42EC-8F64-BB398D5A3AFE}"/>
              </a:ext>
            </a:extLst>
          </p:cNvPr>
          <p:cNvSpPr>
            <a:spLocks noGrp="1"/>
          </p:cNvSpPr>
          <p:nvPr>
            <p:ph idx="1"/>
          </p:nvPr>
        </p:nvSpPr>
        <p:spPr/>
        <p:txBody>
          <a:bodyPr/>
          <a:lstStyle/>
          <a:p>
            <a:pPr marL="0" indent="0">
              <a:buNone/>
            </a:pPr>
            <a:endParaRPr lang="en-NZ" sz="6000" dirty="0"/>
          </a:p>
          <a:p>
            <a:pPr marL="0" indent="0">
              <a:buNone/>
            </a:pPr>
            <a:r>
              <a:rPr lang="en-NZ" sz="6000" dirty="0"/>
              <a:t>Questions?  </a:t>
            </a:r>
          </a:p>
        </p:txBody>
      </p:sp>
    </p:spTree>
    <p:extLst>
      <p:ext uri="{BB962C8B-B14F-4D97-AF65-F5344CB8AC3E}">
        <p14:creationId xmlns:p14="http://schemas.microsoft.com/office/powerpoint/2010/main" val="164484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45036" y="1096352"/>
            <a:ext cx="9949300" cy="2168165"/>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88943" y="2180435"/>
            <a:ext cx="9949299" cy="4210426"/>
          </a:xfrm>
        </p:spPr>
        <p:txBody>
          <a:bodyPr>
            <a:normAutofit fontScale="92500"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7621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A684-5EAA-4237-B7B7-E4660900678D}"/>
              </a:ext>
            </a:extLst>
          </p:cNvPr>
          <p:cNvSpPr>
            <a:spLocks noGrp="1"/>
          </p:cNvSpPr>
          <p:nvPr>
            <p:ph type="title"/>
          </p:nvPr>
        </p:nvSpPr>
        <p:spPr/>
        <p:txBody>
          <a:bodyPr/>
          <a:lstStyle/>
          <a:p>
            <a:r>
              <a:rPr lang="en-NZ" dirty="0"/>
              <a:t>Housekeeping</a:t>
            </a:r>
          </a:p>
        </p:txBody>
      </p:sp>
      <p:sp>
        <p:nvSpPr>
          <p:cNvPr id="4" name="Content Placeholder 3">
            <a:extLst>
              <a:ext uri="{FF2B5EF4-FFF2-40B4-BE49-F238E27FC236}">
                <a16:creationId xmlns:a16="http://schemas.microsoft.com/office/drawing/2014/main" id="{DE49DAEA-31E7-4866-B346-02C30FCB7122}"/>
              </a:ext>
            </a:extLst>
          </p:cNvPr>
          <p:cNvSpPr>
            <a:spLocks noGrp="1"/>
          </p:cNvSpPr>
          <p:nvPr>
            <p:ph idx="1"/>
          </p:nvPr>
        </p:nvSpPr>
        <p:spPr/>
        <p:txBody>
          <a:bodyPr>
            <a:normAutofit/>
          </a:bodyPr>
          <a:lstStyle/>
          <a:p>
            <a:r>
              <a:rPr lang="en-NZ" sz="2400" dirty="0"/>
              <a:t>We are recording this session</a:t>
            </a:r>
          </a:p>
          <a:p>
            <a:pPr lvl="1">
              <a:buFont typeface="Wingdings" panose="05000000000000000000" pitchFamily="2" charset="2"/>
              <a:buChar char="Ø"/>
            </a:pPr>
            <a:r>
              <a:rPr lang="en-NZ" dirty="0"/>
              <a:t>All sessions will be recorded and made available on the HealthCERT page on the Ministry website (under Training and support</a:t>
            </a:r>
          </a:p>
          <a:p>
            <a:pPr lvl="1"/>
            <a:endParaRPr lang="en-NZ" dirty="0"/>
          </a:p>
          <a:p>
            <a:r>
              <a:rPr lang="en-NZ" sz="2400" dirty="0"/>
              <a:t>We will be answering questions at the end of this presentation</a:t>
            </a:r>
          </a:p>
          <a:p>
            <a:endParaRPr lang="en-NZ" sz="2400" dirty="0"/>
          </a:p>
          <a:p>
            <a:r>
              <a:rPr lang="en-NZ" sz="2400" dirty="0"/>
              <a:t>We will be publishing these slides on our website</a:t>
            </a:r>
          </a:p>
          <a:p>
            <a:endParaRPr lang="en-NZ" dirty="0"/>
          </a:p>
        </p:txBody>
      </p:sp>
    </p:spTree>
    <p:extLst>
      <p:ext uri="{BB962C8B-B14F-4D97-AF65-F5344CB8AC3E}">
        <p14:creationId xmlns:p14="http://schemas.microsoft.com/office/powerpoint/2010/main" val="262043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ABE9-0286-48E4-8E7E-84C2B315C79C}"/>
              </a:ext>
            </a:extLst>
          </p:cNvPr>
          <p:cNvSpPr>
            <a:spLocks noGrp="1"/>
          </p:cNvSpPr>
          <p:nvPr>
            <p:ph type="title"/>
          </p:nvPr>
        </p:nvSpPr>
        <p:spPr>
          <a:xfrm>
            <a:off x="622300" y="1866900"/>
            <a:ext cx="4102100" cy="3009900"/>
          </a:xfrm>
        </p:spPr>
        <p:txBody>
          <a:bodyPr>
            <a:normAutofit/>
          </a:bodyPr>
          <a:lstStyle/>
          <a:p>
            <a:r>
              <a:rPr lang="en-NZ" dirty="0"/>
              <a:t>Introducing the </a:t>
            </a:r>
            <a:br>
              <a:rPr lang="en-NZ" dirty="0"/>
            </a:br>
            <a:r>
              <a:rPr lang="en-US" dirty="0" err="1"/>
              <a:t>Ngā</a:t>
            </a:r>
            <a:r>
              <a:rPr lang="en-US" dirty="0"/>
              <a:t> </a:t>
            </a:r>
            <a:r>
              <a:rPr lang="en-US" dirty="0" err="1"/>
              <a:t>Paerewa</a:t>
            </a:r>
            <a:r>
              <a:rPr lang="en-US" dirty="0"/>
              <a:t> Health </a:t>
            </a:r>
            <a:br>
              <a:rPr lang="en-US" dirty="0"/>
            </a:br>
            <a:r>
              <a:rPr lang="en-US" dirty="0"/>
              <a:t>and disability services standard 2021 </a:t>
            </a:r>
            <a:endParaRPr lang="en-NZ" dirty="0"/>
          </a:p>
        </p:txBody>
      </p:sp>
      <p:pic>
        <p:nvPicPr>
          <p:cNvPr id="23" name="Online Media 22" title="Ngￄﾁ paerewa Health and disability services standard | Ministry of Health NZ">
            <a:hlinkClick r:id="" action="ppaction://media"/>
            <a:extLst>
              <a:ext uri="{FF2B5EF4-FFF2-40B4-BE49-F238E27FC236}">
                <a16:creationId xmlns:a16="http://schemas.microsoft.com/office/drawing/2014/main" id="{2C203D6B-7334-4169-B11E-BC0E3E046D20}"/>
              </a:ext>
            </a:extLst>
          </p:cNvPr>
          <p:cNvPicPr>
            <a:picLocks noGrp="1" noRot="1" noChangeAspect="1"/>
          </p:cNvPicPr>
          <p:nvPr>
            <p:ph idx="1"/>
            <a:videoFile r:link="rId1"/>
          </p:nvPr>
        </p:nvPicPr>
        <p:blipFill>
          <a:blip r:embed="rId4"/>
          <a:stretch>
            <a:fillRect/>
          </a:stretch>
        </p:blipFill>
        <p:spPr>
          <a:xfrm>
            <a:off x="5054600" y="1588484"/>
            <a:ext cx="6515100" cy="3681032"/>
          </a:xfrm>
          <a:prstGeom prst="rect">
            <a:avLst/>
          </a:prstGeom>
        </p:spPr>
      </p:pic>
    </p:spTree>
    <p:extLst>
      <p:ext uri="{BB962C8B-B14F-4D97-AF65-F5344CB8AC3E}">
        <p14:creationId xmlns:p14="http://schemas.microsoft.com/office/powerpoint/2010/main" val="8730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23"/>
                </p:tgtEl>
              </p:cMediaNode>
            </p:video>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2805-0987-49F7-BB23-AFDA8827303A}"/>
              </a:ext>
            </a:extLst>
          </p:cNvPr>
          <p:cNvSpPr>
            <a:spLocks noGrp="1"/>
          </p:cNvSpPr>
          <p:nvPr>
            <p:ph type="title"/>
          </p:nvPr>
        </p:nvSpPr>
        <p:spPr>
          <a:xfrm>
            <a:off x="838200" y="365126"/>
            <a:ext cx="10515600" cy="826366"/>
          </a:xfrm>
        </p:spPr>
        <p:txBody>
          <a:bodyPr/>
          <a:lstStyle/>
          <a:p>
            <a:r>
              <a:rPr lang="en-NZ" b="1" dirty="0"/>
              <a:t>The 2021 </a:t>
            </a:r>
            <a:r>
              <a:rPr lang="en-NZ" sz="4800" b="1" dirty="0"/>
              <a:t>Standard</a:t>
            </a:r>
            <a:endParaRPr lang="en-NZ" b="1" dirty="0"/>
          </a:p>
        </p:txBody>
      </p:sp>
      <p:sp>
        <p:nvSpPr>
          <p:cNvPr id="3" name="Content Placeholder 2">
            <a:extLst>
              <a:ext uri="{FF2B5EF4-FFF2-40B4-BE49-F238E27FC236}">
                <a16:creationId xmlns:a16="http://schemas.microsoft.com/office/drawing/2014/main" id="{4FB6779F-6487-4906-8D08-816A81B17B05}"/>
              </a:ext>
            </a:extLst>
          </p:cNvPr>
          <p:cNvSpPr>
            <a:spLocks noGrp="1"/>
          </p:cNvSpPr>
          <p:nvPr>
            <p:ph sz="half" idx="1"/>
          </p:nvPr>
        </p:nvSpPr>
        <p:spPr/>
        <p:txBody>
          <a:bodyPr/>
          <a:lstStyle/>
          <a:p>
            <a:r>
              <a:rPr lang="en-NZ" dirty="0"/>
              <a:t>Published on 30 June 2021</a:t>
            </a:r>
          </a:p>
          <a:p>
            <a:endParaRPr lang="en-NZ" dirty="0"/>
          </a:p>
          <a:p>
            <a:r>
              <a:rPr lang="en-NZ" dirty="0"/>
              <a:t>Ministry has paid for free access. You can now download </a:t>
            </a:r>
            <a:r>
              <a:rPr lang="en-NZ" u="sng" dirty="0"/>
              <a:t>and print</a:t>
            </a:r>
            <a:r>
              <a:rPr lang="en-NZ" dirty="0"/>
              <a:t> the 2021 standard for free. </a:t>
            </a:r>
          </a:p>
          <a:p>
            <a:endParaRPr lang="en-NZ" dirty="0"/>
          </a:p>
          <a:p>
            <a:r>
              <a:rPr lang="en-NZ" dirty="0"/>
              <a:t>Available here: </a:t>
            </a:r>
            <a:r>
              <a:rPr lang="en-NZ" dirty="0">
                <a:hlinkClick r:id="rId2"/>
              </a:rPr>
              <a:t>https://www.standards.govt.nz/shop/nzs-81342021/</a:t>
            </a:r>
            <a:r>
              <a:rPr lang="en-NZ" dirty="0"/>
              <a:t> </a:t>
            </a:r>
          </a:p>
          <a:p>
            <a:endParaRPr lang="en-NZ" dirty="0"/>
          </a:p>
        </p:txBody>
      </p:sp>
      <p:pic>
        <p:nvPicPr>
          <p:cNvPr id="5" name="Content Placeholder 4">
            <a:extLst>
              <a:ext uri="{FF2B5EF4-FFF2-40B4-BE49-F238E27FC236}">
                <a16:creationId xmlns:a16="http://schemas.microsoft.com/office/drawing/2014/main" id="{9C49CA9D-6F7B-454A-8EDD-9D4DCCBD1E59}"/>
              </a:ext>
            </a:extLst>
          </p:cNvPr>
          <p:cNvPicPr>
            <a:picLocks noGrp="1" noChangeAspect="1"/>
          </p:cNvPicPr>
          <p:nvPr>
            <p:ph sz="half" idx="2"/>
          </p:nvPr>
        </p:nvPicPr>
        <p:blipFill>
          <a:blip r:embed="rId3"/>
          <a:stretch>
            <a:fillRect/>
          </a:stretch>
        </p:blipFill>
        <p:spPr>
          <a:xfrm>
            <a:off x="7227798" y="471055"/>
            <a:ext cx="4326893" cy="5705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176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094C1-28A9-4FB8-A5BF-0E231B182A20}"/>
              </a:ext>
            </a:extLst>
          </p:cNvPr>
          <p:cNvSpPr>
            <a:spLocks noGrp="1"/>
          </p:cNvSpPr>
          <p:nvPr>
            <p:ph type="title"/>
          </p:nvPr>
        </p:nvSpPr>
        <p:spPr/>
        <p:txBody>
          <a:bodyPr/>
          <a:lstStyle/>
          <a:p>
            <a:r>
              <a:rPr lang="en-NZ" dirty="0"/>
              <a:t>What we will be covering today</a:t>
            </a:r>
          </a:p>
        </p:txBody>
      </p:sp>
      <p:sp>
        <p:nvSpPr>
          <p:cNvPr id="5" name="Content Placeholder 4">
            <a:extLst>
              <a:ext uri="{FF2B5EF4-FFF2-40B4-BE49-F238E27FC236}">
                <a16:creationId xmlns:a16="http://schemas.microsoft.com/office/drawing/2014/main" id="{88DA232F-B56F-4295-A5DA-95867D318BBF}"/>
              </a:ext>
            </a:extLst>
          </p:cNvPr>
          <p:cNvSpPr>
            <a:spLocks noGrp="1"/>
          </p:cNvSpPr>
          <p:nvPr>
            <p:ph idx="1"/>
          </p:nvPr>
        </p:nvSpPr>
        <p:spPr/>
        <p:txBody>
          <a:bodyPr/>
          <a:lstStyle/>
          <a:p>
            <a:pPr>
              <a:spcBef>
                <a:spcPts val="600"/>
              </a:spcBef>
              <a:spcAft>
                <a:spcPts val="600"/>
              </a:spcAft>
            </a:pPr>
            <a:r>
              <a:rPr lang="en-NZ" sz="2400" b="1" dirty="0"/>
              <a:t>Quick context</a:t>
            </a:r>
          </a:p>
          <a:p>
            <a:pPr marL="457200" lvl="1" indent="0">
              <a:spcBef>
                <a:spcPts val="600"/>
              </a:spcBef>
              <a:spcAft>
                <a:spcPts val="600"/>
              </a:spcAft>
              <a:buNone/>
            </a:pPr>
            <a:r>
              <a:rPr lang="en-NZ" sz="2000" dirty="0"/>
              <a:t>Mapping analysis</a:t>
            </a:r>
          </a:p>
          <a:p>
            <a:pPr marL="457200" lvl="1" indent="0">
              <a:spcBef>
                <a:spcPts val="600"/>
              </a:spcBef>
              <a:spcAft>
                <a:spcPts val="600"/>
              </a:spcAft>
              <a:buNone/>
            </a:pPr>
            <a:r>
              <a:rPr lang="en-NZ" sz="2000" dirty="0"/>
              <a:t>Criteria application framework</a:t>
            </a:r>
          </a:p>
          <a:p>
            <a:pPr marL="457200" lvl="1" indent="0">
              <a:spcBef>
                <a:spcPts val="600"/>
              </a:spcBef>
              <a:spcAft>
                <a:spcPts val="600"/>
              </a:spcAft>
              <a:buNone/>
            </a:pPr>
            <a:r>
              <a:rPr lang="en-NZ" sz="2000" dirty="0"/>
              <a:t>Sector Guidance</a:t>
            </a:r>
          </a:p>
          <a:p>
            <a:pPr marL="457200" lvl="1" indent="0">
              <a:spcBef>
                <a:spcPts val="600"/>
              </a:spcBef>
              <a:spcAft>
                <a:spcPts val="600"/>
              </a:spcAft>
              <a:buNone/>
            </a:pPr>
            <a:endParaRPr lang="en-NZ" sz="2000" dirty="0"/>
          </a:p>
          <a:p>
            <a:pPr>
              <a:spcBef>
                <a:spcPts val="600"/>
              </a:spcBef>
              <a:spcAft>
                <a:spcPts val="600"/>
              </a:spcAft>
            </a:pPr>
            <a:r>
              <a:rPr lang="en-US" sz="2400" b="1" dirty="0"/>
              <a:t>Section 6: HERE TARATAHI / RESTRAINT AND SECLUSION </a:t>
            </a:r>
          </a:p>
          <a:p>
            <a:pPr>
              <a:spcBef>
                <a:spcPts val="600"/>
              </a:spcBef>
              <a:spcAft>
                <a:spcPts val="600"/>
              </a:spcAft>
            </a:pPr>
            <a:endParaRPr lang="en-NZ" sz="2400" b="1" dirty="0"/>
          </a:p>
          <a:p>
            <a:pPr>
              <a:spcBef>
                <a:spcPts val="600"/>
              </a:spcBef>
              <a:spcAft>
                <a:spcPts val="600"/>
              </a:spcAft>
            </a:pPr>
            <a:r>
              <a:rPr lang="en-NZ" sz="2400" b="1" dirty="0"/>
              <a:t>Questions</a:t>
            </a:r>
          </a:p>
        </p:txBody>
      </p:sp>
      <p:sp>
        <p:nvSpPr>
          <p:cNvPr id="6" name="TextBox 5">
            <a:extLst>
              <a:ext uri="{FF2B5EF4-FFF2-40B4-BE49-F238E27FC236}">
                <a16:creationId xmlns:a16="http://schemas.microsoft.com/office/drawing/2014/main" id="{E13459EB-7F39-4DDF-869E-405F64214C10}"/>
              </a:ext>
            </a:extLst>
          </p:cNvPr>
          <p:cNvSpPr txBox="1"/>
          <p:nvPr/>
        </p:nvSpPr>
        <p:spPr>
          <a:xfrm>
            <a:off x="763675" y="5516545"/>
            <a:ext cx="10515600" cy="401934"/>
          </a:xfrm>
          <a:prstGeom prst="rect">
            <a:avLst/>
          </a:prstGeom>
        </p:spPr>
        <p:txBody>
          <a:bodyPr vert="horz" wrap="square" lIns="91440" tIns="45720" rIns="91440" bIns="45720" rtlCol="0">
            <a:normAutofit fontScale="92500" lnSpcReduction="20000"/>
          </a:bodyPr>
          <a:lstStyle/>
          <a:p>
            <a:pPr algn="l">
              <a:lnSpc>
                <a:spcPct val="150000"/>
              </a:lnSpc>
              <a:spcBef>
                <a:spcPts val="0"/>
              </a:spcBef>
            </a:pPr>
            <a:endParaRPr lang="en-NZ" sz="1800" dirty="0"/>
          </a:p>
        </p:txBody>
      </p:sp>
      <p:sp>
        <p:nvSpPr>
          <p:cNvPr id="7" name="Rectangle 6">
            <a:extLst>
              <a:ext uri="{FF2B5EF4-FFF2-40B4-BE49-F238E27FC236}">
                <a16:creationId xmlns:a16="http://schemas.microsoft.com/office/drawing/2014/main" id="{7F61F554-1D35-4C9C-9BEC-3F59F1956C50}"/>
              </a:ext>
            </a:extLst>
          </p:cNvPr>
          <p:cNvSpPr/>
          <p:nvPr/>
        </p:nvSpPr>
        <p:spPr>
          <a:xfrm>
            <a:off x="539262" y="5796121"/>
            <a:ext cx="11113476" cy="615553"/>
          </a:xfrm>
          <a:prstGeom prst="rect">
            <a:avLst/>
          </a:prstGeom>
        </p:spPr>
        <p:txBody>
          <a:bodyPr wrap="square">
            <a:spAutoFit/>
          </a:bodyPr>
          <a:lstStyle/>
          <a:p>
            <a:r>
              <a:rPr lang="en-US" sz="1200" dirty="0">
                <a:solidFill>
                  <a:schemeClr val="bg1"/>
                </a:solidFill>
                <a:latin typeface="Segoe UI" panose="020B0502040204020203" pitchFamily="34" charset="0"/>
                <a:cs typeface="Segoe UI" panose="020B0502040204020203" pitchFamily="34" charset="0"/>
              </a:rPr>
              <a:t>Detailed overview available on our website: </a:t>
            </a:r>
            <a:br>
              <a:rPr lang="en-US" sz="1100" dirty="0">
                <a:solidFill>
                  <a:schemeClr val="bg1"/>
                </a:solidFill>
                <a:latin typeface="Segoe UI" panose="020B0502040204020203" pitchFamily="34" charset="0"/>
                <a:cs typeface="Segoe UI" panose="020B0502040204020203" pitchFamily="34" charset="0"/>
              </a:rPr>
            </a:br>
            <a:r>
              <a:rPr lang="en-US" sz="1100" dirty="0">
                <a:solidFill>
                  <a:schemeClr val="bg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https://www.health.govt.nz/our-work/regulation-health-and-disability-system/certification-health-care-services/services-standards/nga-paerewa-health-and-disability-services-standard</a:t>
            </a:r>
            <a:r>
              <a:rPr lang="en-US" sz="110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02623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BC4F-BF94-4635-AD3B-E6E9CE686985}"/>
              </a:ext>
            </a:extLst>
          </p:cNvPr>
          <p:cNvSpPr>
            <a:spLocks noGrp="1"/>
          </p:cNvSpPr>
          <p:nvPr>
            <p:ph type="title"/>
          </p:nvPr>
        </p:nvSpPr>
        <p:spPr>
          <a:xfrm>
            <a:off x="-143192" y="-68324"/>
            <a:ext cx="10515600" cy="815872"/>
          </a:xfrm>
        </p:spPr>
        <p:txBody>
          <a:bodyPr>
            <a:normAutofit/>
          </a:bodyPr>
          <a:lstStyle/>
          <a:p>
            <a:pPr marL="457200" lvl="1" algn="l" rtl="0">
              <a:lnSpc>
                <a:spcPct val="90000"/>
              </a:lnSpc>
              <a:spcBef>
                <a:spcPts val="500"/>
              </a:spcBef>
            </a:pPr>
            <a:r>
              <a:rPr lang="en-NZ" sz="2800" b="1" kern="1200" dirty="0">
                <a:solidFill>
                  <a:srgbClr val="002060"/>
                </a:solidFill>
                <a:latin typeface="Segoe UI" panose="020B0502040204020203" pitchFamily="34" charset="0"/>
                <a:ea typeface="+mn-ea"/>
                <a:cs typeface="Segoe UI" panose="020B0502040204020203" pitchFamily="34" charset="0"/>
              </a:rPr>
              <a:t>Mapping analysis summary</a:t>
            </a:r>
          </a:p>
        </p:txBody>
      </p:sp>
      <p:sp>
        <p:nvSpPr>
          <p:cNvPr id="3" name="Content Placeholder 2">
            <a:extLst>
              <a:ext uri="{FF2B5EF4-FFF2-40B4-BE49-F238E27FC236}">
                <a16:creationId xmlns:a16="http://schemas.microsoft.com/office/drawing/2014/main" id="{C2A7544D-E648-4897-A178-58950348C2FA}"/>
              </a:ext>
            </a:extLst>
          </p:cNvPr>
          <p:cNvSpPr>
            <a:spLocks noGrp="1"/>
          </p:cNvSpPr>
          <p:nvPr>
            <p:ph idx="1"/>
          </p:nvPr>
        </p:nvSpPr>
        <p:spPr>
          <a:xfrm>
            <a:off x="361406" y="686595"/>
            <a:ext cx="11469188" cy="5484809"/>
          </a:xfrm>
        </p:spPr>
        <p:txBody>
          <a:bodyPr/>
          <a:lstStyle/>
          <a:p>
            <a:pPr marL="0" indent="0">
              <a:buNone/>
            </a:pPr>
            <a:r>
              <a:rPr lang="en-NZ" sz="2400" dirty="0">
                <a:solidFill>
                  <a:prstClr val="black"/>
                </a:solidFill>
              </a:rPr>
              <a:t>HealthCERT has completed the official mapping of the 2008 Standards against the 2021 Standard. </a:t>
            </a:r>
          </a:p>
          <a:p>
            <a:pPr marL="0" indent="0">
              <a:buNone/>
            </a:pPr>
            <a:r>
              <a:rPr lang="en-NZ" sz="2000" b="1" dirty="0">
                <a:solidFill>
                  <a:srgbClr val="002060"/>
                </a:solidFill>
              </a:rPr>
              <a:t>The mapping is categorised into three elements:</a:t>
            </a:r>
          </a:p>
          <a:p>
            <a:pPr marL="0" indent="0">
              <a:buNone/>
            </a:pPr>
            <a:endParaRPr lang="en-NZ" sz="1200" b="1" dirty="0">
              <a:solidFill>
                <a:srgbClr val="002060"/>
              </a:solidFill>
            </a:endParaRPr>
          </a:p>
          <a:p>
            <a:pPr marL="914400" lvl="1" indent="-457200">
              <a:buFont typeface="+mj-lt"/>
              <a:buAutoNum type="arabicPeriod"/>
            </a:pPr>
            <a:r>
              <a:rPr lang="en-NZ" sz="2000" b="1" dirty="0">
                <a:solidFill>
                  <a:srgbClr val="002060"/>
                </a:solidFill>
              </a:rPr>
              <a:t>Mapped</a:t>
            </a:r>
          </a:p>
          <a:p>
            <a:pPr marL="914400" lvl="2" indent="0">
              <a:buNone/>
            </a:pPr>
            <a:r>
              <a:rPr lang="en-US" dirty="0">
                <a:solidFill>
                  <a:prstClr val="black"/>
                </a:solidFill>
              </a:rPr>
              <a:t>The 2021 criteria directly map to criteria in the 2008 HDSS. The criteria is either the same or has the same intent. The wording may differ slightly.</a:t>
            </a:r>
          </a:p>
          <a:p>
            <a:pPr marL="914400" lvl="2" indent="0">
              <a:buNone/>
            </a:pPr>
            <a:endParaRPr lang="en-US" sz="1200" dirty="0">
              <a:solidFill>
                <a:prstClr val="black"/>
              </a:solidFill>
            </a:endParaRPr>
          </a:p>
          <a:p>
            <a:pPr marL="914400" lvl="1" indent="-457200">
              <a:buFont typeface="+mj-lt"/>
              <a:buAutoNum type="arabicPeriod"/>
            </a:pPr>
            <a:r>
              <a:rPr lang="en-NZ" sz="2000" b="1" dirty="0">
                <a:solidFill>
                  <a:srgbClr val="002060"/>
                </a:solidFill>
              </a:rPr>
              <a:t>Partially new/Partially mapped</a:t>
            </a:r>
          </a:p>
          <a:p>
            <a:pPr marL="914400" lvl="2" indent="0">
              <a:buNone/>
            </a:pPr>
            <a:r>
              <a:rPr lang="en-US" dirty="0">
                <a:solidFill>
                  <a:prstClr val="black"/>
                </a:solidFill>
              </a:rPr>
              <a:t>The 2021 criteria partially align to criteria in the 2008 HDSS. The 2021 criteria is either similar to current criteria or it is the same as most of the current criteria, but with an additional element. The wording likely differs to reflect current accepted best practice.</a:t>
            </a:r>
          </a:p>
          <a:p>
            <a:pPr marL="914400" lvl="2" indent="0">
              <a:buNone/>
            </a:pPr>
            <a:endParaRPr lang="en-US" sz="1200" dirty="0">
              <a:solidFill>
                <a:prstClr val="black"/>
              </a:solidFill>
            </a:endParaRPr>
          </a:p>
          <a:p>
            <a:pPr marL="914400" lvl="1" indent="-457200">
              <a:buFont typeface="+mj-lt"/>
              <a:buAutoNum type="arabicPeriod"/>
            </a:pPr>
            <a:r>
              <a:rPr lang="en-NZ" sz="2000" b="1" dirty="0">
                <a:solidFill>
                  <a:srgbClr val="002060"/>
                </a:solidFill>
              </a:rPr>
              <a:t>New/Unmapped</a:t>
            </a:r>
          </a:p>
          <a:p>
            <a:pPr marL="914400" lvl="2" indent="0">
              <a:buNone/>
            </a:pPr>
            <a:r>
              <a:rPr lang="en-US" dirty="0">
                <a:solidFill>
                  <a:prstClr val="black"/>
                </a:solidFill>
              </a:rPr>
              <a:t>The 2021 criteria does not map to criteria in the 2008 HDSS. The criteria is a new requirement to the 2021 standard and has been added to assure safe services to New Zealanders that reflect updated models of care. </a:t>
            </a:r>
          </a:p>
          <a:p>
            <a:endParaRPr lang="en-NZ" dirty="0">
              <a:solidFill>
                <a:prstClr val="black"/>
              </a:solidFill>
            </a:endParaRPr>
          </a:p>
          <a:p>
            <a:endParaRPr lang="en-NZ" dirty="0"/>
          </a:p>
        </p:txBody>
      </p:sp>
    </p:spTree>
    <p:extLst>
      <p:ext uri="{BB962C8B-B14F-4D97-AF65-F5344CB8AC3E}">
        <p14:creationId xmlns:p14="http://schemas.microsoft.com/office/powerpoint/2010/main" val="19478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FB1A-C394-482E-A9B4-3BD831C0AC51}"/>
              </a:ext>
            </a:extLst>
          </p:cNvPr>
          <p:cNvSpPr>
            <a:spLocks noGrp="1"/>
          </p:cNvSpPr>
          <p:nvPr>
            <p:ph type="title"/>
          </p:nvPr>
        </p:nvSpPr>
        <p:spPr/>
        <p:txBody>
          <a:bodyPr/>
          <a:lstStyle/>
          <a:p>
            <a:r>
              <a:rPr lang="en-NZ" dirty="0"/>
              <a:t>Criteria application</a:t>
            </a:r>
          </a:p>
        </p:txBody>
      </p:sp>
      <p:sp>
        <p:nvSpPr>
          <p:cNvPr id="3" name="Content Placeholder 2">
            <a:extLst>
              <a:ext uri="{FF2B5EF4-FFF2-40B4-BE49-F238E27FC236}">
                <a16:creationId xmlns:a16="http://schemas.microsoft.com/office/drawing/2014/main" id="{7E0BE3AF-F1BA-48D5-8866-0464240B7D6F}"/>
              </a:ext>
            </a:extLst>
          </p:cNvPr>
          <p:cNvSpPr>
            <a:spLocks noGrp="1"/>
          </p:cNvSpPr>
          <p:nvPr>
            <p:ph idx="1"/>
          </p:nvPr>
        </p:nvSpPr>
        <p:spPr/>
        <p:txBody>
          <a:bodyPr/>
          <a:lstStyle/>
          <a:p>
            <a:r>
              <a:rPr lang="en-US" dirty="0"/>
              <a:t>Not all criteria is applicable to all service types </a:t>
            </a:r>
          </a:p>
          <a:p>
            <a:endParaRPr lang="en-US" dirty="0"/>
          </a:p>
          <a:p>
            <a:r>
              <a:rPr lang="en-US" dirty="0"/>
              <a:t>Listed in the Sector  Guidance document</a:t>
            </a:r>
          </a:p>
          <a:p>
            <a:endParaRPr lang="en-NZ" dirty="0"/>
          </a:p>
        </p:txBody>
      </p:sp>
      <p:sp>
        <p:nvSpPr>
          <p:cNvPr id="4" name="Text Placeholder 3">
            <a:extLst>
              <a:ext uri="{FF2B5EF4-FFF2-40B4-BE49-F238E27FC236}">
                <a16:creationId xmlns:a16="http://schemas.microsoft.com/office/drawing/2014/main" id="{FBED1620-89F1-47C3-8528-3C49429D266A}"/>
              </a:ext>
            </a:extLst>
          </p:cNvPr>
          <p:cNvSpPr>
            <a:spLocks noGrp="1"/>
          </p:cNvSpPr>
          <p:nvPr>
            <p:ph type="body" sz="quarter" idx="10"/>
          </p:nvPr>
        </p:nvSpPr>
        <p:spPr/>
        <p:txBody>
          <a:bodyPr/>
          <a:lstStyle/>
          <a:p>
            <a:endParaRPr lang="en-NZ"/>
          </a:p>
        </p:txBody>
      </p:sp>
      <p:pic>
        <p:nvPicPr>
          <p:cNvPr id="6" name="Content Placeholder 5">
            <a:extLst>
              <a:ext uri="{FF2B5EF4-FFF2-40B4-BE49-F238E27FC236}">
                <a16:creationId xmlns:a16="http://schemas.microsoft.com/office/drawing/2014/main" id="{978D5EB5-E955-44E4-B84B-6D21FA485F37}"/>
              </a:ext>
            </a:extLst>
          </p:cNvPr>
          <p:cNvPicPr>
            <a:picLocks noGrp="1" noChangeAspect="1"/>
          </p:cNvPicPr>
          <p:nvPr>
            <p:ph sz="quarter" idx="11"/>
          </p:nvPr>
        </p:nvPicPr>
        <p:blipFill>
          <a:blip r:embed="rId2"/>
          <a:stretch>
            <a:fillRect/>
          </a:stretch>
        </p:blipFill>
        <p:spPr>
          <a:xfrm>
            <a:off x="4974554" y="1725107"/>
            <a:ext cx="6687892" cy="3603048"/>
          </a:xfrm>
          <a:prstGeom prst="rect">
            <a:avLst/>
          </a:prstGeom>
        </p:spPr>
      </p:pic>
    </p:spTree>
    <p:extLst>
      <p:ext uri="{BB962C8B-B14F-4D97-AF65-F5344CB8AC3E}">
        <p14:creationId xmlns:p14="http://schemas.microsoft.com/office/powerpoint/2010/main" val="237708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8C66-F051-450A-8D05-00F3CB9E19AC}"/>
              </a:ext>
            </a:extLst>
          </p:cNvPr>
          <p:cNvSpPr>
            <a:spLocks noGrp="1"/>
          </p:cNvSpPr>
          <p:nvPr>
            <p:ph type="title"/>
          </p:nvPr>
        </p:nvSpPr>
        <p:spPr>
          <a:xfrm>
            <a:off x="838200" y="365127"/>
            <a:ext cx="10515600" cy="669016"/>
          </a:xfrm>
        </p:spPr>
        <p:txBody>
          <a:bodyPr/>
          <a:lstStyle/>
          <a:p>
            <a:r>
              <a:rPr lang="en-NZ" dirty="0"/>
              <a:t>Sector Guidance</a:t>
            </a:r>
          </a:p>
        </p:txBody>
      </p:sp>
      <p:sp>
        <p:nvSpPr>
          <p:cNvPr id="3" name="Content Placeholder 2">
            <a:extLst>
              <a:ext uri="{FF2B5EF4-FFF2-40B4-BE49-F238E27FC236}">
                <a16:creationId xmlns:a16="http://schemas.microsoft.com/office/drawing/2014/main" id="{69E83948-0066-4435-95C0-D1D590446D3F}"/>
              </a:ext>
            </a:extLst>
          </p:cNvPr>
          <p:cNvSpPr>
            <a:spLocks noGrp="1"/>
          </p:cNvSpPr>
          <p:nvPr>
            <p:ph idx="1"/>
          </p:nvPr>
        </p:nvSpPr>
        <p:spPr>
          <a:xfrm>
            <a:off x="838201" y="1240971"/>
            <a:ext cx="2968283" cy="4739597"/>
          </a:xfrm>
        </p:spPr>
        <p:txBody>
          <a:bodyPr/>
          <a:lstStyle/>
          <a:p>
            <a:r>
              <a:rPr lang="en-NZ" sz="2400" dirty="0"/>
              <a:t>Ministry website</a:t>
            </a:r>
          </a:p>
          <a:p>
            <a:r>
              <a:rPr lang="en-NZ" sz="2400" dirty="0"/>
              <a:t>Support interpretation &amp; implementation</a:t>
            </a:r>
          </a:p>
          <a:p>
            <a:r>
              <a:rPr lang="en-NZ" sz="2400" dirty="0"/>
              <a:t>Live document</a:t>
            </a:r>
          </a:p>
          <a:p>
            <a:r>
              <a:rPr lang="en-NZ" sz="2400" dirty="0"/>
              <a:t>Feedback from sector will inform updates</a:t>
            </a:r>
          </a:p>
          <a:p>
            <a:r>
              <a:rPr lang="en-NZ" sz="2400" dirty="0"/>
              <a:t>Easy to print as will adjust to your paper size</a:t>
            </a:r>
          </a:p>
          <a:p>
            <a:endParaRPr lang="en-NZ" sz="2400" dirty="0"/>
          </a:p>
        </p:txBody>
      </p:sp>
      <p:pic>
        <p:nvPicPr>
          <p:cNvPr id="6" name="Content Placeholder 5">
            <a:extLst>
              <a:ext uri="{FF2B5EF4-FFF2-40B4-BE49-F238E27FC236}">
                <a16:creationId xmlns:a16="http://schemas.microsoft.com/office/drawing/2014/main" id="{028DB1C4-A4D3-42FE-8414-B008A9BC5031}"/>
              </a:ext>
            </a:extLst>
          </p:cNvPr>
          <p:cNvPicPr>
            <a:picLocks noGrp="1" noChangeAspect="1"/>
          </p:cNvPicPr>
          <p:nvPr>
            <p:ph sz="quarter" idx="11"/>
          </p:nvPr>
        </p:nvPicPr>
        <p:blipFill>
          <a:blip r:embed="rId3"/>
          <a:stretch>
            <a:fillRect/>
          </a:stretch>
        </p:blipFill>
        <p:spPr>
          <a:xfrm>
            <a:off x="5846499" y="1611086"/>
            <a:ext cx="4944002" cy="3940627"/>
          </a:xfrm>
          <a:prstGeom prst="rect">
            <a:avLst/>
          </a:prstGeom>
        </p:spPr>
      </p:pic>
    </p:spTree>
    <p:extLst>
      <p:ext uri="{BB962C8B-B14F-4D97-AF65-F5344CB8AC3E}">
        <p14:creationId xmlns:p14="http://schemas.microsoft.com/office/powerpoint/2010/main" val="3758691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53A40477526E46A1B139AFAFC86557" ma:contentTypeVersion="12" ma:contentTypeDescription="Create a new document." ma:contentTypeScope="" ma:versionID="1d52b9388f5b4dca00557d6b23d8a721">
  <xsd:schema xmlns:xsd="http://www.w3.org/2001/XMLSchema" xmlns:xs="http://www.w3.org/2001/XMLSchema" xmlns:p="http://schemas.microsoft.com/office/2006/metadata/properties" xmlns:ns3="afb4a921-5b58-4360-a994-784cd31d5a3b" xmlns:ns4="62c5b72b-85a6-4226-92be-7b3bac0e0a34" targetNamespace="http://schemas.microsoft.com/office/2006/metadata/properties" ma:root="true" ma:fieldsID="e3ff95c84e7fb4ab488d134553ae9aab" ns3:_="" ns4:_="">
    <xsd:import namespace="afb4a921-5b58-4360-a994-784cd31d5a3b"/>
    <xsd:import namespace="62c5b72b-85a6-4226-92be-7b3bac0e0a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4a921-5b58-4360-a994-784cd31d5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5b72b-85a6-4226-92be-7b3bac0e0a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725B9-3A9D-43E0-826C-182FB51B8966}">
  <ds:schemaRefs>
    <ds:schemaRef ds:uri="http://schemas.microsoft.com/sharepoint/v3/contenttype/forms"/>
  </ds:schemaRefs>
</ds:datastoreItem>
</file>

<file path=customXml/itemProps2.xml><?xml version="1.0" encoding="utf-8"?>
<ds:datastoreItem xmlns:ds="http://schemas.openxmlformats.org/officeDocument/2006/customXml" ds:itemID="{40843166-BE1C-42DD-ACE0-B1452D04D5A6}">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62c5b72b-85a6-4226-92be-7b3bac0e0a34"/>
    <ds:schemaRef ds:uri="afb4a921-5b58-4360-a994-784cd31d5a3b"/>
    <ds:schemaRef ds:uri="http://www.w3.org/XML/1998/namespace"/>
  </ds:schemaRefs>
</ds:datastoreItem>
</file>

<file path=customXml/itemProps3.xml><?xml version="1.0" encoding="utf-8"?>
<ds:datastoreItem xmlns:ds="http://schemas.openxmlformats.org/officeDocument/2006/customXml" ds:itemID="{AEBB1C4E-E53B-42B4-89FE-451A957B71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4a921-5b58-4360-a994-784cd31d5a3b"/>
    <ds:schemaRef ds:uri="62c5b72b-85a6-4226-92be-7b3bac0e0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1129</TotalTime>
  <Words>4096</Words>
  <Application>Microsoft Office PowerPoint</Application>
  <PresentationFormat>Widescreen</PresentationFormat>
  <Paragraphs>530</Paragraphs>
  <Slides>25</Slides>
  <Notes>12</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vt:lpstr>
      <vt:lpstr>Calibri</vt:lpstr>
      <vt:lpstr>Calibri Light</vt:lpstr>
      <vt:lpstr>Courier New</vt:lpstr>
      <vt:lpstr>Georgia</vt:lpstr>
      <vt:lpstr>Segoe UI</vt:lpstr>
      <vt:lpstr>Segoe UI Black</vt:lpstr>
      <vt:lpstr>Segoe UI Light</vt:lpstr>
      <vt:lpstr>Segoe UI Semibold</vt:lpstr>
      <vt:lpstr>Symbol</vt:lpstr>
      <vt:lpstr>Wingdings</vt:lpstr>
      <vt:lpstr>Office Theme</vt:lpstr>
      <vt:lpstr>1_Office Theme</vt:lpstr>
      <vt:lpstr>Ngā Paerewa Health and disability services standard 2021 </vt:lpstr>
      <vt:lpstr>  Manatū Hauora Karakia </vt:lpstr>
      <vt:lpstr>Housekeeping</vt:lpstr>
      <vt:lpstr>Introducing the  Ngā Paerewa Health  and disability services standard 2021 </vt:lpstr>
      <vt:lpstr>The 2021 Standard</vt:lpstr>
      <vt:lpstr>What we will be covering today</vt:lpstr>
      <vt:lpstr>Mapping analysis summary</vt:lpstr>
      <vt:lpstr>Criteria application</vt:lpstr>
      <vt:lpstr>Sector Guidance</vt:lpstr>
      <vt:lpstr>Implementation/Transition Plan</vt:lpstr>
      <vt:lpstr>Standard Implementation  Section 6: Here Taratahi/ seclusion and restraint   </vt:lpstr>
      <vt:lpstr>Section 6: HERE TARATAHI / RESTRAINT AND SECLUSION </vt:lpstr>
      <vt:lpstr>6.1 He tukanga here / A process of restraint HDSS 2008 Alignment: 2.1 Restraint Minimisation </vt:lpstr>
      <vt:lpstr>6.1 He tukanga here / A process of restraint cont...</vt:lpstr>
      <vt:lpstr>6.1 He tukanga here / A process of restraint cont...</vt:lpstr>
      <vt:lpstr>6.2 Herenga haumaru / Safe restraint HDSS 2008 Alignment: 2.2 Safe Restraint Practice  </vt:lpstr>
      <vt:lpstr>6.2 Herenga haumaru / Safe restraint cont…</vt:lpstr>
      <vt:lpstr>6.2 Herenga haumaru / Safe restraint cont…</vt:lpstr>
      <vt:lpstr>6.3 Arotake kounga o te herenga / Quality review of restraint  HDSS 2008 Alignment: 2.5 Restraint Monitoring and Quality Review</vt:lpstr>
      <vt:lpstr>6.4 Taratahi / Seclusion HDSS 2008 Alignment: 2.3 Seclusion</vt:lpstr>
      <vt:lpstr>6.4 Taratahi / Seclusion cont...</vt:lpstr>
      <vt:lpstr>6.4 Taratahi / Seclusion cont...</vt:lpstr>
      <vt:lpstr>Indicative Implementation timeline NZS 8134: 2021 Ngā paerewa Health &amp; Disability Services Standard</vt:lpstr>
      <vt:lpstr>PowerPoint Presentation</vt:lpstr>
      <vt:lpstr>  Manatū Hauora Karakia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Ngā Paerewa Health and disability services standard 2021</dc:title>
  <dc:creator>Jade Cincotta</dc:creator>
  <cp:lastModifiedBy>Gayle Costello</cp:lastModifiedBy>
  <cp:revision>17</cp:revision>
  <dcterms:created xsi:type="dcterms:W3CDTF">2021-07-20T23:27:42Z</dcterms:created>
  <dcterms:modified xsi:type="dcterms:W3CDTF">2021-08-04T21:30:01Z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0x0101002E53A40477526E46A1B139AFAFC86557</vt:lpwstr>
  </property>
</Properties>
</file>