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675" r:id="rId6"/>
  </p:sldMasterIdLst>
  <p:notesMasterIdLst>
    <p:notesMasterId r:id="rId32"/>
  </p:notesMasterIdLst>
  <p:sldIdLst>
    <p:sldId id="311" r:id="rId7"/>
    <p:sldId id="337" r:id="rId8"/>
    <p:sldId id="296" r:id="rId9"/>
    <p:sldId id="332" r:id="rId10"/>
    <p:sldId id="333" r:id="rId11"/>
    <p:sldId id="304" r:id="rId12"/>
    <p:sldId id="334" r:id="rId13"/>
    <p:sldId id="335" r:id="rId14"/>
    <p:sldId id="336" r:id="rId15"/>
    <p:sldId id="314" r:id="rId16"/>
    <p:sldId id="325" r:id="rId17"/>
    <p:sldId id="318" r:id="rId18"/>
    <p:sldId id="320" r:id="rId19"/>
    <p:sldId id="321" r:id="rId20"/>
    <p:sldId id="319" r:id="rId21"/>
    <p:sldId id="326" r:id="rId22"/>
    <p:sldId id="322" r:id="rId23"/>
    <p:sldId id="323" r:id="rId24"/>
    <p:sldId id="301" r:id="rId25"/>
    <p:sldId id="324" r:id="rId26"/>
    <p:sldId id="329" r:id="rId27"/>
    <p:sldId id="330" r:id="rId28"/>
    <p:sldId id="327" r:id="rId29"/>
    <p:sldId id="307" r:id="rId30"/>
    <p:sldId id="32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1"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F48A3C-7EBD-AF97-75A3-7F0914C98A8E}" name="Ruihua Gu" initials="RG" userId="S::Ruihua.Gu@health.govt.nz::715b934c-892c-45e5-b426-8028a3846670" providerId="AD"/>
  <p188:author id="{9E79493D-6364-51E2-8FFE-92F3DB6F85D4}" name="Kirsten Lassey" initials="KL" userId="S::Kirsten.Lassey@health.govt.nz::b4409f68-923c-453f-8510-564c099cfb50" providerId="AD"/>
  <p188:author id="{C1B4B666-3C7C-83AA-6F5E-842798E4F220}" name="Yvonne Kaveney" initials="YK" userId="S::yvonne.kaveney@health.govt.nz::850bcf5d-bd9e-46ab-9aa9-e29a2fbe6789" providerId="AD"/>
  <p188:author id="{C1EAC476-4418-F19F-7584-AFA46CDD0A64}" name="Liang Huang" initials="LH" userId="S::liang.huang@health.govt.nz::318ff66f-a3f4-4293-a7e1-cd146b22d130" providerId="AD"/>
  <p188:author id="{F5D6B2E2-E903-0A91-7BB3-3BEFD90D97C4}" name="Liang Huang" initials="LH" userId="S::Liang.Huang@health.govt.nz::318ff66f-a3f4-4293-a7e1-cd146b22d130" providerId="AD"/>
  <p188:author id="{F99FE3F1-6A76-69BF-5B7E-A60507C6E164}" name="Chris McLelland" initials="CM" userId="S::Christine.McLelland@health.govt.nz::3cec84d1-2f05-414b-b440-ba5e50467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1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59D3B-D7B5-423F-9638-D5EB16748875}" v="24" dt="2024-06-19T03:21:15.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1734" autoAdjust="0"/>
  </p:normalViewPr>
  <p:slideViewPr>
    <p:cSldViewPr snapToGrid="0" showGuides="1">
      <p:cViewPr varScale="1">
        <p:scale>
          <a:sx n="45" d="100"/>
          <a:sy n="45" d="100"/>
        </p:scale>
        <p:origin x="1388" y="36"/>
      </p:cViewPr>
      <p:guideLst>
        <p:guide orient="horz" pos="225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ng Huang" userId="318ff66f-a3f4-4293-a7e1-cd146b22d130" providerId="ADAL" clId="{95BCA2B6-C22D-4D56-BD75-F0802498C9AA}"/>
    <pc:docChg chg="undo custSel addSld delSld modSld sldOrd">
      <pc:chgData name="Liang Huang" userId="318ff66f-a3f4-4293-a7e1-cd146b22d130" providerId="ADAL" clId="{95BCA2B6-C22D-4D56-BD75-F0802498C9AA}" dt="2024-05-30T21:33:45.120" v="168"/>
      <pc:docMkLst>
        <pc:docMk/>
      </pc:docMkLst>
      <pc:sldChg chg="del">
        <pc:chgData name="Liang Huang" userId="318ff66f-a3f4-4293-a7e1-cd146b22d130" providerId="ADAL" clId="{95BCA2B6-C22D-4D56-BD75-F0802498C9AA}" dt="2024-05-30T20:58:22.928" v="69" actId="47"/>
        <pc:sldMkLst>
          <pc:docMk/>
          <pc:sldMk cId="3483192624" sldId="256"/>
        </pc:sldMkLst>
      </pc:sldChg>
      <pc:sldChg chg="modSp mod delCm">
        <pc:chgData name="Liang Huang" userId="318ff66f-a3f4-4293-a7e1-cd146b22d130" providerId="ADAL" clId="{95BCA2B6-C22D-4D56-BD75-F0802498C9AA}" dt="2024-05-30T20:55:36.356" v="39"/>
        <pc:sldMkLst>
          <pc:docMk/>
          <pc:sldMk cId="2008253367" sldId="296"/>
        </pc:sldMkLst>
        <pc:spChg chg="mod">
          <ac:chgData name="Liang Huang" userId="318ff66f-a3f4-4293-a7e1-cd146b22d130" providerId="ADAL" clId="{95BCA2B6-C22D-4D56-BD75-F0802498C9AA}" dt="2024-05-30T20:53:17.812" v="14" actId="207"/>
          <ac:spMkLst>
            <pc:docMk/>
            <pc:sldMk cId="2008253367" sldId="296"/>
            <ac:spMk id="5" creationId="{14421CD5-41E8-4FE1-AD0A-99A4F6CBAB10}"/>
          </ac:spMkLst>
        </pc:spChg>
      </pc:sldChg>
      <pc:sldChg chg="modSp mod">
        <pc:chgData name="Liang Huang" userId="318ff66f-a3f4-4293-a7e1-cd146b22d130" providerId="ADAL" clId="{95BCA2B6-C22D-4D56-BD75-F0802498C9AA}" dt="2024-05-30T21:15:30.496" v="159" actId="948"/>
        <pc:sldMkLst>
          <pc:docMk/>
          <pc:sldMk cId="3748581681" sldId="301"/>
        </pc:sldMkLst>
        <pc:spChg chg="mod">
          <ac:chgData name="Liang Huang" userId="318ff66f-a3f4-4293-a7e1-cd146b22d130" providerId="ADAL" clId="{95BCA2B6-C22D-4D56-BD75-F0802498C9AA}" dt="2024-05-30T21:15:30.496" v="159" actId="948"/>
          <ac:spMkLst>
            <pc:docMk/>
            <pc:sldMk cId="3748581681" sldId="301"/>
            <ac:spMk id="5" creationId="{14421CD5-41E8-4FE1-AD0A-99A4F6CBAB10}"/>
          </ac:spMkLst>
        </pc:spChg>
      </pc:sldChg>
      <pc:sldChg chg="modSp mod delCm">
        <pc:chgData name="Liang Huang" userId="318ff66f-a3f4-4293-a7e1-cd146b22d130" providerId="ADAL" clId="{95BCA2B6-C22D-4D56-BD75-F0802498C9AA}" dt="2024-05-30T20:58:36.128" v="70" actId="6549"/>
        <pc:sldMkLst>
          <pc:docMk/>
          <pc:sldMk cId="313072649" sldId="304"/>
        </pc:sldMkLst>
        <pc:graphicFrameChg chg="modGraphic">
          <ac:chgData name="Liang Huang" userId="318ff66f-a3f4-4293-a7e1-cd146b22d130" providerId="ADAL" clId="{95BCA2B6-C22D-4D56-BD75-F0802498C9AA}" dt="2024-05-30T20:58:36.128" v="70" actId="6549"/>
          <ac:graphicFrameMkLst>
            <pc:docMk/>
            <pc:sldMk cId="313072649" sldId="304"/>
            <ac:graphicFrameMk id="3" creationId="{95761B50-3E12-99DC-24E5-EE7B2E0FD5D4}"/>
          </ac:graphicFrameMkLst>
        </pc:graphicFrameChg>
      </pc:sldChg>
      <pc:sldChg chg="add ord">
        <pc:chgData name="Liang Huang" userId="318ff66f-a3f4-4293-a7e1-cd146b22d130" providerId="ADAL" clId="{95BCA2B6-C22D-4D56-BD75-F0802498C9AA}" dt="2024-05-30T20:56:48.335" v="43"/>
        <pc:sldMkLst>
          <pc:docMk/>
          <pc:sldMk cId="948453829" sldId="311"/>
        </pc:sldMkLst>
      </pc:sldChg>
      <pc:sldChg chg="delCm">
        <pc:chgData name="Liang Huang" userId="318ff66f-a3f4-4293-a7e1-cd146b22d130" providerId="ADAL" clId="{95BCA2B6-C22D-4D56-BD75-F0802498C9AA}" dt="2024-05-30T20:52:25.385" v="12"/>
        <pc:sldMkLst>
          <pc:docMk/>
          <pc:sldMk cId="1757234569" sldId="314"/>
        </pc:sldMkLst>
      </pc:sldChg>
      <pc:sldChg chg="addSp modSp mod delCm">
        <pc:chgData name="Liang Huang" userId="318ff66f-a3f4-4293-a7e1-cd146b22d130" providerId="ADAL" clId="{95BCA2B6-C22D-4D56-BD75-F0802498C9AA}" dt="2024-05-30T21:10:26.628" v="92"/>
        <pc:sldMkLst>
          <pc:docMk/>
          <pc:sldMk cId="3326054437" sldId="321"/>
        </pc:sldMkLst>
        <pc:spChg chg="add mod">
          <ac:chgData name="Liang Huang" userId="318ff66f-a3f4-4293-a7e1-cd146b22d130" providerId="ADAL" clId="{95BCA2B6-C22D-4D56-BD75-F0802498C9AA}" dt="2024-05-30T21:10:18.937" v="91" actId="207"/>
          <ac:spMkLst>
            <pc:docMk/>
            <pc:sldMk cId="3326054437" sldId="321"/>
            <ac:spMk id="4" creationId="{BACF601E-4E1F-1C19-75B0-6DB6366391D8}"/>
          </ac:spMkLst>
        </pc:spChg>
        <pc:spChg chg="mod">
          <ac:chgData name="Liang Huang" userId="318ff66f-a3f4-4293-a7e1-cd146b22d130" providerId="ADAL" clId="{95BCA2B6-C22D-4D56-BD75-F0802498C9AA}" dt="2024-05-30T21:08:56.427" v="71" actId="20577"/>
          <ac:spMkLst>
            <pc:docMk/>
            <pc:sldMk cId="3326054437" sldId="321"/>
            <ac:spMk id="5" creationId="{2D60C160-97BA-1F4B-7284-C654271AA2E5}"/>
          </ac:spMkLst>
        </pc:spChg>
      </pc:sldChg>
      <pc:sldChg chg="modSp mod delCm">
        <pc:chgData name="Liang Huang" userId="318ff66f-a3f4-4293-a7e1-cd146b22d130" providerId="ADAL" clId="{95BCA2B6-C22D-4D56-BD75-F0802498C9AA}" dt="2024-05-30T21:14:43.836" v="155" actId="948"/>
        <pc:sldMkLst>
          <pc:docMk/>
          <pc:sldMk cId="4257733464" sldId="322"/>
        </pc:sldMkLst>
        <pc:spChg chg="mod">
          <ac:chgData name="Liang Huang" userId="318ff66f-a3f4-4293-a7e1-cd146b22d130" providerId="ADAL" clId="{95BCA2B6-C22D-4D56-BD75-F0802498C9AA}" dt="2024-05-30T21:14:43.836" v="155" actId="948"/>
          <ac:spMkLst>
            <pc:docMk/>
            <pc:sldMk cId="4257733464" sldId="322"/>
            <ac:spMk id="5" creationId="{2D60C160-97BA-1F4B-7284-C654271AA2E5}"/>
          </ac:spMkLst>
        </pc:spChg>
      </pc:sldChg>
      <pc:sldChg chg="modSp mod">
        <pc:chgData name="Liang Huang" userId="318ff66f-a3f4-4293-a7e1-cd146b22d130" providerId="ADAL" clId="{95BCA2B6-C22D-4D56-BD75-F0802498C9AA}" dt="2024-05-30T21:15:12.619" v="157" actId="948"/>
        <pc:sldMkLst>
          <pc:docMk/>
          <pc:sldMk cId="4083865842" sldId="323"/>
        </pc:sldMkLst>
        <pc:spChg chg="mod">
          <ac:chgData name="Liang Huang" userId="318ff66f-a3f4-4293-a7e1-cd146b22d130" providerId="ADAL" clId="{95BCA2B6-C22D-4D56-BD75-F0802498C9AA}" dt="2024-05-30T21:15:12.619" v="157" actId="948"/>
          <ac:spMkLst>
            <pc:docMk/>
            <pc:sldMk cId="4083865842" sldId="323"/>
            <ac:spMk id="5" creationId="{2D60C160-97BA-1F4B-7284-C654271AA2E5}"/>
          </ac:spMkLst>
        </pc:spChg>
      </pc:sldChg>
      <pc:sldChg chg="modSp mod delCm">
        <pc:chgData name="Liang Huang" userId="318ff66f-a3f4-4293-a7e1-cd146b22d130" providerId="ADAL" clId="{95BCA2B6-C22D-4D56-BD75-F0802498C9AA}" dt="2024-05-30T21:21:32.238" v="165"/>
        <pc:sldMkLst>
          <pc:docMk/>
          <pc:sldMk cId="2236386620" sldId="324"/>
        </pc:sldMkLst>
        <pc:spChg chg="mod">
          <ac:chgData name="Liang Huang" userId="318ff66f-a3f4-4293-a7e1-cd146b22d130" providerId="ADAL" clId="{95BCA2B6-C22D-4D56-BD75-F0802498C9AA}" dt="2024-05-30T21:16:12.732" v="164" actId="948"/>
          <ac:spMkLst>
            <pc:docMk/>
            <pc:sldMk cId="2236386620" sldId="324"/>
            <ac:spMk id="5" creationId="{14421CD5-41E8-4FE1-AD0A-99A4F6CBAB10}"/>
          </ac:spMkLst>
        </pc:spChg>
      </pc:sldChg>
      <pc:sldChg chg="addSp delSp modSp del mod delCm">
        <pc:chgData name="Liang Huang" userId="318ff66f-a3f4-4293-a7e1-cd146b22d130" providerId="ADAL" clId="{95BCA2B6-C22D-4D56-BD75-F0802498C9AA}" dt="2024-05-30T20:57:11.249" v="46" actId="47"/>
        <pc:sldMkLst>
          <pc:docMk/>
          <pc:sldMk cId="2886678558" sldId="331"/>
        </pc:sldMkLst>
        <pc:spChg chg="add mod">
          <ac:chgData name="Liang Huang" userId="318ff66f-a3f4-4293-a7e1-cd146b22d130" providerId="ADAL" clId="{95BCA2B6-C22D-4D56-BD75-F0802498C9AA}" dt="2024-05-30T20:57:09.397" v="45" actId="478"/>
          <ac:spMkLst>
            <pc:docMk/>
            <pc:sldMk cId="2886678558" sldId="331"/>
            <ac:spMk id="3" creationId="{82F90136-8B96-4F7D-3EB6-0D67B80986F7}"/>
          </ac:spMkLst>
        </pc:spChg>
        <pc:spChg chg="del mod">
          <ac:chgData name="Liang Huang" userId="318ff66f-a3f4-4293-a7e1-cd146b22d130" providerId="ADAL" clId="{95BCA2B6-C22D-4D56-BD75-F0802498C9AA}" dt="2024-05-30T20:57:09.397" v="45" actId="478"/>
          <ac:spMkLst>
            <pc:docMk/>
            <pc:sldMk cId="2886678558" sldId="331"/>
            <ac:spMk id="8" creationId="{97BB941F-8934-4F88-BBD3-E2082B27538E}"/>
          </ac:spMkLst>
        </pc:spChg>
      </pc:sldChg>
      <pc:sldChg chg="modSp mod delCm">
        <pc:chgData name="Liang Huang" userId="318ff66f-a3f4-4293-a7e1-cd146b22d130" providerId="ADAL" clId="{95BCA2B6-C22D-4D56-BD75-F0802498C9AA}" dt="2024-05-30T21:33:00.780" v="166" actId="20577"/>
        <pc:sldMkLst>
          <pc:docMk/>
          <pc:sldMk cId="2288712023" sldId="332"/>
        </pc:sldMkLst>
        <pc:spChg chg="mod">
          <ac:chgData name="Liang Huang" userId="318ff66f-a3f4-4293-a7e1-cd146b22d130" providerId="ADAL" clId="{95BCA2B6-C22D-4D56-BD75-F0802498C9AA}" dt="2024-05-30T21:33:00.780" v="166" actId="20577"/>
          <ac:spMkLst>
            <pc:docMk/>
            <pc:sldMk cId="2288712023" sldId="332"/>
            <ac:spMk id="5" creationId="{14421CD5-41E8-4FE1-AD0A-99A4F6CBAB10}"/>
          </ac:spMkLst>
        </pc:spChg>
      </pc:sldChg>
      <pc:sldChg chg="modSp mod">
        <pc:chgData name="Liang Huang" userId="318ff66f-a3f4-4293-a7e1-cd146b22d130" providerId="ADAL" clId="{95BCA2B6-C22D-4D56-BD75-F0802498C9AA}" dt="2024-05-30T20:55:24.315" v="37" actId="403"/>
        <pc:sldMkLst>
          <pc:docMk/>
          <pc:sldMk cId="1619677798" sldId="333"/>
        </pc:sldMkLst>
        <pc:spChg chg="mod">
          <ac:chgData name="Liang Huang" userId="318ff66f-a3f4-4293-a7e1-cd146b22d130" providerId="ADAL" clId="{95BCA2B6-C22D-4D56-BD75-F0802498C9AA}" dt="2024-05-30T20:55:24.315" v="37" actId="403"/>
          <ac:spMkLst>
            <pc:docMk/>
            <pc:sldMk cId="1619677798" sldId="333"/>
            <ac:spMk id="5" creationId="{14421CD5-41E8-4FE1-AD0A-99A4F6CBAB10}"/>
          </ac:spMkLst>
        </pc:spChg>
      </pc:sldChg>
      <pc:sldChg chg="modSp mod">
        <pc:chgData name="Liang Huang" userId="318ff66f-a3f4-4293-a7e1-cd146b22d130" providerId="ADAL" clId="{95BCA2B6-C22D-4D56-BD75-F0802498C9AA}" dt="2024-05-30T21:33:45.120" v="168"/>
        <pc:sldMkLst>
          <pc:docMk/>
          <pc:sldMk cId="3959022972" sldId="334"/>
        </pc:sldMkLst>
        <pc:spChg chg="mod">
          <ac:chgData name="Liang Huang" userId="318ff66f-a3f4-4293-a7e1-cd146b22d130" providerId="ADAL" clId="{95BCA2B6-C22D-4D56-BD75-F0802498C9AA}" dt="2024-05-30T21:33:45.120" v="168"/>
          <ac:spMkLst>
            <pc:docMk/>
            <pc:sldMk cId="3959022972" sldId="334"/>
            <ac:spMk id="5" creationId="{14421CD5-41E8-4FE1-AD0A-99A4F6CBAB10}"/>
          </ac:spMkLst>
        </pc:spChg>
      </pc:sldChg>
      <pc:sldChg chg="delCm modCm">
        <pc:chgData name="Liang Huang" userId="318ff66f-a3f4-4293-a7e1-cd146b22d130" providerId="ADAL" clId="{95BCA2B6-C22D-4D56-BD75-F0802498C9AA}" dt="2024-05-30T20:52:19.873" v="11"/>
        <pc:sldMkLst>
          <pc:docMk/>
          <pc:sldMk cId="694937866" sldId="335"/>
        </pc:sldMkLst>
      </pc:sldChg>
      <pc:sldChg chg="modSp mod">
        <pc:chgData name="Liang Huang" userId="318ff66f-a3f4-4293-a7e1-cd146b22d130" providerId="ADAL" clId="{95BCA2B6-C22D-4D56-BD75-F0802498C9AA}" dt="2024-05-30T20:51:22.220" v="9" actId="20577"/>
        <pc:sldMkLst>
          <pc:docMk/>
          <pc:sldMk cId="410665989" sldId="336"/>
        </pc:sldMkLst>
        <pc:graphicFrameChg chg="mod modGraphic">
          <ac:chgData name="Liang Huang" userId="318ff66f-a3f4-4293-a7e1-cd146b22d130" providerId="ADAL" clId="{95BCA2B6-C22D-4D56-BD75-F0802498C9AA}" dt="2024-05-30T20:51:22.220" v="9" actId="20577"/>
          <ac:graphicFrameMkLst>
            <pc:docMk/>
            <pc:sldMk cId="410665989" sldId="336"/>
            <ac:graphicFrameMk id="6" creationId="{DCED0F1C-3C32-6DF9-1567-1DF97EE79B27}"/>
          </ac:graphicFrameMkLst>
        </pc:graphicFrameChg>
      </pc:sldChg>
      <pc:sldChg chg="delSp modSp add mod ord">
        <pc:chgData name="Liang Huang" userId="318ff66f-a3f4-4293-a7e1-cd146b22d130" providerId="ADAL" clId="{95BCA2B6-C22D-4D56-BD75-F0802498C9AA}" dt="2024-05-30T20:58:08.548" v="68" actId="14100"/>
        <pc:sldMkLst>
          <pc:docMk/>
          <pc:sldMk cId="16568556" sldId="337"/>
        </pc:sldMkLst>
        <pc:spChg chg="del">
          <ac:chgData name="Liang Huang" userId="318ff66f-a3f4-4293-a7e1-cd146b22d130" providerId="ADAL" clId="{95BCA2B6-C22D-4D56-BD75-F0802498C9AA}" dt="2024-05-30T20:57:24.326" v="51" actId="478"/>
          <ac:spMkLst>
            <pc:docMk/>
            <pc:sldMk cId="16568556" sldId="337"/>
            <ac:spMk id="4" creationId="{1082CF44-2319-D3CA-C0CC-9D652344F74F}"/>
          </ac:spMkLst>
        </pc:spChg>
        <pc:spChg chg="mod">
          <ac:chgData name="Liang Huang" userId="318ff66f-a3f4-4293-a7e1-cd146b22d130" providerId="ADAL" clId="{95BCA2B6-C22D-4D56-BD75-F0802498C9AA}" dt="2024-05-30T20:57:44.623" v="53" actId="20577"/>
          <ac:spMkLst>
            <pc:docMk/>
            <pc:sldMk cId="16568556" sldId="337"/>
            <ac:spMk id="6" creationId="{61987AF1-1F62-6B55-0A08-E4E64C33073E}"/>
          </ac:spMkLst>
        </pc:spChg>
        <pc:spChg chg="mod">
          <ac:chgData name="Liang Huang" userId="318ff66f-a3f4-4293-a7e1-cd146b22d130" providerId="ADAL" clId="{95BCA2B6-C22D-4D56-BD75-F0802498C9AA}" dt="2024-05-30T20:58:08.548" v="68" actId="14100"/>
          <ac:spMkLst>
            <pc:docMk/>
            <pc:sldMk cId="16568556" sldId="337"/>
            <ac:spMk id="8" creationId="{97BB941F-8934-4F88-BBD3-E2082B27538E}"/>
          </ac:spMkLst>
        </pc:spChg>
        <pc:picChg chg="del">
          <ac:chgData name="Liang Huang" userId="318ff66f-a3f4-4293-a7e1-cd146b22d130" providerId="ADAL" clId="{95BCA2B6-C22D-4D56-BD75-F0802498C9AA}" dt="2024-05-30T20:57:20.438" v="50" actId="478"/>
          <ac:picMkLst>
            <pc:docMk/>
            <pc:sldMk cId="16568556" sldId="337"/>
            <ac:picMk id="3" creationId="{BF359533-37E5-33C0-8294-7B971875FAE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F5E51-508A-47F9-9800-9080111F54E7}" type="datetimeFigureOut">
              <a:rPr lang="en-NZ" smtClean="0"/>
              <a:t>1/07/2024</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33C35F-A8EE-4241-9029-4B8B6C2C0AA4}" type="slidenum">
              <a:rPr lang="en-NZ" smtClean="0"/>
              <a:t>‹#›</a:t>
            </a:fld>
            <a:endParaRPr lang="en-NZ"/>
          </a:p>
        </p:txBody>
      </p:sp>
    </p:spTree>
    <p:extLst>
      <p:ext uri="{BB962C8B-B14F-4D97-AF65-F5344CB8AC3E}">
        <p14:creationId xmlns:p14="http://schemas.microsoft.com/office/powerpoint/2010/main" val="3340916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33C35F-A8EE-4241-9029-4B8B6C2C0AA4}" type="slidenum">
              <a:rPr lang="en-NZ" smtClean="0"/>
              <a:t>1</a:t>
            </a:fld>
            <a:endParaRPr lang="en-NZ"/>
          </a:p>
        </p:txBody>
      </p:sp>
    </p:spTree>
    <p:extLst>
      <p:ext uri="{BB962C8B-B14F-4D97-AF65-F5344CB8AC3E}">
        <p14:creationId xmlns:p14="http://schemas.microsoft.com/office/powerpoint/2010/main" val="1822040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en-NZ"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57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33C35F-A8EE-4241-9029-4B8B6C2C0AA4}" type="slidenum">
              <a:rPr lang="en-NZ" smtClean="0"/>
              <a:t>12</a:t>
            </a:fld>
            <a:endParaRPr lang="en-NZ"/>
          </a:p>
        </p:txBody>
      </p:sp>
    </p:spTree>
    <p:extLst>
      <p:ext uri="{BB962C8B-B14F-4D97-AF65-F5344CB8AC3E}">
        <p14:creationId xmlns:p14="http://schemas.microsoft.com/office/powerpoint/2010/main" val="3902824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33C35F-A8EE-4241-9029-4B8B6C2C0AA4}" type="slidenum">
              <a:rPr lang="en-NZ" smtClean="0"/>
              <a:t>13</a:t>
            </a:fld>
            <a:endParaRPr lang="en-NZ"/>
          </a:p>
        </p:txBody>
      </p:sp>
    </p:spTree>
    <p:extLst>
      <p:ext uri="{BB962C8B-B14F-4D97-AF65-F5344CB8AC3E}">
        <p14:creationId xmlns:p14="http://schemas.microsoft.com/office/powerpoint/2010/main" val="3936717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33C35F-A8EE-4241-9029-4B8B6C2C0AA4}" type="slidenum">
              <a:rPr lang="en-NZ" smtClean="0"/>
              <a:t>14</a:t>
            </a:fld>
            <a:endParaRPr lang="en-NZ"/>
          </a:p>
        </p:txBody>
      </p:sp>
    </p:spTree>
    <p:extLst>
      <p:ext uri="{BB962C8B-B14F-4D97-AF65-F5344CB8AC3E}">
        <p14:creationId xmlns:p14="http://schemas.microsoft.com/office/powerpoint/2010/main" val="450985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33C35F-A8EE-4241-9029-4B8B6C2C0AA4}" type="slidenum">
              <a:rPr lang="en-NZ" smtClean="0"/>
              <a:t>15</a:t>
            </a:fld>
            <a:endParaRPr lang="en-NZ"/>
          </a:p>
        </p:txBody>
      </p:sp>
    </p:spTree>
    <p:extLst>
      <p:ext uri="{BB962C8B-B14F-4D97-AF65-F5344CB8AC3E}">
        <p14:creationId xmlns:p14="http://schemas.microsoft.com/office/powerpoint/2010/main" val="2581058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33C35F-A8EE-4241-9029-4B8B6C2C0AA4}" type="slidenum">
              <a:rPr lang="en-NZ" smtClean="0"/>
              <a:t>16</a:t>
            </a:fld>
            <a:endParaRPr lang="en-NZ"/>
          </a:p>
        </p:txBody>
      </p:sp>
    </p:spTree>
    <p:extLst>
      <p:ext uri="{BB962C8B-B14F-4D97-AF65-F5344CB8AC3E}">
        <p14:creationId xmlns:p14="http://schemas.microsoft.com/office/powerpoint/2010/main" val="3992695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33C35F-A8EE-4241-9029-4B8B6C2C0AA4}" type="slidenum">
              <a:rPr lang="en-NZ" smtClean="0"/>
              <a:t>17</a:t>
            </a:fld>
            <a:endParaRPr lang="en-NZ"/>
          </a:p>
        </p:txBody>
      </p:sp>
    </p:spTree>
    <p:extLst>
      <p:ext uri="{BB962C8B-B14F-4D97-AF65-F5344CB8AC3E}">
        <p14:creationId xmlns:p14="http://schemas.microsoft.com/office/powerpoint/2010/main" val="3438519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33C35F-A8EE-4241-9029-4B8B6C2C0AA4}" type="slidenum">
              <a:rPr lang="en-NZ" smtClean="0"/>
              <a:t>18</a:t>
            </a:fld>
            <a:endParaRPr lang="en-NZ"/>
          </a:p>
        </p:txBody>
      </p:sp>
    </p:spTree>
    <p:extLst>
      <p:ext uri="{BB962C8B-B14F-4D97-AF65-F5344CB8AC3E}">
        <p14:creationId xmlns:p14="http://schemas.microsoft.com/office/powerpoint/2010/main" val="4044772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en-NZ"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047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077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33C35F-A8EE-4241-9029-4B8B6C2C0AA4}" type="slidenum">
              <a:rPr lang="en-NZ" smtClean="0"/>
              <a:t>2</a:t>
            </a:fld>
            <a:endParaRPr lang="en-NZ"/>
          </a:p>
        </p:txBody>
      </p:sp>
    </p:spTree>
    <p:extLst>
      <p:ext uri="{BB962C8B-B14F-4D97-AF65-F5344CB8AC3E}">
        <p14:creationId xmlns:p14="http://schemas.microsoft.com/office/powerpoint/2010/main" val="1190243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33C35F-A8EE-4241-9029-4B8B6C2C0AA4}" type="slidenum">
              <a:rPr lang="en-NZ" smtClean="0"/>
              <a:t>21</a:t>
            </a:fld>
            <a:endParaRPr lang="en-NZ"/>
          </a:p>
        </p:txBody>
      </p:sp>
    </p:spTree>
    <p:extLst>
      <p:ext uri="{BB962C8B-B14F-4D97-AF65-F5344CB8AC3E}">
        <p14:creationId xmlns:p14="http://schemas.microsoft.com/office/powerpoint/2010/main" val="2698323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622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en-NZ"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673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33C35F-A8EE-4241-9029-4B8B6C2C0AA4}" type="slidenum">
              <a:rPr lang="en-NZ" smtClean="0"/>
              <a:t>25</a:t>
            </a:fld>
            <a:endParaRPr lang="en-NZ"/>
          </a:p>
        </p:txBody>
      </p:sp>
    </p:spTree>
    <p:extLst>
      <p:ext uri="{BB962C8B-B14F-4D97-AF65-F5344CB8AC3E}">
        <p14:creationId xmlns:p14="http://schemas.microsoft.com/office/powerpoint/2010/main" val="470133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55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449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727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16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NZ"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821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en-NZ"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76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NZ"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3C35F-A8EE-4241-9029-4B8B6C2C0AA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334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Blue Kōwhaiwhai">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289F6F5-F44D-034C-A5E9-5F74EF8EB7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7B0F52-763C-4D33-90B0-24ABAE6FFE8E}"/>
              </a:ext>
            </a:extLst>
          </p:cNvPr>
          <p:cNvSpPr>
            <a:spLocks noGrp="1"/>
          </p:cNvSpPr>
          <p:nvPr>
            <p:ph type="ctrTitle"/>
          </p:nvPr>
        </p:nvSpPr>
        <p:spPr>
          <a:xfrm>
            <a:off x="900000" y="385010"/>
            <a:ext cx="6549015" cy="3780000"/>
          </a:xfrm>
        </p:spPr>
        <p:txBody>
          <a:bodyPr lIns="0" anchor="b"/>
          <a:lstStyle>
            <a:lvl1pPr algn="l">
              <a:defRPr sz="6000" b="1" i="0" baseline="0">
                <a:solidFill>
                  <a:schemeClr val="bg1"/>
                </a:solidFill>
              </a:defRPr>
            </a:lvl1pPr>
          </a:lstStyle>
          <a:p>
            <a:r>
              <a:rPr lang="en-US"/>
              <a:t>Click to edit Master title style</a:t>
            </a:r>
            <a:endParaRPr lang="en-NZ"/>
          </a:p>
        </p:txBody>
      </p:sp>
      <p:sp>
        <p:nvSpPr>
          <p:cNvPr id="3" name="Subtitle 2">
            <a:extLst>
              <a:ext uri="{FF2B5EF4-FFF2-40B4-BE49-F238E27FC236}">
                <a16:creationId xmlns:a16="http://schemas.microsoft.com/office/drawing/2014/main" id="{2E6ADF5F-C629-4F88-851F-EA60C6B8E29E}"/>
              </a:ext>
            </a:extLst>
          </p:cNvPr>
          <p:cNvSpPr>
            <a:spLocks noGrp="1"/>
          </p:cNvSpPr>
          <p:nvPr>
            <p:ph type="subTitle" idx="1"/>
          </p:nvPr>
        </p:nvSpPr>
        <p:spPr>
          <a:xfrm>
            <a:off x="900000" y="4140000"/>
            <a:ext cx="4913659" cy="1223737"/>
          </a:xfrm>
        </p:spPr>
        <p:txBody>
          <a:bodyPr lIns="0">
            <a:normAutofit/>
          </a:bodyPr>
          <a:lstStyle>
            <a:lvl1pPr marL="0" indent="0" algn="l">
              <a:buNone/>
              <a:defRPr sz="3600" spc="1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pic>
        <p:nvPicPr>
          <p:cNvPr id="6" name="Picture 5">
            <a:extLst>
              <a:ext uri="{FF2B5EF4-FFF2-40B4-BE49-F238E27FC236}">
                <a16:creationId xmlns:a16="http://schemas.microsoft.com/office/drawing/2014/main" id="{B5BAE34A-7BBA-544C-A9DB-911F10CE2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228000"/>
            <a:ext cx="12179300" cy="622300"/>
          </a:xfrm>
          <a:prstGeom prst="rect">
            <a:avLst/>
          </a:prstGeom>
        </p:spPr>
      </p:pic>
    </p:spTree>
    <p:extLst>
      <p:ext uri="{BB962C8B-B14F-4D97-AF65-F5344CB8AC3E}">
        <p14:creationId xmlns:p14="http://schemas.microsoft.com/office/powerpoint/2010/main" val="307763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211FA33-C40E-47B7-869A-EEC1A0A76983}"/>
              </a:ext>
            </a:extLst>
          </p:cNvPr>
          <p:cNvSpPr>
            <a:spLocks noGrp="1"/>
          </p:cNvSpPr>
          <p:nvPr>
            <p:ph type="pic" sz="quarter" idx="10"/>
          </p:nvPr>
        </p:nvSpPr>
        <p:spPr>
          <a:xfrm>
            <a:off x="0" y="0"/>
            <a:ext cx="12192000" cy="6858000"/>
          </a:xfrm>
        </p:spPr>
        <p:txBody>
          <a:bodyPr/>
          <a:lstStyle/>
          <a:p>
            <a:r>
              <a:rPr lang="en-US"/>
              <a:t>Click icon to add picture</a:t>
            </a:r>
            <a:endParaRPr lang="en-NZ"/>
          </a:p>
        </p:txBody>
      </p:sp>
    </p:spTree>
    <p:extLst>
      <p:ext uri="{BB962C8B-B14F-4D97-AF65-F5344CB8AC3E}">
        <p14:creationId xmlns:p14="http://schemas.microsoft.com/office/powerpoint/2010/main" val="93070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media">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A6D20C93-701F-4C99-BA21-1BB5BF853658}"/>
              </a:ext>
            </a:extLst>
          </p:cNvPr>
          <p:cNvSpPr>
            <a:spLocks noGrp="1"/>
          </p:cNvSpPr>
          <p:nvPr>
            <p:ph type="media" sz="quarter" idx="10"/>
          </p:nvPr>
        </p:nvSpPr>
        <p:spPr>
          <a:xfrm>
            <a:off x="0" y="0"/>
            <a:ext cx="12192000" cy="6858000"/>
          </a:xfrm>
        </p:spPr>
        <p:txBody>
          <a:bodyPr/>
          <a:lstStyle/>
          <a:p>
            <a:r>
              <a:rPr lang="en-US"/>
              <a:t>Click icon to add media</a:t>
            </a:r>
            <a:endParaRPr lang="en-NZ"/>
          </a:p>
        </p:txBody>
      </p:sp>
    </p:spTree>
    <p:extLst>
      <p:ext uri="{BB962C8B-B14F-4D97-AF65-F5344CB8AC3E}">
        <p14:creationId xmlns:p14="http://schemas.microsoft.com/office/powerpoint/2010/main" val="2320177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Blue Kōwhaiwhai Block Revers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5A4316-F818-E541-80C5-B324351E5C69}"/>
              </a:ext>
            </a:extLst>
          </p:cNvPr>
          <p:cNvPicPr>
            <a:picLocks noChangeAspect="1"/>
          </p:cNvPicPr>
          <p:nvPr userDrawn="1"/>
        </p:nvPicPr>
        <p:blipFill>
          <a:blip r:embed="rId2">
            <a:extLst>
              <a:ext uri="{28A0092B-C50C-407E-A947-70E740481C1C}">
                <a14:useLocalDpi xmlns:a14="http://schemas.microsoft.com/office/drawing/2010/main" val="0"/>
              </a:ext>
            </a:extLst>
          </a:blip>
          <a:srcRect t="7300" b="7300"/>
          <a:stretch/>
        </p:blipFill>
        <p:spPr>
          <a:xfrm>
            <a:off x="180000" y="180000"/>
            <a:ext cx="11833200" cy="5684400"/>
          </a:xfrm>
          <a:prstGeom prst="rect">
            <a:avLst/>
          </a:prstGeom>
        </p:spPr>
      </p:pic>
      <p:sp>
        <p:nvSpPr>
          <p:cNvPr id="8" name="Title 1">
            <a:extLst>
              <a:ext uri="{FF2B5EF4-FFF2-40B4-BE49-F238E27FC236}">
                <a16:creationId xmlns:a16="http://schemas.microsoft.com/office/drawing/2014/main" id="{72BF73D1-DB44-7546-969B-044024684B4E}"/>
              </a:ext>
            </a:extLst>
          </p:cNvPr>
          <p:cNvSpPr>
            <a:spLocks noGrp="1"/>
          </p:cNvSpPr>
          <p:nvPr>
            <p:ph type="ctrTitle"/>
          </p:nvPr>
        </p:nvSpPr>
        <p:spPr>
          <a:xfrm>
            <a:off x="180000" y="1080000"/>
            <a:ext cx="5400000" cy="2700000"/>
          </a:xfrm>
          <a:solidFill>
            <a:schemeClr val="bg1"/>
          </a:solidFill>
        </p:spPr>
        <p:txBody>
          <a:bodyPr lIns="360000" tIns="180000" rIns="180000" bIns="180000" anchor="ctr" anchorCtr="0">
            <a:normAutofit/>
          </a:bodyPr>
          <a:lstStyle>
            <a:lvl1pPr algn="l">
              <a:defRPr sz="6000" b="1" i="0" baseline="0"/>
            </a:lvl1pPr>
          </a:lstStyle>
          <a:p>
            <a:r>
              <a:rPr lang="en-US"/>
              <a:t>Click to edit Master title style</a:t>
            </a:r>
            <a:endParaRPr lang="en-NZ"/>
          </a:p>
        </p:txBody>
      </p:sp>
      <p:sp>
        <p:nvSpPr>
          <p:cNvPr id="9" name="Rectangle 8">
            <a:extLst>
              <a:ext uri="{FF2B5EF4-FFF2-40B4-BE49-F238E27FC236}">
                <a16:creationId xmlns:a16="http://schemas.microsoft.com/office/drawing/2014/main" id="{A35F824B-FB06-9743-91F4-AA755B93F021}"/>
              </a:ext>
            </a:extLst>
          </p:cNvPr>
          <p:cNvSpPr/>
          <p:nvPr userDrawn="1"/>
        </p:nvSpPr>
        <p:spPr>
          <a:xfrm>
            <a:off x="0" y="1080000"/>
            <a:ext cx="180000" cy="27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B07392-69E0-D3D2-D42E-FD1CC2C7A0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228000"/>
            <a:ext cx="12179300" cy="622300"/>
          </a:xfrm>
          <a:prstGeom prst="rect">
            <a:avLst/>
          </a:prstGeom>
        </p:spPr>
      </p:pic>
    </p:spTree>
    <p:extLst>
      <p:ext uri="{BB962C8B-B14F-4D97-AF65-F5344CB8AC3E}">
        <p14:creationId xmlns:p14="http://schemas.microsoft.com/office/powerpoint/2010/main" val="98465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Blue Kōwhaiwhai">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F289F6F5-F44D-034C-A5E9-5F74EF8EB77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7B0F52-763C-4D33-90B0-24ABAE6FFE8E}"/>
              </a:ext>
            </a:extLst>
          </p:cNvPr>
          <p:cNvSpPr>
            <a:spLocks noGrp="1"/>
          </p:cNvSpPr>
          <p:nvPr>
            <p:ph type="ctrTitle"/>
          </p:nvPr>
        </p:nvSpPr>
        <p:spPr>
          <a:xfrm>
            <a:off x="900000" y="385010"/>
            <a:ext cx="6549015" cy="3780000"/>
          </a:xfrm>
        </p:spPr>
        <p:txBody>
          <a:bodyPr lIns="0" anchor="b"/>
          <a:lstStyle>
            <a:lvl1pPr algn="l">
              <a:defRPr sz="6000" b="1" i="0" baseline="0">
                <a:solidFill>
                  <a:schemeClr val="bg1"/>
                </a:solidFill>
              </a:defRPr>
            </a:lvl1pPr>
          </a:lstStyle>
          <a:p>
            <a:r>
              <a:rPr lang="en-US"/>
              <a:t>Click to edit Master title style</a:t>
            </a:r>
            <a:endParaRPr lang="en-NZ"/>
          </a:p>
        </p:txBody>
      </p:sp>
      <p:sp>
        <p:nvSpPr>
          <p:cNvPr id="3" name="Subtitle 2">
            <a:extLst>
              <a:ext uri="{FF2B5EF4-FFF2-40B4-BE49-F238E27FC236}">
                <a16:creationId xmlns:a16="http://schemas.microsoft.com/office/drawing/2014/main" id="{2E6ADF5F-C629-4F88-851F-EA60C6B8E29E}"/>
              </a:ext>
            </a:extLst>
          </p:cNvPr>
          <p:cNvSpPr>
            <a:spLocks noGrp="1"/>
          </p:cNvSpPr>
          <p:nvPr>
            <p:ph type="subTitle" idx="1"/>
          </p:nvPr>
        </p:nvSpPr>
        <p:spPr>
          <a:xfrm>
            <a:off x="900000" y="4140000"/>
            <a:ext cx="4913659" cy="1223737"/>
          </a:xfrm>
        </p:spPr>
        <p:txBody>
          <a:bodyPr lIns="0">
            <a:normAutofit/>
          </a:bodyPr>
          <a:lstStyle>
            <a:lvl1pPr marL="0" indent="0" algn="l">
              <a:buNone/>
              <a:defRPr sz="3600" spc="1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pic>
        <p:nvPicPr>
          <p:cNvPr id="6" name="Picture 5">
            <a:extLst>
              <a:ext uri="{FF2B5EF4-FFF2-40B4-BE49-F238E27FC236}">
                <a16:creationId xmlns:a16="http://schemas.microsoft.com/office/drawing/2014/main" id="{B5BAE34A-7BBA-544C-A9DB-911F10CE2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228000"/>
            <a:ext cx="12179300" cy="622300"/>
          </a:xfrm>
          <a:prstGeom prst="rect">
            <a:avLst/>
          </a:prstGeom>
        </p:spPr>
      </p:pic>
    </p:spTree>
    <p:extLst>
      <p:ext uri="{BB962C8B-B14F-4D97-AF65-F5344CB8AC3E}">
        <p14:creationId xmlns:p14="http://schemas.microsoft.com/office/powerpoint/2010/main" val="1212194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Blue Block">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B785FCBA-B14F-8E4C-9254-3BDD1A59675B}"/>
              </a:ext>
            </a:extLst>
          </p:cNvPr>
          <p:cNvSpPr>
            <a:spLocks noGrp="1"/>
          </p:cNvSpPr>
          <p:nvPr>
            <p:ph type="pic" sz="quarter" idx="10" hasCustomPrompt="1"/>
          </p:nvPr>
        </p:nvSpPr>
        <p:spPr>
          <a:xfrm>
            <a:off x="180000" y="180000"/>
            <a:ext cx="11833200" cy="5684400"/>
          </a:xfrm>
          <a:solidFill>
            <a:schemeClr val="bg1">
              <a:lumMod val="95000"/>
            </a:schemeClr>
          </a:solidFill>
        </p:spPr>
        <p:txBody>
          <a:bodyPr/>
          <a:lstStyle/>
          <a:p>
            <a:r>
              <a:rPr lang="en-US"/>
              <a:t>Click on icon to add picture</a:t>
            </a:r>
          </a:p>
        </p:txBody>
      </p:sp>
      <p:sp>
        <p:nvSpPr>
          <p:cNvPr id="7" name="Title 1">
            <a:extLst>
              <a:ext uri="{FF2B5EF4-FFF2-40B4-BE49-F238E27FC236}">
                <a16:creationId xmlns:a16="http://schemas.microsoft.com/office/drawing/2014/main" id="{0C4179F7-082B-A04E-8425-A6F20A460B0A}"/>
              </a:ext>
            </a:extLst>
          </p:cNvPr>
          <p:cNvSpPr>
            <a:spLocks noGrp="1"/>
          </p:cNvSpPr>
          <p:nvPr>
            <p:ph type="ctrTitle"/>
          </p:nvPr>
        </p:nvSpPr>
        <p:spPr>
          <a:xfrm>
            <a:off x="0" y="1080000"/>
            <a:ext cx="5580000" cy="2700000"/>
          </a:xfrm>
          <a:solidFill>
            <a:schemeClr val="accent1"/>
          </a:solidFill>
        </p:spPr>
        <p:txBody>
          <a:bodyPr lIns="360000" tIns="180000" rIns="180000" bIns="180000" anchor="ctr" anchorCtr="0">
            <a:normAutofit/>
          </a:bodyPr>
          <a:lstStyle>
            <a:lvl1pPr algn="l">
              <a:defRPr sz="6000" b="1" i="0" baseline="0">
                <a:solidFill>
                  <a:schemeClr val="bg1"/>
                </a:solidFill>
              </a:defRPr>
            </a:lvl1pPr>
          </a:lstStyle>
          <a:p>
            <a:r>
              <a:rPr lang="en-US"/>
              <a:t>Click to edit Master title style</a:t>
            </a:r>
            <a:endParaRPr lang="en-NZ"/>
          </a:p>
        </p:txBody>
      </p:sp>
      <p:pic>
        <p:nvPicPr>
          <p:cNvPr id="6" name="Picture 5">
            <a:extLst>
              <a:ext uri="{FF2B5EF4-FFF2-40B4-BE49-F238E27FC236}">
                <a16:creationId xmlns:a16="http://schemas.microsoft.com/office/drawing/2014/main" id="{312EF596-1F0D-81BE-43C8-2F67D01133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228000"/>
            <a:ext cx="12179300" cy="622300"/>
          </a:xfrm>
          <a:prstGeom prst="rect">
            <a:avLst/>
          </a:prstGeom>
        </p:spPr>
      </p:pic>
      <p:pic>
        <p:nvPicPr>
          <p:cNvPr id="5" name="Picture 4" descr="Background pattern&#10;&#10;Description automatically generated">
            <a:extLst>
              <a:ext uri="{FF2B5EF4-FFF2-40B4-BE49-F238E27FC236}">
                <a16:creationId xmlns:a16="http://schemas.microsoft.com/office/drawing/2014/main" id="{D1911112-8FCC-4869-B617-D2A83D32F2FA}"/>
              </a:ext>
            </a:extLst>
          </p:cNvPr>
          <p:cNvPicPr>
            <a:picLocks noChangeAspect="1"/>
          </p:cNvPicPr>
          <p:nvPr userDrawn="1"/>
        </p:nvPicPr>
        <p:blipFill>
          <a:blip r:embed="rId3">
            <a:alphaModFix amt="5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793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no bra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3B14EE-D74C-4D87-BEBB-C5A6B0F34392}"/>
              </a:ext>
            </a:extLst>
          </p:cNvPr>
          <p:cNvSpPr>
            <a:spLocks noGrp="1"/>
          </p:cNvSpPr>
          <p:nvPr>
            <p:ph idx="1"/>
          </p:nvPr>
        </p:nvSpPr>
        <p:spPr>
          <a:xfrm>
            <a:off x="900000" y="880946"/>
            <a:ext cx="7416000" cy="52960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E19F0C0-6EA2-408B-8B27-88092E9E3835}"/>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26BFAE05-EAF8-497D-878D-87DE9E49169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D5E1CEB-3E0A-4C25-91D5-DE8F522DA094}"/>
              </a:ext>
            </a:extLst>
          </p:cNvPr>
          <p:cNvSpPr>
            <a:spLocks noGrp="1"/>
          </p:cNvSpPr>
          <p:nvPr>
            <p:ph type="sldNum" sz="quarter" idx="12"/>
          </p:nvPr>
        </p:nvSpPr>
        <p:spPr/>
        <p:txBody>
          <a:bodyPr/>
          <a:lstStyle/>
          <a:p>
            <a:fld id="{867A30AC-EEC2-45DD-BBF1-71D2CA05A494}" type="slidenum">
              <a:rPr lang="en-NZ" smtClean="0"/>
              <a:t>‹#›</a:t>
            </a:fld>
            <a:endParaRPr lang="en-NZ"/>
          </a:p>
        </p:txBody>
      </p:sp>
      <p:pic>
        <p:nvPicPr>
          <p:cNvPr id="7" name="Picture 6" descr="Background pattern&#10;&#10;Description automatically generated">
            <a:extLst>
              <a:ext uri="{FF2B5EF4-FFF2-40B4-BE49-F238E27FC236}">
                <a16:creationId xmlns:a16="http://schemas.microsoft.com/office/drawing/2014/main" id="{FEF833E7-2ED2-4B9C-A634-400C46A42C37}"/>
              </a:ext>
            </a:extLst>
          </p:cNvPr>
          <p:cNvPicPr>
            <a:picLocks noChangeAspect="1"/>
          </p:cNvPicPr>
          <p:nvPr userDrawn="1"/>
        </p:nvPicPr>
        <p:blipFill>
          <a:blip r:embed="rId2">
            <a:alphaModFix amt="5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463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brande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3B14EE-D74C-4D87-BEBB-C5A6B0F34392}"/>
              </a:ext>
            </a:extLst>
          </p:cNvPr>
          <p:cNvSpPr>
            <a:spLocks noGrp="1"/>
          </p:cNvSpPr>
          <p:nvPr>
            <p:ph idx="1"/>
          </p:nvPr>
        </p:nvSpPr>
        <p:spPr>
          <a:xfrm>
            <a:off x="900001" y="880946"/>
            <a:ext cx="7416000" cy="48563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4" name="Picture 3">
            <a:extLst>
              <a:ext uri="{FF2B5EF4-FFF2-40B4-BE49-F238E27FC236}">
                <a16:creationId xmlns:a16="http://schemas.microsoft.com/office/drawing/2014/main" id="{2A0B9994-8647-673D-43B0-F2C984EE0F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228000"/>
            <a:ext cx="12179300" cy="622300"/>
          </a:xfrm>
          <a:prstGeom prst="rect">
            <a:avLst/>
          </a:prstGeom>
        </p:spPr>
      </p:pic>
      <p:pic>
        <p:nvPicPr>
          <p:cNvPr id="5" name="Picture 4" descr="Background pattern&#10;&#10;Description automatically generated">
            <a:extLst>
              <a:ext uri="{FF2B5EF4-FFF2-40B4-BE49-F238E27FC236}">
                <a16:creationId xmlns:a16="http://schemas.microsoft.com/office/drawing/2014/main" id="{8278525D-E69D-4271-A9B9-A69B7DCFFC17}"/>
              </a:ext>
            </a:extLst>
          </p:cNvPr>
          <p:cNvPicPr>
            <a:picLocks noChangeAspect="1"/>
          </p:cNvPicPr>
          <p:nvPr userDrawn="1"/>
        </p:nvPicPr>
        <p:blipFill>
          <a:blip r:embed="rId3">
            <a:alphaModFix amt="5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0207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no bran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19F0C0-6EA2-408B-8B27-88092E9E3835}"/>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26BFAE05-EAF8-497D-878D-87DE9E49169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D5E1CEB-3E0A-4C25-91D5-DE8F522DA094}"/>
              </a:ext>
            </a:extLst>
          </p:cNvPr>
          <p:cNvSpPr>
            <a:spLocks noGrp="1"/>
          </p:cNvSpPr>
          <p:nvPr>
            <p:ph type="sldNum" sz="quarter" idx="12"/>
          </p:nvPr>
        </p:nvSpPr>
        <p:spPr/>
        <p:txBody>
          <a:bodyPr/>
          <a:lstStyle/>
          <a:p>
            <a:fld id="{867A30AC-EEC2-45DD-BBF1-71D2CA05A494}" type="slidenum">
              <a:rPr lang="en-NZ" smtClean="0"/>
              <a:t>‹#›</a:t>
            </a:fld>
            <a:endParaRPr lang="en-NZ"/>
          </a:p>
        </p:txBody>
      </p:sp>
      <p:sp>
        <p:nvSpPr>
          <p:cNvPr id="7" name="Content Placeholder 2">
            <a:extLst>
              <a:ext uri="{FF2B5EF4-FFF2-40B4-BE49-F238E27FC236}">
                <a16:creationId xmlns:a16="http://schemas.microsoft.com/office/drawing/2014/main" id="{46B81A23-23A4-4E68-BA84-12F9ED13689B}"/>
              </a:ext>
            </a:extLst>
          </p:cNvPr>
          <p:cNvSpPr>
            <a:spLocks noGrp="1"/>
          </p:cNvSpPr>
          <p:nvPr>
            <p:ph idx="1"/>
          </p:nvPr>
        </p:nvSpPr>
        <p:spPr>
          <a:xfrm>
            <a:off x="900000" y="1953928"/>
            <a:ext cx="7416000" cy="4223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9" name="Title 1">
            <a:extLst>
              <a:ext uri="{FF2B5EF4-FFF2-40B4-BE49-F238E27FC236}">
                <a16:creationId xmlns:a16="http://schemas.microsoft.com/office/drawing/2014/main" id="{4C427A84-7B0E-446A-9F95-9204FAD4BE40}"/>
              </a:ext>
            </a:extLst>
          </p:cNvPr>
          <p:cNvSpPr>
            <a:spLocks noGrp="1"/>
          </p:cNvSpPr>
          <p:nvPr>
            <p:ph type="title"/>
          </p:nvPr>
        </p:nvSpPr>
        <p:spPr>
          <a:xfrm>
            <a:off x="900000" y="878081"/>
            <a:ext cx="10515600" cy="950719"/>
          </a:xfrm>
        </p:spPr>
        <p:txBody>
          <a:bodyPr anchor="t" anchorCtr="0"/>
          <a:lstStyle>
            <a:lvl1pPr>
              <a:defRPr sz="3600" baseline="0"/>
            </a:lvl1pPr>
          </a:lstStyle>
          <a:p>
            <a:r>
              <a:rPr lang="en-US"/>
              <a:t>Click to edit Master title style</a:t>
            </a:r>
            <a:endParaRPr lang="en-NZ"/>
          </a:p>
        </p:txBody>
      </p:sp>
      <p:pic>
        <p:nvPicPr>
          <p:cNvPr id="8" name="Picture 7" descr="Background pattern&#10;&#10;Description automatically generated">
            <a:extLst>
              <a:ext uri="{FF2B5EF4-FFF2-40B4-BE49-F238E27FC236}">
                <a16:creationId xmlns:a16="http://schemas.microsoft.com/office/drawing/2014/main" id="{0E007401-3543-4029-8CD0-62893AC6A0D3}"/>
              </a:ext>
            </a:extLst>
          </p:cNvPr>
          <p:cNvPicPr>
            <a:picLocks noChangeAspect="1"/>
          </p:cNvPicPr>
          <p:nvPr userDrawn="1"/>
        </p:nvPicPr>
        <p:blipFill>
          <a:blip r:embed="rId2">
            <a:alphaModFix amt="5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8230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wo column content no bran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19F0C0-6EA2-408B-8B27-88092E9E3835}"/>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26BFAE05-EAF8-497D-878D-87DE9E49169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D5E1CEB-3E0A-4C25-91D5-DE8F522DA094}"/>
              </a:ext>
            </a:extLst>
          </p:cNvPr>
          <p:cNvSpPr>
            <a:spLocks noGrp="1"/>
          </p:cNvSpPr>
          <p:nvPr>
            <p:ph type="sldNum" sz="quarter" idx="12"/>
          </p:nvPr>
        </p:nvSpPr>
        <p:spPr/>
        <p:txBody>
          <a:bodyPr/>
          <a:lstStyle/>
          <a:p>
            <a:fld id="{867A30AC-EEC2-45DD-BBF1-71D2CA05A494}" type="slidenum">
              <a:rPr lang="en-NZ" smtClean="0"/>
              <a:t>‹#›</a:t>
            </a:fld>
            <a:endParaRPr lang="en-NZ"/>
          </a:p>
        </p:txBody>
      </p:sp>
      <p:sp>
        <p:nvSpPr>
          <p:cNvPr id="7" name="Content Placeholder 2">
            <a:extLst>
              <a:ext uri="{FF2B5EF4-FFF2-40B4-BE49-F238E27FC236}">
                <a16:creationId xmlns:a16="http://schemas.microsoft.com/office/drawing/2014/main" id="{46B81A23-23A4-4E68-BA84-12F9ED13689B}"/>
              </a:ext>
            </a:extLst>
          </p:cNvPr>
          <p:cNvSpPr>
            <a:spLocks noGrp="1"/>
          </p:cNvSpPr>
          <p:nvPr>
            <p:ph idx="1"/>
          </p:nvPr>
        </p:nvSpPr>
        <p:spPr>
          <a:xfrm>
            <a:off x="899999" y="1953928"/>
            <a:ext cx="10515599" cy="4223035"/>
          </a:xfrm>
        </p:spPr>
        <p:txBody>
          <a:bodyPr numCol="2"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9" name="Title 1">
            <a:extLst>
              <a:ext uri="{FF2B5EF4-FFF2-40B4-BE49-F238E27FC236}">
                <a16:creationId xmlns:a16="http://schemas.microsoft.com/office/drawing/2014/main" id="{4C427A84-7B0E-446A-9F95-9204FAD4BE40}"/>
              </a:ext>
            </a:extLst>
          </p:cNvPr>
          <p:cNvSpPr>
            <a:spLocks noGrp="1"/>
          </p:cNvSpPr>
          <p:nvPr>
            <p:ph type="title"/>
          </p:nvPr>
        </p:nvSpPr>
        <p:spPr>
          <a:xfrm>
            <a:off x="900000" y="878081"/>
            <a:ext cx="10515600" cy="950719"/>
          </a:xfrm>
        </p:spPr>
        <p:txBody>
          <a:bodyPr anchor="t" anchorCtr="0"/>
          <a:lstStyle>
            <a:lvl1pPr>
              <a:defRPr sz="3600" baseline="0"/>
            </a:lvl1pPr>
          </a:lstStyle>
          <a:p>
            <a:r>
              <a:rPr lang="en-US"/>
              <a:t>Click to edit Master title style</a:t>
            </a:r>
            <a:endParaRPr lang="en-NZ"/>
          </a:p>
        </p:txBody>
      </p:sp>
      <p:pic>
        <p:nvPicPr>
          <p:cNvPr id="8" name="Picture 7" descr="Background pattern&#10;&#10;Description automatically generated">
            <a:extLst>
              <a:ext uri="{FF2B5EF4-FFF2-40B4-BE49-F238E27FC236}">
                <a16:creationId xmlns:a16="http://schemas.microsoft.com/office/drawing/2014/main" id="{E400CB8F-3D61-4D6C-9126-C5DBBDCCA521}"/>
              </a:ext>
            </a:extLst>
          </p:cNvPr>
          <p:cNvPicPr>
            <a:picLocks noChangeAspect="1"/>
          </p:cNvPicPr>
          <p:nvPr userDrawn="1"/>
        </p:nvPicPr>
        <p:blipFill>
          <a:blip r:embed="rId2">
            <a:alphaModFix amt="5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54271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brande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0DF2241-ACC7-4417-B99A-74635A268F15}"/>
              </a:ext>
            </a:extLst>
          </p:cNvPr>
          <p:cNvSpPr>
            <a:spLocks noGrp="1"/>
          </p:cNvSpPr>
          <p:nvPr>
            <p:ph idx="1"/>
          </p:nvPr>
        </p:nvSpPr>
        <p:spPr>
          <a:xfrm>
            <a:off x="900000" y="1953929"/>
            <a:ext cx="7416000" cy="3904706"/>
          </a:xfrm>
        </p:spPr>
        <p:txBody>
          <a:bodyPr/>
          <a:lstStyle>
            <a:lvl1pPr>
              <a:lnSpc>
                <a:spcPct val="110000"/>
              </a:lnSpc>
              <a:defRPr/>
            </a:lvl1pPr>
            <a:lvl2pPr>
              <a:lnSpc>
                <a:spcPct val="110000"/>
              </a:lnSpc>
              <a:defRPr/>
            </a:lvl2pPr>
            <a:lvl3pPr>
              <a:lnSpc>
                <a:spcPct val="11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9" name="Title 1">
            <a:extLst>
              <a:ext uri="{FF2B5EF4-FFF2-40B4-BE49-F238E27FC236}">
                <a16:creationId xmlns:a16="http://schemas.microsoft.com/office/drawing/2014/main" id="{4C35AE45-ACCA-45CA-926A-77F5DBCFF1B6}"/>
              </a:ext>
            </a:extLst>
          </p:cNvPr>
          <p:cNvSpPr>
            <a:spLocks noGrp="1"/>
          </p:cNvSpPr>
          <p:nvPr>
            <p:ph type="title"/>
          </p:nvPr>
        </p:nvSpPr>
        <p:spPr>
          <a:xfrm>
            <a:off x="900000" y="878081"/>
            <a:ext cx="10515600" cy="950719"/>
          </a:xfrm>
        </p:spPr>
        <p:txBody>
          <a:bodyPr anchor="t" anchorCtr="0"/>
          <a:lstStyle>
            <a:lvl1pPr>
              <a:defRPr sz="3600" baseline="0"/>
            </a:lvl1pPr>
          </a:lstStyle>
          <a:p>
            <a:r>
              <a:rPr lang="en-US"/>
              <a:t>Click to edit Master title style</a:t>
            </a:r>
            <a:endParaRPr lang="en-NZ"/>
          </a:p>
        </p:txBody>
      </p:sp>
      <p:pic>
        <p:nvPicPr>
          <p:cNvPr id="6" name="Picture 5">
            <a:extLst>
              <a:ext uri="{FF2B5EF4-FFF2-40B4-BE49-F238E27FC236}">
                <a16:creationId xmlns:a16="http://schemas.microsoft.com/office/drawing/2014/main" id="{E6851E60-1617-9432-5C8D-A1E075974C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228000"/>
            <a:ext cx="12179300" cy="622300"/>
          </a:xfrm>
          <a:prstGeom prst="rect">
            <a:avLst/>
          </a:prstGeom>
        </p:spPr>
      </p:pic>
      <p:pic>
        <p:nvPicPr>
          <p:cNvPr id="8" name="Picture 7" descr="Background pattern&#10;&#10;Description automatically generated">
            <a:extLst>
              <a:ext uri="{FF2B5EF4-FFF2-40B4-BE49-F238E27FC236}">
                <a16:creationId xmlns:a16="http://schemas.microsoft.com/office/drawing/2014/main" id="{0CEF65EB-F72A-49FC-8D6B-209FC4C13430}"/>
              </a:ext>
            </a:extLst>
          </p:cNvPr>
          <p:cNvPicPr>
            <a:picLocks noChangeAspect="1"/>
          </p:cNvPicPr>
          <p:nvPr userDrawn="1"/>
        </p:nvPicPr>
        <p:blipFill>
          <a:blip r:embed="rId3">
            <a:alphaModFix amt="5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D93FD74-EC11-6192-F3B1-67A6CBDF20DC}"/>
              </a:ext>
            </a:extLst>
          </p:cNvPr>
          <p:cNvPicPr>
            <a:picLocks noChangeAspect="1"/>
          </p:cNvPicPr>
          <p:nvPr userDrawn="1"/>
        </p:nvPicPr>
        <p:blipFill>
          <a:blip r:embed="rId4">
            <a:alphaModFix amt="70000"/>
          </a:blip>
          <a:stretch>
            <a:fillRect/>
          </a:stretch>
        </p:blipFill>
        <p:spPr>
          <a:xfrm>
            <a:off x="11040096" y="248514"/>
            <a:ext cx="952633" cy="381053"/>
          </a:xfrm>
          <a:prstGeom prst="rect">
            <a:avLst/>
          </a:prstGeom>
        </p:spPr>
      </p:pic>
    </p:spTree>
    <p:extLst>
      <p:ext uri="{BB962C8B-B14F-4D97-AF65-F5344CB8AC3E}">
        <p14:creationId xmlns:p14="http://schemas.microsoft.com/office/powerpoint/2010/main" val="36359914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Blue Kōwhaiwhai Block Revers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5A4316-F818-E541-80C5-B324351E5C69}"/>
              </a:ext>
            </a:extLst>
          </p:cNvPr>
          <p:cNvPicPr>
            <a:picLocks noChangeAspect="1"/>
          </p:cNvPicPr>
          <p:nvPr userDrawn="1"/>
        </p:nvPicPr>
        <p:blipFill>
          <a:blip r:embed="rId2">
            <a:extLst>
              <a:ext uri="{28A0092B-C50C-407E-A947-70E740481C1C}">
                <a14:useLocalDpi xmlns:a14="http://schemas.microsoft.com/office/drawing/2010/main" val="0"/>
              </a:ext>
            </a:extLst>
          </a:blip>
          <a:srcRect t="7300" b="7300"/>
          <a:stretch/>
        </p:blipFill>
        <p:spPr>
          <a:xfrm>
            <a:off x="180000" y="180000"/>
            <a:ext cx="11833200" cy="5684400"/>
          </a:xfrm>
          <a:prstGeom prst="rect">
            <a:avLst/>
          </a:prstGeom>
        </p:spPr>
      </p:pic>
      <p:sp>
        <p:nvSpPr>
          <p:cNvPr id="8" name="Title 1">
            <a:extLst>
              <a:ext uri="{FF2B5EF4-FFF2-40B4-BE49-F238E27FC236}">
                <a16:creationId xmlns:a16="http://schemas.microsoft.com/office/drawing/2014/main" id="{72BF73D1-DB44-7546-969B-044024684B4E}"/>
              </a:ext>
            </a:extLst>
          </p:cNvPr>
          <p:cNvSpPr>
            <a:spLocks noGrp="1"/>
          </p:cNvSpPr>
          <p:nvPr>
            <p:ph type="ctrTitle"/>
          </p:nvPr>
        </p:nvSpPr>
        <p:spPr>
          <a:xfrm>
            <a:off x="180000" y="1080000"/>
            <a:ext cx="5400000" cy="2700000"/>
          </a:xfrm>
          <a:solidFill>
            <a:schemeClr val="bg1"/>
          </a:solidFill>
        </p:spPr>
        <p:txBody>
          <a:bodyPr lIns="360000" tIns="180000" rIns="180000" bIns="180000" anchor="ctr" anchorCtr="0">
            <a:normAutofit/>
          </a:bodyPr>
          <a:lstStyle>
            <a:lvl1pPr algn="l">
              <a:defRPr sz="6000" b="1" i="0" baseline="0"/>
            </a:lvl1pPr>
          </a:lstStyle>
          <a:p>
            <a:r>
              <a:rPr lang="en-US"/>
              <a:t>Click to edit Master title style</a:t>
            </a:r>
            <a:endParaRPr lang="en-NZ"/>
          </a:p>
        </p:txBody>
      </p:sp>
      <p:sp>
        <p:nvSpPr>
          <p:cNvPr id="9" name="Rectangle 8">
            <a:extLst>
              <a:ext uri="{FF2B5EF4-FFF2-40B4-BE49-F238E27FC236}">
                <a16:creationId xmlns:a16="http://schemas.microsoft.com/office/drawing/2014/main" id="{A35F824B-FB06-9743-91F4-AA755B93F021}"/>
              </a:ext>
            </a:extLst>
          </p:cNvPr>
          <p:cNvSpPr/>
          <p:nvPr userDrawn="1"/>
        </p:nvSpPr>
        <p:spPr>
          <a:xfrm>
            <a:off x="0" y="1080000"/>
            <a:ext cx="180000" cy="27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B07392-69E0-D3D2-D42E-FD1CC2C7A0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6228000"/>
            <a:ext cx="12179300" cy="622300"/>
          </a:xfrm>
          <a:prstGeom prst="rect">
            <a:avLst/>
          </a:prstGeom>
        </p:spPr>
      </p:pic>
    </p:spTree>
    <p:extLst>
      <p:ext uri="{BB962C8B-B14F-4D97-AF65-F5344CB8AC3E}">
        <p14:creationId xmlns:p14="http://schemas.microsoft.com/office/powerpoint/2010/main" val="1393050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 two column content, bran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35AE45-ACCA-45CA-926A-77F5DBCFF1B6}"/>
              </a:ext>
            </a:extLst>
          </p:cNvPr>
          <p:cNvSpPr>
            <a:spLocks noGrp="1"/>
          </p:cNvSpPr>
          <p:nvPr>
            <p:ph type="title"/>
          </p:nvPr>
        </p:nvSpPr>
        <p:spPr>
          <a:xfrm>
            <a:off x="900000" y="878081"/>
            <a:ext cx="10515600" cy="950719"/>
          </a:xfrm>
        </p:spPr>
        <p:txBody>
          <a:bodyPr anchor="t" anchorCtr="0"/>
          <a:lstStyle>
            <a:lvl1pPr>
              <a:defRPr sz="3600" baseline="0"/>
            </a:lvl1pPr>
          </a:lstStyle>
          <a:p>
            <a:r>
              <a:rPr lang="en-US"/>
              <a:t>Click to edit Master title style</a:t>
            </a:r>
            <a:endParaRPr lang="en-NZ"/>
          </a:p>
        </p:txBody>
      </p:sp>
      <p:sp>
        <p:nvSpPr>
          <p:cNvPr id="5" name="Content Placeholder 2">
            <a:extLst>
              <a:ext uri="{FF2B5EF4-FFF2-40B4-BE49-F238E27FC236}">
                <a16:creationId xmlns:a16="http://schemas.microsoft.com/office/drawing/2014/main" id="{B6897288-61A1-48CC-AB6C-A1DAFBF329FB}"/>
              </a:ext>
            </a:extLst>
          </p:cNvPr>
          <p:cNvSpPr>
            <a:spLocks noGrp="1"/>
          </p:cNvSpPr>
          <p:nvPr>
            <p:ph idx="1"/>
          </p:nvPr>
        </p:nvSpPr>
        <p:spPr>
          <a:xfrm>
            <a:off x="899999" y="1953928"/>
            <a:ext cx="10515599" cy="4223035"/>
          </a:xfrm>
        </p:spPr>
        <p:txBody>
          <a:bodyPr numCol="2"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6" name="Picture 5">
            <a:extLst>
              <a:ext uri="{FF2B5EF4-FFF2-40B4-BE49-F238E27FC236}">
                <a16:creationId xmlns:a16="http://schemas.microsoft.com/office/drawing/2014/main" id="{360706FD-703B-0CA3-D69C-2E29EBCA9E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228000"/>
            <a:ext cx="12179300" cy="622300"/>
          </a:xfrm>
          <a:prstGeom prst="rect">
            <a:avLst/>
          </a:prstGeom>
        </p:spPr>
      </p:pic>
      <p:pic>
        <p:nvPicPr>
          <p:cNvPr id="7" name="Picture 6" descr="Background pattern&#10;&#10;Description automatically generated">
            <a:extLst>
              <a:ext uri="{FF2B5EF4-FFF2-40B4-BE49-F238E27FC236}">
                <a16:creationId xmlns:a16="http://schemas.microsoft.com/office/drawing/2014/main" id="{23452835-245A-4641-92CD-AC74E86E1756}"/>
              </a:ext>
            </a:extLst>
          </p:cNvPr>
          <p:cNvPicPr>
            <a:picLocks noChangeAspect="1"/>
          </p:cNvPicPr>
          <p:nvPr userDrawn="1"/>
        </p:nvPicPr>
        <p:blipFill>
          <a:blip r:embed="rId3">
            <a:alphaModFix amt="5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9015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211FA33-C40E-47B7-869A-EEC1A0A76983}"/>
              </a:ext>
            </a:extLst>
          </p:cNvPr>
          <p:cNvSpPr>
            <a:spLocks noGrp="1"/>
          </p:cNvSpPr>
          <p:nvPr>
            <p:ph type="pic" sz="quarter" idx="10"/>
          </p:nvPr>
        </p:nvSpPr>
        <p:spPr>
          <a:xfrm>
            <a:off x="0" y="0"/>
            <a:ext cx="12192000" cy="6858000"/>
          </a:xfrm>
        </p:spPr>
        <p:txBody>
          <a:bodyPr/>
          <a:lstStyle/>
          <a:p>
            <a:r>
              <a:rPr lang="en-US"/>
              <a:t>Click icon to add picture</a:t>
            </a:r>
            <a:endParaRPr lang="en-NZ"/>
          </a:p>
        </p:txBody>
      </p:sp>
      <p:pic>
        <p:nvPicPr>
          <p:cNvPr id="3" name="Picture 2" descr="Background pattern&#10;&#10;Description automatically generated">
            <a:extLst>
              <a:ext uri="{FF2B5EF4-FFF2-40B4-BE49-F238E27FC236}">
                <a16:creationId xmlns:a16="http://schemas.microsoft.com/office/drawing/2014/main" id="{9AC4AC02-8B1F-4ADE-9441-BB5518344A91}"/>
              </a:ext>
            </a:extLst>
          </p:cNvPr>
          <p:cNvPicPr>
            <a:picLocks noChangeAspect="1"/>
          </p:cNvPicPr>
          <p:nvPr userDrawn="1"/>
        </p:nvPicPr>
        <p:blipFill>
          <a:blip r:embed="rId2">
            <a:alphaModFix amt="53000"/>
            <a:extLst>
              <a:ext uri="{28A0092B-C50C-407E-A947-70E740481C1C}">
                <a14:useLocalDpi xmlns:a14="http://schemas.microsoft.com/office/drawing/2010/main" val="0"/>
              </a:ext>
            </a:extLst>
          </a:blip>
          <a:stretch>
            <a:fillRect/>
          </a:stretch>
        </p:blipFill>
        <p:spPr>
          <a:xfrm>
            <a:off x="152400" y="152400"/>
            <a:ext cx="12192000" cy="6858000"/>
          </a:xfrm>
          <a:prstGeom prst="rect">
            <a:avLst/>
          </a:prstGeom>
        </p:spPr>
      </p:pic>
    </p:spTree>
    <p:extLst>
      <p:ext uri="{BB962C8B-B14F-4D97-AF65-F5344CB8AC3E}">
        <p14:creationId xmlns:p14="http://schemas.microsoft.com/office/powerpoint/2010/main" val="1075819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media">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A6D20C93-701F-4C99-BA21-1BB5BF853658}"/>
              </a:ext>
            </a:extLst>
          </p:cNvPr>
          <p:cNvSpPr>
            <a:spLocks noGrp="1"/>
          </p:cNvSpPr>
          <p:nvPr>
            <p:ph type="media" sz="quarter" idx="10"/>
          </p:nvPr>
        </p:nvSpPr>
        <p:spPr>
          <a:xfrm>
            <a:off x="0" y="0"/>
            <a:ext cx="12192000" cy="6858000"/>
          </a:xfrm>
        </p:spPr>
        <p:txBody>
          <a:bodyPr/>
          <a:lstStyle/>
          <a:p>
            <a:r>
              <a:rPr lang="en-US"/>
              <a:t>Click icon to add media</a:t>
            </a:r>
            <a:endParaRPr lang="en-NZ"/>
          </a:p>
        </p:txBody>
      </p:sp>
      <p:pic>
        <p:nvPicPr>
          <p:cNvPr id="4" name="Picture 3" descr="Background pattern&#10;&#10;Description automatically generated">
            <a:extLst>
              <a:ext uri="{FF2B5EF4-FFF2-40B4-BE49-F238E27FC236}">
                <a16:creationId xmlns:a16="http://schemas.microsoft.com/office/drawing/2014/main" id="{16FE5716-DE1A-416C-AF37-6AE966087722}"/>
              </a:ext>
            </a:extLst>
          </p:cNvPr>
          <p:cNvPicPr>
            <a:picLocks noChangeAspect="1"/>
          </p:cNvPicPr>
          <p:nvPr userDrawn="1"/>
        </p:nvPicPr>
        <p:blipFill>
          <a:blip r:embed="rId2">
            <a:alphaModFix amt="53000"/>
            <a:extLst>
              <a:ext uri="{28A0092B-C50C-407E-A947-70E740481C1C}">
                <a14:useLocalDpi xmlns:a14="http://schemas.microsoft.com/office/drawing/2010/main" val="0"/>
              </a:ext>
            </a:extLst>
          </a:blip>
          <a:stretch>
            <a:fillRect/>
          </a:stretch>
        </p:blipFill>
        <p:spPr>
          <a:xfrm>
            <a:off x="152400" y="152400"/>
            <a:ext cx="12192000" cy="6858000"/>
          </a:xfrm>
          <a:prstGeom prst="rect">
            <a:avLst/>
          </a:prstGeom>
        </p:spPr>
      </p:pic>
    </p:spTree>
    <p:extLst>
      <p:ext uri="{BB962C8B-B14F-4D97-AF65-F5344CB8AC3E}">
        <p14:creationId xmlns:p14="http://schemas.microsoft.com/office/powerpoint/2010/main" val="196812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Blue Block">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B785FCBA-B14F-8E4C-9254-3BDD1A59675B}"/>
              </a:ext>
            </a:extLst>
          </p:cNvPr>
          <p:cNvSpPr>
            <a:spLocks noGrp="1"/>
          </p:cNvSpPr>
          <p:nvPr>
            <p:ph type="pic" sz="quarter" idx="10" hasCustomPrompt="1"/>
          </p:nvPr>
        </p:nvSpPr>
        <p:spPr>
          <a:xfrm>
            <a:off x="180000" y="180000"/>
            <a:ext cx="11833200" cy="5684400"/>
          </a:xfrm>
          <a:solidFill>
            <a:schemeClr val="bg1">
              <a:lumMod val="95000"/>
            </a:schemeClr>
          </a:solidFill>
        </p:spPr>
        <p:txBody>
          <a:bodyPr/>
          <a:lstStyle/>
          <a:p>
            <a:r>
              <a:rPr lang="en-US"/>
              <a:t>Click on icon to add picture</a:t>
            </a:r>
          </a:p>
        </p:txBody>
      </p:sp>
      <p:sp>
        <p:nvSpPr>
          <p:cNvPr id="7" name="Title 1">
            <a:extLst>
              <a:ext uri="{FF2B5EF4-FFF2-40B4-BE49-F238E27FC236}">
                <a16:creationId xmlns:a16="http://schemas.microsoft.com/office/drawing/2014/main" id="{0C4179F7-082B-A04E-8425-A6F20A460B0A}"/>
              </a:ext>
            </a:extLst>
          </p:cNvPr>
          <p:cNvSpPr>
            <a:spLocks noGrp="1"/>
          </p:cNvSpPr>
          <p:nvPr>
            <p:ph type="ctrTitle"/>
          </p:nvPr>
        </p:nvSpPr>
        <p:spPr>
          <a:xfrm>
            <a:off x="0" y="1080000"/>
            <a:ext cx="5580000" cy="2700000"/>
          </a:xfrm>
          <a:solidFill>
            <a:schemeClr val="accent1"/>
          </a:solidFill>
        </p:spPr>
        <p:txBody>
          <a:bodyPr lIns="360000" tIns="180000" rIns="180000" bIns="180000" anchor="ctr" anchorCtr="0">
            <a:normAutofit/>
          </a:bodyPr>
          <a:lstStyle>
            <a:lvl1pPr algn="l">
              <a:defRPr sz="6000" b="1" i="0" baseline="0">
                <a:solidFill>
                  <a:schemeClr val="bg1"/>
                </a:solidFill>
              </a:defRPr>
            </a:lvl1pPr>
          </a:lstStyle>
          <a:p>
            <a:r>
              <a:rPr lang="en-US"/>
              <a:t>Click to edit Master title style</a:t>
            </a:r>
            <a:endParaRPr lang="en-NZ"/>
          </a:p>
        </p:txBody>
      </p:sp>
      <p:pic>
        <p:nvPicPr>
          <p:cNvPr id="6" name="Picture 5">
            <a:extLst>
              <a:ext uri="{FF2B5EF4-FFF2-40B4-BE49-F238E27FC236}">
                <a16:creationId xmlns:a16="http://schemas.microsoft.com/office/drawing/2014/main" id="{312EF596-1F0D-81BE-43C8-2F67D01133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228000"/>
            <a:ext cx="12179300" cy="622300"/>
          </a:xfrm>
          <a:prstGeom prst="rect">
            <a:avLst/>
          </a:prstGeom>
        </p:spPr>
      </p:pic>
    </p:spTree>
    <p:extLst>
      <p:ext uri="{BB962C8B-B14F-4D97-AF65-F5344CB8AC3E}">
        <p14:creationId xmlns:p14="http://schemas.microsoft.com/office/powerpoint/2010/main" val="276076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no bra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3B14EE-D74C-4D87-BEBB-C5A6B0F34392}"/>
              </a:ext>
            </a:extLst>
          </p:cNvPr>
          <p:cNvSpPr>
            <a:spLocks noGrp="1"/>
          </p:cNvSpPr>
          <p:nvPr>
            <p:ph idx="1"/>
          </p:nvPr>
        </p:nvSpPr>
        <p:spPr>
          <a:xfrm>
            <a:off x="900000" y="880946"/>
            <a:ext cx="7416000" cy="52960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E19F0C0-6EA2-408B-8B27-88092E9E3835}"/>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26BFAE05-EAF8-497D-878D-87DE9E49169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D5E1CEB-3E0A-4C25-91D5-DE8F522DA094}"/>
              </a:ext>
            </a:extLst>
          </p:cNvPr>
          <p:cNvSpPr>
            <a:spLocks noGrp="1"/>
          </p:cNvSpPr>
          <p:nvPr>
            <p:ph type="sldNum" sz="quarter" idx="12"/>
          </p:nvPr>
        </p:nvSpPr>
        <p:spPr/>
        <p:txBody>
          <a:bodyPr/>
          <a:lstStyle/>
          <a:p>
            <a:fld id="{867A30AC-EEC2-45DD-BBF1-71D2CA05A494}" type="slidenum">
              <a:rPr lang="en-NZ" smtClean="0"/>
              <a:t>‹#›</a:t>
            </a:fld>
            <a:endParaRPr lang="en-NZ"/>
          </a:p>
        </p:txBody>
      </p:sp>
    </p:spTree>
    <p:extLst>
      <p:ext uri="{BB962C8B-B14F-4D97-AF65-F5344CB8AC3E}">
        <p14:creationId xmlns:p14="http://schemas.microsoft.com/office/powerpoint/2010/main" val="3003199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brande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3B14EE-D74C-4D87-BEBB-C5A6B0F34392}"/>
              </a:ext>
            </a:extLst>
          </p:cNvPr>
          <p:cNvSpPr>
            <a:spLocks noGrp="1"/>
          </p:cNvSpPr>
          <p:nvPr>
            <p:ph idx="1"/>
          </p:nvPr>
        </p:nvSpPr>
        <p:spPr>
          <a:xfrm>
            <a:off x="900001" y="880946"/>
            <a:ext cx="7416000" cy="48563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4" name="Picture 3">
            <a:extLst>
              <a:ext uri="{FF2B5EF4-FFF2-40B4-BE49-F238E27FC236}">
                <a16:creationId xmlns:a16="http://schemas.microsoft.com/office/drawing/2014/main" id="{2A0B9994-8647-673D-43B0-F2C984EE0F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228000"/>
            <a:ext cx="12179300" cy="622300"/>
          </a:xfrm>
          <a:prstGeom prst="rect">
            <a:avLst/>
          </a:prstGeom>
        </p:spPr>
      </p:pic>
    </p:spTree>
    <p:extLst>
      <p:ext uri="{BB962C8B-B14F-4D97-AF65-F5344CB8AC3E}">
        <p14:creationId xmlns:p14="http://schemas.microsoft.com/office/powerpoint/2010/main" val="329317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no bran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19F0C0-6EA2-408B-8B27-88092E9E3835}"/>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26BFAE05-EAF8-497D-878D-87DE9E49169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D5E1CEB-3E0A-4C25-91D5-DE8F522DA094}"/>
              </a:ext>
            </a:extLst>
          </p:cNvPr>
          <p:cNvSpPr>
            <a:spLocks noGrp="1"/>
          </p:cNvSpPr>
          <p:nvPr>
            <p:ph type="sldNum" sz="quarter" idx="12"/>
          </p:nvPr>
        </p:nvSpPr>
        <p:spPr/>
        <p:txBody>
          <a:bodyPr/>
          <a:lstStyle/>
          <a:p>
            <a:fld id="{867A30AC-EEC2-45DD-BBF1-71D2CA05A494}" type="slidenum">
              <a:rPr lang="en-NZ" smtClean="0"/>
              <a:t>‹#›</a:t>
            </a:fld>
            <a:endParaRPr lang="en-NZ"/>
          </a:p>
        </p:txBody>
      </p:sp>
      <p:sp>
        <p:nvSpPr>
          <p:cNvPr id="7" name="Content Placeholder 2">
            <a:extLst>
              <a:ext uri="{FF2B5EF4-FFF2-40B4-BE49-F238E27FC236}">
                <a16:creationId xmlns:a16="http://schemas.microsoft.com/office/drawing/2014/main" id="{46B81A23-23A4-4E68-BA84-12F9ED13689B}"/>
              </a:ext>
            </a:extLst>
          </p:cNvPr>
          <p:cNvSpPr>
            <a:spLocks noGrp="1"/>
          </p:cNvSpPr>
          <p:nvPr>
            <p:ph idx="1"/>
          </p:nvPr>
        </p:nvSpPr>
        <p:spPr>
          <a:xfrm>
            <a:off x="900000" y="1953928"/>
            <a:ext cx="7416000" cy="4223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9" name="Title 1">
            <a:extLst>
              <a:ext uri="{FF2B5EF4-FFF2-40B4-BE49-F238E27FC236}">
                <a16:creationId xmlns:a16="http://schemas.microsoft.com/office/drawing/2014/main" id="{4C427A84-7B0E-446A-9F95-9204FAD4BE40}"/>
              </a:ext>
            </a:extLst>
          </p:cNvPr>
          <p:cNvSpPr>
            <a:spLocks noGrp="1"/>
          </p:cNvSpPr>
          <p:nvPr>
            <p:ph type="title"/>
          </p:nvPr>
        </p:nvSpPr>
        <p:spPr>
          <a:xfrm>
            <a:off x="900000" y="878081"/>
            <a:ext cx="10515600" cy="950719"/>
          </a:xfrm>
        </p:spPr>
        <p:txBody>
          <a:bodyPr anchor="t" anchorCtr="0"/>
          <a:lstStyle>
            <a:lvl1pPr>
              <a:defRPr sz="3600" baseline="0"/>
            </a:lvl1pPr>
          </a:lstStyle>
          <a:p>
            <a:r>
              <a:rPr lang="en-US"/>
              <a:t>Click to edit Master title style</a:t>
            </a:r>
            <a:endParaRPr lang="en-NZ"/>
          </a:p>
        </p:txBody>
      </p:sp>
    </p:spTree>
    <p:extLst>
      <p:ext uri="{BB962C8B-B14F-4D97-AF65-F5344CB8AC3E}">
        <p14:creationId xmlns:p14="http://schemas.microsoft.com/office/powerpoint/2010/main" val="1401745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wo column content no bran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19F0C0-6EA2-408B-8B27-88092E9E3835}"/>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26BFAE05-EAF8-497D-878D-87DE9E49169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D5E1CEB-3E0A-4C25-91D5-DE8F522DA094}"/>
              </a:ext>
            </a:extLst>
          </p:cNvPr>
          <p:cNvSpPr>
            <a:spLocks noGrp="1"/>
          </p:cNvSpPr>
          <p:nvPr>
            <p:ph type="sldNum" sz="quarter" idx="12"/>
          </p:nvPr>
        </p:nvSpPr>
        <p:spPr/>
        <p:txBody>
          <a:bodyPr/>
          <a:lstStyle/>
          <a:p>
            <a:fld id="{867A30AC-EEC2-45DD-BBF1-71D2CA05A494}" type="slidenum">
              <a:rPr lang="en-NZ" smtClean="0"/>
              <a:t>‹#›</a:t>
            </a:fld>
            <a:endParaRPr lang="en-NZ"/>
          </a:p>
        </p:txBody>
      </p:sp>
      <p:sp>
        <p:nvSpPr>
          <p:cNvPr id="7" name="Content Placeholder 2">
            <a:extLst>
              <a:ext uri="{FF2B5EF4-FFF2-40B4-BE49-F238E27FC236}">
                <a16:creationId xmlns:a16="http://schemas.microsoft.com/office/drawing/2014/main" id="{46B81A23-23A4-4E68-BA84-12F9ED13689B}"/>
              </a:ext>
            </a:extLst>
          </p:cNvPr>
          <p:cNvSpPr>
            <a:spLocks noGrp="1"/>
          </p:cNvSpPr>
          <p:nvPr>
            <p:ph idx="1"/>
          </p:nvPr>
        </p:nvSpPr>
        <p:spPr>
          <a:xfrm>
            <a:off x="899999" y="1953928"/>
            <a:ext cx="10515599" cy="4223035"/>
          </a:xfrm>
        </p:spPr>
        <p:txBody>
          <a:bodyPr numCol="2"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9" name="Title 1">
            <a:extLst>
              <a:ext uri="{FF2B5EF4-FFF2-40B4-BE49-F238E27FC236}">
                <a16:creationId xmlns:a16="http://schemas.microsoft.com/office/drawing/2014/main" id="{4C427A84-7B0E-446A-9F95-9204FAD4BE40}"/>
              </a:ext>
            </a:extLst>
          </p:cNvPr>
          <p:cNvSpPr>
            <a:spLocks noGrp="1"/>
          </p:cNvSpPr>
          <p:nvPr>
            <p:ph type="title"/>
          </p:nvPr>
        </p:nvSpPr>
        <p:spPr>
          <a:xfrm>
            <a:off x="900000" y="878081"/>
            <a:ext cx="10515600" cy="950719"/>
          </a:xfrm>
        </p:spPr>
        <p:txBody>
          <a:bodyPr anchor="t" anchorCtr="0"/>
          <a:lstStyle>
            <a:lvl1pPr>
              <a:defRPr sz="3600" baseline="0"/>
            </a:lvl1pPr>
          </a:lstStyle>
          <a:p>
            <a:r>
              <a:rPr lang="en-US"/>
              <a:t>Click to edit Master title style</a:t>
            </a:r>
            <a:endParaRPr lang="en-NZ"/>
          </a:p>
        </p:txBody>
      </p:sp>
    </p:spTree>
    <p:extLst>
      <p:ext uri="{BB962C8B-B14F-4D97-AF65-F5344CB8AC3E}">
        <p14:creationId xmlns:p14="http://schemas.microsoft.com/office/powerpoint/2010/main" val="3850428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brande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0DF2241-ACC7-4417-B99A-74635A268F15}"/>
              </a:ext>
            </a:extLst>
          </p:cNvPr>
          <p:cNvSpPr>
            <a:spLocks noGrp="1"/>
          </p:cNvSpPr>
          <p:nvPr>
            <p:ph idx="1"/>
          </p:nvPr>
        </p:nvSpPr>
        <p:spPr>
          <a:xfrm>
            <a:off x="900000" y="1953929"/>
            <a:ext cx="7416000" cy="3904706"/>
          </a:xfrm>
        </p:spPr>
        <p:txBody>
          <a:bodyPr/>
          <a:lstStyle>
            <a:lvl1pPr>
              <a:lnSpc>
                <a:spcPct val="110000"/>
              </a:lnSpc>
              <a:defRPr/>
            </a:lvl1pPr>
            <a:lvl2pPr>
              <a:lnSpc>
                <a:spcPct val="110000"/>
              </a:lnSpc>
              <a:defRPr/>
            </a:lvl2pPr>
            <a:lvl3pPr>
              <a:lnSpc>
                <a:spcPct val="11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9" name="Title 1">
            <a:extLst>
              <a:ext uri="{FF2B5EF4-FFF2-40B4-BE49-F238E27FC236}">
                <a16:creationId xmlns:a16="http://schemas.microsoft.com/office/drawing/2014/main" id="{4C35AE45-ACCA-45CA-926A-77F5DBCFF1B6}"/>
              </a:ext>
            </a:extLst>
          </p:cNvPr>
          <p:cNvSpPr>
            <a:spLocks noGrp="1"/>
          </p:cNvSpPr>
          <p:nvPr>
            <p:ph type="title"/>
          </p:nvPr>
        </p:nvSpPr>
        <p:spPr>
          <a:xfrm>
            <a:off x="900000" y="878081"/>
            <a:ext cx="10515600" cy="950719"/>
          </a:xfrm>
        </p:spPr>
        <p:txBody>
          <a:bodyPr anchor="t" anchorCtr="0"/>
          <a:lstStyle>
            <a:lvl1pPr>
              <a:defRPr sz="3600" baseline="0"/>
            </a:lvl1pPr>
          </a:lstStyle>
          <a:p>
            <a:r>
              <a:rPr lang="en-US"/>
              <a:t>Click to edit Master title style</a:t>
            </a:r>
            <a:endParaRPr lang="en-NZ"/>
          </a:p>
        </p:txBody>
      </p:sp>
      <p:pic>
        <p:nvPicPr>
          <p:cNvPr id="6" name="Picture 5">
            <a:extLst>
              <a:ext uri="{FF2B5EF4-FFF2-40B4-BE49-F238E27FC236}">
                <a16:creationId xmlns:a16="http://schemas.microsoft.com/office/drawing/2014/main" id="{E6851E60-1617-9432-5C8D-A1E075974C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228000"/>
            <a:ext cx="12179300" cy="622300"/>
          </a:xfrm>
          <a:prstGeom prst="rect">
            <a:avLst/>
          </a:prstGeom>
        </p:spPr>
      </p:pic>
    </p:spTree>
    <p:extLst>
      <p:ext uri="{BB962C8B-B14F-4D97-AF65-F5344CB8AC3E}">
        <p14:creationId xmlns:p14="http://schemas.microsoft.com/office/powerpoint/2010/main" val="146458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 two column content, bran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35AE45-ACCA-45CA-926A-77F5DBCFF1B6}"/>
              </a:ext>
            </a:extLst>
          </p:cNvPr>
          <p:cNvSpPr>
            <a:spLocks noGrp="1"/>
          </p:cNvSpPr>
          <p:nvPr>
            <p:ph type="title"/>
          </p:nvPr>
        </p:nvSpPr>
        <p:spPr>
          <a:xfrm>
            <a:off x="900000" y="878081"/>
            <a:ext cx="10515600" cy="950719"/>
          </a:xfrm>
        </p:spPr>
        <p:txBody>
          <a:bodyPr anchor="t" anchorCtr="0"/>
          <a:lstStyle>
            <a:lvl1pPr>
              <a:defRPr sz="3600" baseline="0"/>
            </a:lvl1pPr>
          </a:lstStyle>
          <a:p>
            <a:r>
              <a:rPr lang="en-US"/>
              <a:t>Click to edit Master title style</a:t>
            </a:r>
            <a:endParaRPr lang="en-NZ"/>
          </a:p>
        </p:txBody>
      </p:sp>
      <p:sp>
        <p:nvSpPr>
          <p:cNvPr id="5" name="Content Placeholder 2">
            <a:extLst>
              <a:ext uri="{FF2B5EF4-FFF2-40B4-BE49-F238E27FC236}">
                <a16:creationId xmlns:a16="http://schemas.microsoft.com/office/drawing/2014/main" id="{B6897288-61A1-48CC-AB6C-A1DAFBF329FB}"/>
              </a:ext>
            </a:extLst>
          </p:cNvPr>
          <p:cNvSpPr>
            <a:spLocks noGrp="1"/>
          </p:cNvSpPr>
          <p:nvPr>
            <p:ph idx="1"/>
          </p:nvPr>
        </p:nvSpPr>
        <p:spPr>
          <a:xfrm>
            <a:off x="899999" y="1953928"/>
            <a:ext cx="10515599" cy="4223035"/>
          </a:xfrm>
        </p:spPr>
        <p:txBody>
          <a:bodyPr numCol="2" spcCol="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6" name="Picture 5">
            <a:extLst>
              <a:ext uri="{FF2B5EF4-FFF2-40B4-BE49-F238E27FC236}">
                <a16:creationId xmlns:a16="http://schemas.microsoft.com/office/drawing/2014/main" id="{360706FD-703B-0CA3-D69C-2E29EBCA9E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228000"/>
            <a:ext cx="12179300" cy="622300"/>
          </a:xfrm>
          <a:prstGeom prst="rect">
            <a:avLst/>
          </a:prstGeom>
        </p:spPr>
      </p:pic>
    </p:spTree>
    <p:extLst>
      <p:ext uri="{BB962C8B-B14F-4D97-AF65-F5344CB8AC3E}">
        <p14:creationId xmlns:p14="http://schemas.microsoft.com/office/powerpoint/2010/main" val="2968369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5CB5D3-7F4A-49D0-8BE3-4E1A67609DD8}"/>
              </a:ext>
            </a:extLst>
          </p:cNvPr>
          <p:cNvSpPr>
            <a:spLocks noGrp="1"/>
          </p:cNvSpPr>
          <p:nvPr>
            <p:ph type="title"/>
          </p:nvPr>
        </p:nvSpPr>
        <p:spPr>
          <a:xfrm>
            <a:off x="900000" y="365125"/>
            <a:ext cx="10515600" cy="1325563"/>
          </a:xfrm>
          <a:prstGeom prst="rect">
            <a:avLst/>
          </a:prstGeom>
        </p:spPr>
        <p:txBody>
          <a:bodyPr vert="horz" lIns="0" tIns="45720" rIns="91440" bIns="45720" rtlCol="0" anchor="ctr">
            <a:no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BD1F753-635F-4ECB-B90D-B5E13473B7EB}"/>
              </a:ext>
            </a:extLst>
          </p:cNvPr>
          <p:cNvSpPr>
            <a:spLocks noGrp="1"/>
          </p:cNvSpPr>
          <p:nvPr>
            <p:ph type="body" idx="1"/>
          </p:nvPr>
        </p:nvSpPr>
        <p:spPr>
          <a:xfrm>
            <a:off x="900000" y="1825625"/>
            <a:ext cx="10515600" cy="4351338"/>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716E486-67A1-4706-B7B6-657C890F62C3}"/>
              </a:ext>
            </a:extLst>
          </p:cNvPr>
          <p:cNvSpPr>
            <a:spLocks noGrp="1"/>
          </p:cNvSpPr>
          <p:nvPr>
            <p:ph type="dt" sz="half" idx="2"/>
          </p:nvPr>
        </p:nvSpPr>
        <p:spPr>
          <a:xfrm>
            <a:off x="900000" y="6356350"/>
            <a:ext cx="2743200" cy="365125"/>
          </a:xfrm>
          <a:prstGeom prst="rect">
            <a:avLst/>
          </a:prstGeom>
        </p:spPr>
        <p:txBody>
          <a:bodyPr vert="horz" lIns="0" tIns="45720" rIns="91440" bIns="45720" rtlCol="0" anchor="ctr"/>
          <a:lstStyle>
            <a:lvl1pPr algn="l">
              <a:defRPr sz="900" baseline="0">
                <a:solidFill>
                  <a:schemeClr val="tx2"/>
                </a:solidFill>
              </a:defRPr>
            </a:lvl1pPr>
          </a:lstStyle>
          <a:p>
            <a:endParaRPr lang="en-NZ"/>
          </a:p>
        </p:txBody>
      </p:sp>
      <p:sp>
        <p:nvSpPr>
          <p:cNvPr id="5" name="Footer Placeholder 4">
            <a:extLst>
              <a:ext uri="{FF2B5EF4-FFF2-40B4-BE49-F238E27FC236}">
                <a16:creationId xmlns:a16="http://schemas.microsoft.com/office/drawing/2014/main" id="{9CA89AF1-1C84-4CAF-BB49-3C8853195AF2}"/>
              </a:ext>
            </a:extLst>
          </p:cNvPr>
          <p:cNvSpPr>
            <a:spLocks noGrp="1"/>
          </p:cNvSpPr>
          <p:nvPr>
            <p:ph type="ftr" sz="quarter" idx="3"/>
          </p:nvPr>
        </p:nvSpPr>
        <p:spPr>
          <a:xfrm>
            <a:off x="3958683" y="6356350"/>
            <a:ext cx="4348975" cy="365125"/>
          </a:xfrm>
          <a:prstGeom prst="rect">
            <a:avLst/>
          </a:prstGeom>
        </p:spPr>
        <p:txBody>
          <a:bodyPr vert="horz" lIns="0" tIns="45720" rIns="91440" bIns="45720" rtlCol="0" anchor="ctr"/>
          <a:lstStyle>
            <a:lvl1pPr algn="ctr">
              <a:defRPr sz="900" baseline="0">
                <a:solidFill>
                  <a:schemeClr val="tx2"/>
                </a:solidFill>
              </a:defRPr>
            </a:lvl1pPr>
          </a:lstStyle>
          <a:p>
            <a:endParaRPr lang="en-NZ"/>
          </a:p>
        </p:txBody>
      </p:sp>
      <p:sp>
        <p:nvSpPr>
          <p:cNvPr id="6" name="Slide Number Placeholder 5">
            <a:extLst>
              <a:ext uri="{FF2B5EF4-FFF2-40B4-BE49-F238E27FC236}">
                <a16:creationId xmlns:a16="http://schemas.microsoft.com/office/drawing/2014/main" id="{1E813920-3077-470B-B10D-A60EAB1E2464}"/>
              </a:ext>
            </a:extLst>
          </p:cNvPr>
          <p:cNvSpPr>
            <a:spLocks noGrp="1"/>
          </p:cNvSpPr>
          <p:nvPr>
            <p:ph type="sldNum" sz="quarter" idx="4"/>
          </p:nvPr>
        </p:nvSpPr>
        <p:spPr>
          <a:xfrm>
            <a:off x="8676000" y="6356350"/>
            <a:ext cx="2743200" cy="365125"/>
          </a:xfrm>
          <a:prstGeom prst="rect">
            <a:avLst/>
          </a:prstGeom>
        </p:spPr>
        <p:txBody>
          <a:bodyPr vert="horz" lIns="0" tIns="45720" rIns="91440" bIns="45720" rtlCol="0" anchor="ctr"/>
          <a:lstStyle>
            <a:lvl1pPr algn="r">
              <a:defRPr sz="900" baseline="0">
                <a:solidFill>
                  <a:schemeClr val="tx2"/>
                </a:solidFill>
              </a:defRPr>
            </a:lvl1pPr>
          </a:lstStyle>
          <a:p>
            <a:fld id="{867A30AC-EEC2-45DD-BBF1-71D2CA05A494}" type="slidenum">
              <a:rPr lang="en-NZ" smtClean="0"/>
              <a:pPr/>
              <a:t>‹#›</a:t>
            </a:fld>
            <a:endParaRPr lang="en-NZ"/>
          </a:p>
        </p:txBody>
      </p:sp>
    </p:spTree>
    <p:extLst>
      <p:ext uri="{BB962C8B-B14F-4D97-AF65-F5344CB8AC3E}">
        <p14:creationId xmlns:p14="http://schemas.microsoft.com/office/powerpoint/2010/main" val="316913526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70" r:id="rId3"/>
    <p:sldLayoutId id="2147483650" r:id="rId4"/>
    <p:sldLayoutId id="2147483663" r:id="rId5"/>
    <p:sldLayoutId id="2147483662" r:id="rId6"/>
    <p:sldLayoutId id="2147483673" r:id="rId7"/>
    <p:sldLayoutId id="2147483661" r:id="rId8"/>
    <p:sldLayoutId id="2147483674" r:id="rId9"/>
    <p:sldLayoutId id="2147483654" r:id="rId10"/>
    <p:sldLayoutId id="2147483672" r:id="rId11"/>
  </p:sldLayoutIdLst>
  <p:hf hdr="0" ftr="0" dt="0"/>
  <p:txStyles>
    <p:titleStyle>
      <a:lvl1pPr algn="l" defTabSz="914400" rtl="0" eaLnBrk="1" latinLnBrk="0" hangingPunct="1">
        <a:lnSpc>
          <a:spcPct val="90000"/>
        </a:lnSpc>
        <a:spcBef>
          <a:spcPct val="0"/>
        </a:spcBef>
        <a:buNone/>
        <a:defRPr sz="5000" b="1" i="0" kern="1200" baseline="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10000"/>
        </a:lnSpc>
        <a:spcBef>
          <a:spcPts val="0"/>
        </a:spcBef>
        <a:spcAft>
          <a:spcPts val="1000"/>
        </a:spcAft>
        <a:buFont typeface="Arial" panose="020B0604020202020204" pitchFamily="34" charset="0"/>
        <a:buNone/>
        <a:defRPr sz="3200" b="1" i="0" kern="1200" baseline="0">
          <a:solidFill>
            <a:schemeClr val="tx2"/>
          </a:solidFill>
          <a:latin typeface="+mj-lt"/>
          <a:ea typeface="+mn-ea"/>
          <a:cs typeface="+mn-cs"/>
        </a:defRPr>
      </a:lvl1pPr>
      <a:lvl2pPr marL="0" indent="0" algn="l" defTabSz="914400" rtl="0" eaLnBrk="1" latinLnBrk="0" hangingPunct="1">
        <a:lnSpc>
          <a:spcPct val="110000"/>
        </a:lnSpc>
        <a:spcBef>
          <a:spcPts val="0"/>
        </a:spcBef>
        <a:spcAft>
          <a:spcPts val="1000"/>
        </a:spcAft>
        <a:buFont typeface="Arial" panose="020B0604020202020204" pitchFamily="34" charset="0"/>
        <a:buNone/>
        <a:defRPr sz="3200" b="1" i="0" kern="1200" baseline="0">
          <a:solidFill>
            <a:schemeClr val="accent1"/>
          </a:solidFill>
          <a:latin typeface="+mj-lt"/>
          <a:ea typeface="+mn-ea"/>
          <a:cs typeface="+mn-cs"/>
        </a:defRPr>
      </a:lvl2pPr>
      <a:lvl3pPr marL="0" indent="0" algn="l" defTabSz="914400" rtl="0" eaLnBrk="1" latinLnBrk="0" hangingPunct="1">
        <a:lnSpc>
          <a:spcPct val="110000"/>
        </a:lnSpc>
        <a:spcBef>
          <a:spcPts val="0"/>
        </a:spcBef>
        <a:spcAft>
          <a:spcPts val="1000"/>
        </a:spcAft>
        <a:buFont typeface="Arial" panose="020B0604020202020204" pitchFamily="34" charset="0"/>
        <a:buNone/>
        <a:defRPr sz="1800" kern="1200" baseline="0">
          <a:solidFill>
            <a:schemeClr val="tx2"/>
          </a:solidFill>
          <a:latin typeface="+mn-lt"/>
          <a:ea typeface="+mn-ea"/>
          <a:cs typeface="+mn-cs"/>
        </a:defRPr>
      </a:lvl3pPr>
      <a:lvl4pPr marL="285750" indent="-285750" algn="l" defTabSz="914400" rtl="0" eaLnBrk="1" latinLnBrk="0" hangingPunct="1">
        <a:lnSpc>
          <a:spcPct val="110000"/>
        </a:lnSpc>
        <a:spcBef>
          <a:spcPts val="0"/>
        </a:spcBef>
        <a:spcAft>
          <a:spcPts val="1000"/>
        </a:spcAft>
        <a:buClr>
          <a:schemeClr val="tx2"/>
        </a:buClr>
        <a:buSzPct val="50000"/>
        <a:buFont typeface="Wingdings 2" panose="05020102010507070707" pitchFamily="18" charset="2"/>
        <a:buChar char=""/>
        <a:defRPr sz="1800" kern="1200" baseline="0">
          <a:solidFill>
            <a:schemeClr val="tx2"/>
          </a:solidFill>
          <a:latin typeface="+mn-lt"/>
          <a:ea typeface="+mn-ea"/>
          <a:cs typeface="+mn-cs"/>
        </a:defRPr>
      </a:lvl4pPr>
      <a:lvl5pPr marL="285750" indent="-285750" algn="l" defTabSz="914400" rtl="0" eaLnBrk="1" latinLnBrk="0" hangingPunct="1">
        <a:lnSpc>
          <a:spcPct val="110000"/>
        </a:lnSpc>
        <a:spcBef>
          <a:spcPts val="0"/>
        </a:spcBef>
        <a:spcAft>
          <a:spcPts val="1000"/>
        </a:spcAft>
        <a:buClr>
          <a:schemeClr val="accent1"/>
        </a:buClr>
        <a:buSzPct val="50000"/>
        <a:buFont typeface="Wingdings 2" panose="05020102010507070707" pitchFamily="18" charset="2"/>
        <a:buChar char=""/>
        <a:defRPr sz="1800" kern="1200" baseline="0">
          <a:solidFill>
            <a:schemeClr val="tx2"/>
          </a:solidFill>
          <a:latin typeface="+mn-lt"/>
          <a:ea typeface="+mn-ea"/>
          <a:cs typeface="+mn-cs"/>
        </a:defRPr>
      </a:lvl5pPr>
      <a:lvl6pPr marL="0" indent="0" algn="l" defTabSz="914400" rtl="0" eaLnBrk="1" latinLnBrk="0" hangingPunct="1">
        <a:lnSpc>
          <a:spcPct val="90000"/>
        </a:lnSpc>
        <a:spcBef>
          <a:spcPts val="0"/>
        </a:spcBef>
        <a:spcAft>
          <a:spcPts val="700"/>
        </a:spcAft>
        <a:buFont typeface="Arial" panose="020B0604020202020204" pitchFamily="34" charset="0"/>
        <a:buNone/>
        <a:defRPr sz="1400" kern="1200" baseline="0">
          <a:solidFill>
            <a:schemeClr val="tx2"/>
          </a:solidFill>
          <a:latin typeface="+mn-lt"/>
          <a:ea typeface="+mn-ea"/>
          <a:cs typeface="+mn-cs"/>
        </a:defRPr>
      </a:lvl6pPr>
      <a:lvl7pPr marL="0" indent="0" algn="l" defTabSz="914400" rtl="0" eaLnBrk="1" latinLnBrk="0" hangingPunct="1">
        <a:lnSpc>
          <a:spcPct val="90000"/>
        </a:lnSpc>
        <a:spcBef>
          <a:spcPts val="0"/>
        </a:spcBef>
        <a:spcAft>
          <a:spcPts val="800"/>
        </a:spcAft>
        <a:buFont typeface="Arial" panose="020B0604020202020204" pitchFamily="34" charset="0"/>
        <a:buNone/>
        <a:defRPr sz="1000" kern="1200" cap="all" spc="400" baseline="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5CB5D3-7F4A-49D0-8BE3-4E1A67609DD8}"/>
              </a:ext>
            </a:extLst>
          </p:cNvPr>
          <p:cNvSpPr>
            <a:spLocks noGrp="1"/>
          </p:cNvSpPr>
          <p:nvPr>
            <p:ph type="title"/>
          </p:nvPr>
        </p:nvSpPr>
        <p:spPr>
          <a:xfrm>
            <a:off x="900000" y="365125"/>
            <a:ext cx="10515600" cy="1325563"/>
          </a:xfrm>
          <a:prstGeom prst="rect">
            <a:avLst/>
          </a:prstGeom>
        </p:spPr>
        <p:txBody>
          <a:bodyPr vert="horz" lIns="0" tIns="45720" rIns="91440" bIns="45720" rtlCol="0" anchor="ctr">
            <a:no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BD1F753-635F-4ECB-B90D-B5E13473B7EB}"/>
              </a:ext>
            </a:extLst>
          </p:cNvPr>
          <p:cNvSpPr>
            <a:spLocks noGrp="1"/>
          </p:cNvSpPr>
          <p:nvPr>
            <p:ph type="body" idx="1"/>
          </p:nvPr>
        </p:nvSpPr>
        <p:spPr>
          <a:xfrm>
            <a:off x="900000" y="1825625"/>
            <a:ext cx="10515600" cy="4351338"/>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716E486-67A1-4706-B7B6-657C890F62C3}"/>
              </a:ext>
            </a:extLst>
          </p:cNvPr>
          <p:cNvSpPr>
            <a:spLocks noGrp="1"/>
          </p:cNvSpPr>
          <p:nvPr>
            <p:ph type="dt" sz="half" idx="2"/>
          </p:nvPr>
        </p:nvSpPr>
        <p:spPr>
          <a:xfrm>
            <a:off x="900000" y="6356350"/>
            <a:ext cx="2743200" cy="365125"/>
          </a:xfrm>
          <a:prstGeom prst="rect">
            <a:avLst/>
          </a:prstGeom>
        </p:spPr>
        <p:txBody>
          <a:bodyPr vert="horz" lIns="0" tIns="45720" rIns="91440" bIns="45720" rtlCol="0" anchor="ctr"/>
          <a:lstStyle>
            <a:lvl1pPr algn="l">
              <a:defRPr sz="900" baseline="0">
                <a:solidFill>
                  <a:schemeClr val="tx2"/>
                </a:solidFill>
              </a:defRPr>
            </a:lvl1pPr>
          </a:lstStyle>
          <a:p>
            <a:endParaRPr lang="en-NZ"/>
          </a:p>
        </p:txBody>
      </p:sp>
      <p:sp>
        <p:nvSpPr>
          <p:cNvPr id="5" name="Footer Placeholder 4">
            <a:extLst>
              <a:ext uri="{FF2B5EF4-FFF2-40B4-BE49-F238E27FC236}">
                <a16:creationId xmlns:a16="http://schemas.microsoft.com/office/drawing/2014/main" id="{9CA89AF1-1C84-4CAF-BB49-3C8853195AF2}"/>
              </a:ext>
            </a:extLst>
          </p:cNvPr>
          <p:cNvSpPr>
            <a:spLocks noGrp="1"/>
          </p:cNvSpPr>
          <p:nvPr>
            <p:ph type="ftr" sz="quarter" idx="3"/>
          </p:nvPr>
        </p:nvSpPr>
        <p:spPr>
          <a:xfrm>
            <a:off x="3958683" y="6356350"/>
            <a:ext cx="4348975" cy="365125"/>
          </a:xfrm>
          <a:prstGeom prst="rect">
            <a:avLst/>
          </a:prstGeom>
        </p:spPr>
        <p:txBody>
          <a:bodyPr vert="horz" lIns="0" tIns="45720" rIns="91440" bIns="45720" rtlCol="0" anchor="ctr"/>
          <a:lstStyle>
            <a:lvl1pPr algn="ctr">
              <a:defRPr sz="900" baseline="0">
                <a:solidFill>
                  <a:schemeClr val="tx2"/>
                </a:solidFill>
              </a:defRPr>
            </a:lvl1pPr>
          </a:lstStyle>
          <a:p>
            <a:endParaRPr lang="en-NZ"/>
          </a:p>
        </p:txBody>
      </p:sp>
      <p:sp>
        <p:nvSpPr>
          <p:cNvPr id="6" name="Slide Number Placeholder 5">
            <a:extLst>
              <a:ext uri="{FF2B5EF4-FFF2-40B4-BE49-F238E27FC236}">
                <a16:creationId xmlns:a16="http://schemas.microsoft.com/office/drawing/2014/main" id="{1E813920-3077-470B-B10D-A60EAB1E2464}"/>
              </a:ext>
            </a:extLst>
          </p:cNvPr>
          <p:cNvSpPr>
            <a:spLocks noGrp="1"/>
          </p:cNvSpPr>
          <p:nvPr>
            <p:ph type="sldNum" sz="quarter" idx="4"/>
          </p:nvPr>
        </p:nvSpPr>
        <p:spPr>
          <a:xfrm>
            <a:off x="8676000" y="6356350"/>
            <a:ext cx="2743200" cy="365125"/>
          </a:xfrm>
          <a:prstGeom prst="rect">
            <a:avLst/>
          </a:prstGeom>
        </p:spPr>
        <p:txBody>
          <a:bodyPr vert="horz" lIns="0" tIns="45720" rIns="91440" bIns="45720" rtlCol="0" anchor="ctr"/>
          <a:lstStyle>
            <a:lvl1pPr algn="r">
              <a:defRPr sz="900" baseline="0">
                <a:solidFill>
                  <a:schemeClr val="tx2"/>
                </a:solidFill>
              </a:defRPr>
            </a:lvl1pPr>
          </a:lstStyle>
          <a:p>
            <a:fld id="{867A30AC-EEC2-45DD-BBF1-71D2CA05A494}" type="slidenum">
              <a:rPr lang="en-NZ" smtClean="0"/>
              <a:pPr/>
              <a:t>‹#›</a:t>
            </a:fld>
            <a:endParaRPr lang="en-NZ"/>
          </a:p>
        </p:txBody>
      </p:sp>
    </p:spTree>
    <p:extLst>
      <p:ext uri="{BB962C8B-B14F-4D97-AF65-F5344CB8AC3E}">
        <p14:creationId xmlns:p14="http://schemas.microsoft.com/office/powerpoint/2010/main" val="283862975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5000" b="1" i="0" kern="1200" baseline="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10000"/>
        </a:lnSpc>
        <a:spcBef>
          <a:spcPts val="0"/>
        </a:spcBef>
        <a:spcAft>
          <a:spcPts val="1000"/>
        </a:spcAft>
        <a:buFont typeface="Arial" panose="020B0604020202020204" pitchFamily="34" charset="0"/>
        <a:buNone/>
        <a:defRPr sz="3200" b="1" i="0" kern="1200" baseline="0">
          <a:solidFill>
            <a:schemeClr val="tx2"/>
          </a:solidFill>
          <a:latin typeface="+mj-lt"/>
          <a:ea typeface="+mn-ea"/>
          <a:cs typeface="+mn-cs"/>
        </a:defRPr>
      </a:lvl1pPr>
      <a:lvl2pPr marL="0" indent="0" algn="l" defTabSz="914400" rtl="0" eaLnBrk="1" latinLnBrk="0" hangingPunct="1">
        <a:lnSpc>
          <a:spcPct val="110000"/>
        </a:lnSpc>
        <a:spcBef>
          <a:spcPts val="0"/>
        </a:spcBef>
        <a:spcAft>
          <a:spcPts val="1000"/>
        </a:spcAft>
        <a:buFont typeface="Arial" panose="020B0604020202020204" pitchFamily="34" charset="0"/>
        <a:buNone/>
        <a:defRPr sz="3200" b="1" i="0" kern="1200" baseline="0">
          <a:solidFill>
            <a:schemeClr val="accent1"/>
          </a:solidFill>
          <a:latin typeface="+mj-lt"/>
          <a:ea typeface="+mn-ea"/>
          <a:cs typeface="+mn-cs"/>
        </a:defRPr>
      </a:lvl2pPr>
      <a:lvl3pPr marL="0" indent="0" algn="l" defTabSz="914400" rtl="0" eaLnBrk="1" latinLnBrk="0" hangingPunct="1">
        <a:lnSpc>
          <a:spcPct val="110000"/>
        </a:lnSpc>
        <a:spcBef>
          <a:spcPts val="0"/>
        </a:spcBef>
        <a:spcAft>
          <a:spcPts val="1000"/>
        </a:spcAft>
        <a:buFont typeface="Arial" panose="020B0604020202020204" pitchFamily="34" charset="0"/>
        <a:buNone/>
        <a:defRPr sz="1800" kern="1200" baseline="0">
          <a:solidFill>
            <a:schemeClr val="tx2"/>
          </a:solidFill>
          <a:latin typeface="+mn-lt"/>
          <a:ea typeface="+mn-ea"/>
          <a:cs typeface="+mn-cs"/>
        </a:defRPr>
      </a:lvl3pPr>
      <a:lvl4pPr marL="285750" indent="-285750" algn="l" defTabSz="914400" rtl="0" eaLnBrk="1" latinLnBrk="0" hangingPunct="1">
        <a:lnSpc>
          <a:spcPct val="110000"/>
        </a:lnSpc>
        <a:spcBef>
          <a:spcPts val="0"/>
        </a:spcBef>
        <a:spcAft>
          <a:spcPts val="1000"/>
        </a:spcAft>
        <a:buClr>
          <a:schemeClr val="tx2"/>
        </a:buClr>
        <a:buSzPct val="50000"/>
        <a:buFont typeface="Wingdings 2" panose="05020102010507070707" pitchFamily="18" charset="2"/>
        <a:buChar char=""/>
        <a:defRPr sz="1800" kern="1200" baseline="0">
          <a:solidFill>
            <a:schemeClr val="tx2"/>
          </a:solidFill>
          <a:latin typeface="+mn-lt"/>
          <a:ea typeface="+mn-ea"/>
          <a:cs typeface="+mn-cs"/>
        </a:defRPr>
      </a:lvl4pPr>
      <a:lvl5pPr marL="285750" indent="-285750" algn="l" defTabSz="914400" rtl="0" eaLnBrk="1" latinLnBrk="0" hangingPunct="1">
        <a:lnSpc>
          <a:spcPct val="110000"/>
        </a:lnSpc>
        <a:spcBef>
          <a:spcPts val="0"/>
        </a:spcBef>
        <a:spcAft>
          <a:spcPts val="1000"/>
        </a:spcAft>
        <a:buClr>
          <a:schemeClr val="accent1"/>
        </a:buClr>
        <a:buSzPct val="50000"/>
        <a:buFont typeface="Wingdings 2" panose="05020102010507070707" pitchFamily="18" charset="2"/>
        <a:buChar char=""/>
        <a:defRPr sz="1800" kern="1200" baseline="0">
          <a:solidFill>
            <a:schemeClr val="tx2"/>
          </a:solidFill>
          <a:latin typeface="+mn-lt"/>
          <a:ea typeface="+mn-ea"/>
          <a:cs typeface="+mn-cs"/>
        </a:defRPr>
      </a:lvl5pPr>
      <a:lvl6pPr marL="0" indent="0" algn="l" defTabSz="914400" rtl="0" eaLnBrk="1" latinLnBrk="0" hangingPunct="1">
        <a:lnSpc>
          <a:spcPct val="90000"/>
        </a:lnSpc>
        <a:spcBef>
          <a:spcPts val="0"/>
        </a:spcBef>
        <a:spcAft>
          <a:spcPts val="700"/>
        </a:spcAft>
        <a:buFont typeface="Arial" panose="020B0604020202020204" pitchFamily="34" charset="0"/>
        <a:buNone/>
        <a:defRPr sz="1400" kern="1200" baseline="0">
          <a:solidFill>
            <a:schemeClr val="tx2"/>
          </a:solidFill>
          <a:latin typeface="+mn-lt"/>
          <a:ea typeface="+mn-ea"/>
          <a:cs typeface="+mn-cs"/>
        </a:defRPr>
      </a:lvl6pPr>
      <a:lvl7pPr marL="0" indent="0" algn="l" defTabSz="914400" rtl="0" eaLnBrk="1" latinLnBrk="0" hangingPunct="1">
        <a:lnSpc>
          <a:spcPct val="90000"/>
        </a:lnSpc>
        <a:spcBef>
          <a:spcPts val="0"/>
        </a:spcBef>
        <a:spcAft>
          <a:spcPts val="800"/>
        </a:spcAft>
        <a:buFont typeface="Arial" panose="020B0604020202020204" pitchFamily="34" charset="0"/>
        <a:buNone/>
        <a:defRPr sz="1000" kern="1200" cap="all" spc="400" baseline="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mailto:certification@health.govt.nz"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s://www.health.govt.nz/new-zealand-health-system/health-system-reforms/health-and-disability-system-review" TargetMode="Externa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hyperlink" Target="https://www.health.govt.nz/publication/human-rights-and-mental-health-compulsory-assessment-and-treatment-act-1992#:~:text=Human%20Rights%20and%20the%20Mental%20Health%20%28Compulsory%20Assessment,and%20Treatment%29%20Act%201992%20%28the%20Mental%20Health%20Act%29." TargetMode="External"/><Relationship Id="rId3" Type="http://schemas.openxmlformats.org/officeDocument/2006/relationships/slideLayout" Target="../slideLayouts/slideLayout19.xml"/><Relationship Id="rId7" Type="http://schemas.openxmlformats.org/officeDocument/2006/relationships/hyperlink" Target="https://www.health.govt.nz/publication/guidelines-mental-health-compulsory-assessment-and-treatment-act-1992"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bing.com/search?q=Guidelines+for+Reducing+and+Eliminating+Seclusion+and+Restraint+Under+the+Mental+Health+(Compulsory+Assessment+and+Treatment)+Act+1992&amp;cvid=1bac72a509eb4f6086951bb5e245a26b&amp;gs_lcrp=EgZjaHJvbWUyBggAEEUYOTIICAEQ6QcY_FXSAQczNTZqMGo0qAIAsAIA&amp;FORM=ANAB01&amp;PC=U531" TargetMode="External"/><Relationship Id="rId11" Type="http://schemas.openxmlformats.org/officeDocument/2006/relationships/image" Target="../media/image4.png"/><Relationship Id="rId5" Type="http://schemas.openxmlformats.org/officeDocument/2006/relationships/hyperlink" Target="https://www.health.govt.nz/our-work/regulation-health-and-disability-system/certification-health-care-services/services-standard/resources-nga-paerewa-health-and-disability-services-standard/sector-guidance-nga-paerewa-health-and-disability-services-standard-nzs-81342021" TargetMode="External"/><Relationship Id="rId10" Type="http://schemas.openxmlformats.org/officeDocument/2006/relationships/hyperlink" Target="https://terauora.com/manaaki-mana-enhancing-and-mana-protecting-practice/" TargetMode="External"/><Relationship Id="rId4" Type="http://schemas.openxmlformats.org/officeDocument/2006/relationships/notesSlide" Target="../notesSlides/notesSlide22.xml"/><Relationship Id="rId9" Type="http://schemas.openxmlformats.org/officeDocument/2006/relationships/hyperlink" Target="https://www.hqsc.govt.nz/resources/resource-library/mental-health-and-addiction-tools-and-resources/"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hyperlink" Target="mailto:certification@health.govt.nz" TargetMode="External"/><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learnonline.health.nz/course/view.php?id=585" TargetMode="External"/><Relationship Id="rId5" Type="http://schemas.openxmlformats.org/officeDocument/2006/relationships/hyperlink" Target="https://learnonline.health.nz/course/view.php?id=551"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3DBE9FE2-ED9E-EB31-3BF8-4E8A5E8F0CF9}"/>
              </a:ext>
            </a:extLst>
          </p:cNvPr>
          <p:cNvSpPr>
            <a:spLocks noGrp="1"/>
          </p:cNvSpPr>
          <p:nvPr>
            <p:ph type="ctrTitle"/>
          </p:nvPr>
        </p:nvSpPr>
        <p:spPr>
          <a:xfrm>
            <a:off x="520858" y="379141"/>
            <a:ext cx="7764498" cy="1165332"/>
          </a:xfrm>
        </p:spPr>
        <p:txBody>
          <a:bodyPr/>
          <a:lstStyle/>
          <a:p>
            <a:r>
              <a:rPr lang="en-NZ" sz="4000" dirty="0"/>
              <a:t>Nau </a:t>
            </a:r>
            <a:r>
              <a:rPr lang="en-NZ" sz="4000" dirty="0" err="1"/>
              <a:t>mai</a:t>
            </a:r>
            <a:r>
              <a:rPr lang="en-NZ" sz="4000" dirty="0"/>
              <a:t>, </a:t>
            </a:r>
            <a:r>
              <a:rPr lang="en-NZ" sz="4000" dirty="0" err="1"/>
              <a:t>haere</a:t>
            </a:r>
            <a:r>
              <a:rPr lang="en-NZ" sz="4000" dirty="0"/>
              <a:t> </a:t>
            </a:r>
            <a:r>
              <a:rPr lang="en-NZ" sz="4000" dirty="0" err="1"/>
              <a:t>mai</a:t>
            </a:r>
            <a:r>
              <a:rPr lang="en-NZ" sz="4000" dirty="0"/>
              <a:t> - Welcome</a:t>
            </a:r>
            <a:br>
              <a:rPr lang="en-NZ" sz="4000" dirty="0"/>
            </a:br>
            <a:endParaRPr lang="en-NZ" sz="1600" dirty="0"/>
          </a:p>
        </p:txBody>
      </p:sp>
      <p:sp>
        <p:nvSpPr>
          <p:cNvPr id="3" name="Content Placeholder 2">
            <a:extLst>
              <a:ext uri="{FF2B5EF4-FFF2-40B4-BE49-F238E27FC236}">
                <a16:creationId xmlns:a16="http://schemas.microsoft.com/office/drawing/2014/main" id="{49A92D1A-DDFB-1D59-613B-4F875D738158}"/>
              </a:ext>
            </a:extLst>
          </p:cNvPr>
          <p:cNvSpPr txBox="1">
            <a:spLocks/>
          </p:cNvSpPr>
          <p:nvPr/>
        </p:nvSpPr>
        <p:spPr>
          <a:xfrm>
            <a:off x="732270" y="1998482"/>
            <a:ext cx="8090454" cy="3714161"/>
          </a:xfrm>
          <a:prstGeom prst="rect">
            <a:avLst/>
          </a:prstGeom>
        </p:spPr>
        <p:txBody>
          <a:bodyPr vert="horz" lIns="0" tIns="45720" rIns="91440" bIns="45720" rtlCol="0">
            <a:normAutofit fontScale="92500" lnSpcReduction="20000"/>
          </a:bodyPr>
          <a:lstStyle>
            <a:lvl1pPr marL="0" indent="0" algn="l" defTabSz="914400" rtl="0" eaLnBrk="1" latinLnBrk="0" hangingPunct="1">
              <a:lnSpc>
                <a:spcPct val="110000"/>
              </a:lnSpc>
              <a:spcBef>
                <a:spcPts val="0"/>
              </a:spcBef>
              <a:spcAft>
                <a:spcPts val="1000"/>
              </a:spcAft>
              <a:buFont typeface="Arial" panose="020B0604020202020204" pitchFamily="34" charset="0"/>
              <a:buNone/>
              <a:defRPr sz="3600" b="1" i="0" kern="1200" spc="10" baseline="0">
                <a:solidFill>
                  <a:schemeClr val="bg1"/>
                </a:solidFill>
                <a:latin typeface="Arial" panose="020B0604020202020204" pitchFamily="34" charset="0"/>
                <a:ea typeface="+mn-ea"/>
                <a:cs typeface="+mn-cs"/>
              </a:defRPr>
            </a:lvl1pPr>
            <a:lvl2pPr marL="457200" indent="0" algn="ctr" defTabSz="914400" rtl="0" eaLnBrk="1" latinLnBrk="0" hangingPunct="1">
              <a:lnSpc>
                <a:spcPct val="110000"/>
              </a:lnSpc>
              <a:spcBef>
                <a:spcPts val="0"/>
              </a:spcBef>
              <a:spcAft>
                <a:spcPts val="1000"/>
              </a:spcAft>
              <a:buFont typeface="Arial" panose="020B0604020202020204" pitchFamily="34" charset="0"/>
              <a:buNone/>
              <a:defRPr sz="2000" b="1" i="0" kern="1200" baseline="0">
                <a:solidFill>
                  <a:schemeClr val="accent1"/>
                </a:solidFill>
                <a:latin typeface="+mj-lt"/>
                <a:ea typeface="+mn-ea"/>
                <a:cs typeface="+mn-cs"/>
              </a:defRPr>
            </a:lvl2pPr>
            <a:lvl3pPr marL="914400" indent="0" algn="ctr" defTabSz="914400" rtl="0" eaLnBrk="1" latinLnBrk="0" hangingPunct="1">
              <a:lnSpc>
                <a:spcPct val="110000"/>
              </a:lnSpc>
              <a:spcBef>
                <a:spcPts val="0"/>
              </a:spcBef>
              <a:spcAft>
                <a:spcPts val="1000"/>
              </a:spcAft>
              <a:buFont typeface="Arial" panose="020B06040202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110000"/>
              </a:lnSpc>
              <a:spcBef>
                <a:spcPts val="0"/>
              </a:spcBef>
              <a:spcAft>
                <a:spcPts val="1000"/>
              </a:spcAft>
              <a:buClr>
                <a:schemeClr val="tx2"/>
              </a:buClr>
              <a:buSzPct val="50000"/>
              <a:buFont typeface="Wingdings 2" panose="05020102010507070707" pitchFamily="18" charset="2"/>
              <a:buNone/>
              <a:defRPr sz="1600" kern="1200" baseline="0">
                <a:solidFill>
                  <a:schemeClr val="tx2"/>
                </a:solidFill>
                <a:latin typeface="+mn-lt"/>
                <a:ea typeface="+mn-ea"/>
                <a:cs typeface="+mn-cs"/>
              </a:defRPr>
            </a:lvl4pPr>
            <a:lvl5pPr marL="1828800" indent="0" algn="ctr" defTabSz="914400" rtl="0" eaLnBrk="1" latinLnBrk="0" hangingPunct="1">
              <a:lnSpc>
                <a:spcPct val="110000"/>
              </a:lnSpc>
              <a:spcBef>
                <a:spcPts val="0"/>
              </a:spcBef>
              <a:spcAft>
                <a:spcPts val="1000"/>
              </a:spcAft>
              <a:buClr>
                <a:schemeClr val="accent1"/>
              </a:buClr>
              <a:buSzPct val="50000"/>
              <a:buFont typeface="Wingdings 2" panose="05020102010507070707" pitchFamily="18" charset="2"/>
              <a:buNone/>
              <a:defRPr sz="1600" kern="1200" baseline="0">
                <a:solidFill>
                  <a:schemeClr val="tx2"/>
                </a:solidFill>
                <a:latin typeface="+mn-lt"/>
                <a:ea typeface="+mn-ea"/>
                <a:cs typeface="+mn-cs"/>
              </a:defRPr>
            </a:lvl5pPr>
            <a:lvl6pPr marL="2286000" indent="0" algn="ctr" defTabSz="914400" rtl="0" eaLnBrk="1" latinLnBrk="0" hangingPunct="1">
              <a:lnSpc>
                <a:spcPct val="90000"/>
              </a:lnSpc>
              <a:spcBef>
                <a:spcPts val="0"/>
              </a:spcBef>
              <a:spcAft>
                <a:spcPts val="700"/>
              </a:spcAft>
              <a:buFont typeface="Arial" panose="020B0604020202020204" pitchFamily="34" charset="0"/>
              <a:buNone/>
              <a:defRPr sz="1600" kern="1200" baseline="0">
                <a:solidFill>
                  <a:schemeClr val="tx2"/>
                </a:solidFill>
                <a:latin typeface="+mn-lt"/>
                <a:ea typeface="+mn-ea"/>
                <a:cs typeface="+mn-cs"/>
              </a:defRPr>
            </a:lvl6pPr>
            <a:lvl7pPr marL="2743200" indent="0" algn="ctr" defTabSz="914400" rtl="0" eaLnBrk="1" latinLnBrk="0" hangingPunct="1">
              <a:lnSpc>
                <a:spcPct val="90000"/>
              </a:lnSpc>
              <a:spcBef>
                <a:spcPts val="0"/>
              </a:spcBef>
              <a:spcAft>
                <a:spcPts val="800"/>
              </a:spcAft>
              <a:buFont typeface="Arial" panose="020B0604020202020204" pitchFamily="34" charset="0"/>
              <a:buNone/>
              <a:defRPr sz="1600" kern="1200" cap="all" spc="400" baseline="0">
                <a:solidFill>
                  <a:schemeClr val="tx2"/>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NZ" sz="2800" dirty="0"/>
          </a:p>
          <a:p>
            <a:pPr marL="571500" indent="-571500">
              <a:buFont typeface="Arial" panose="020B0604020202020204" pitchFamily="34" charset="0"/>
              <a:buChar char="•"/>
            </a:pPr>
            <a:r>
              <a:rPr lang="en-NZ" sz="2800" dirty="0"/>
              <a:t>This presentation was pre-recorded based on sector feedback about </a:t>
            </a:r>
            <a:r>
              <a:rPr lang="en-NZ" sz="2800" dirty="0" err="1"/>
              <a:t>Ngā</a:t>
            </a:r>
            <a:r>
              <a:rPr lang="en-NZ" sz="2800" dirty="0"/>
              <a:t> </a:t>
            </a:r>
            <a:r>
              <a:rPr lang="en-NZ" sz="2800" dirty="0" err="1"/>
              <a:t>Paerewa</a:t>
            </a:r>
            <a:r>
              <a:rPr lang="en-NZ" sz="2800" dirty="0"/>
              <a:t> Health and disability Services Standard (NZS 8134:2021).</a:t>
            </a:r>
          </a:p>
          <a:p>
            <a:pPr marL="571500" indent="-571500">
              <a:buFont typeface="Arial" panose="020B0604020202020204" pitchFamily="34" charset="0"/>
              <a:buChar char="•"/>
            </a:pPr>
            <a:endParaRPr lang="en-NZ" sz="2800" dirty="0"/>
          </a:p>
          <a:p>
            <a:pPr marL="571500" indent="-571500">
              <a:buFont typeface="Arial" panose="020B0604020202020204" pitchFamily="34" charset="0"/>
              <a:buChar char="•"/>
            </a:pPr>
            <a:r>
              <a:rPr lang="en-NZ" sz="2800" dirty="0"/>
              <a:t>Please direct any questions or queries to </a:t>
            </a:r>
            <a:r>
              <a:rPr lang="en-NZ" sz="2800" b="0" i="1" u="sng" dirty="0">
                <a:hlinkClick r:id="rId5">
                  <a:extLst>
                    <a:ext uri="{A12FA001-AC4F-418D-AE19-62706E023703}">
                      <ahyp:hlinkClr xmlns:ahyp="http://schemas.microsoft.com/office/drawing/2018/hyperlinkcolor" val="tx"/>
                    </a:ext>
                  </a:extLst>
                </a:hlinkClick>
              </a:rPr>
              <a:t>certification@health.govt.nz</a:t>
            </a:r>
            <a:r>
              <a:rPr lang="en-NZ" sz="2800" i="1" dirty="0"/>
              <a:t> </a:t>
            </a:r>
          </a:p>
          <a:p>
            <a:endParaRPr lang="en-NZ" sz="2800" dirty="0"/>
          </a:p>
        </p:txBody>
      </p:sp>
      <p:pic>
        <p:nvPicPr>
          <p:cNvPr id="4" name="Recorded Sound">
            <a:hlinkClick r:id="" action="ppaction://media"/>
            <a:extLst>
              <a:ext uri="{FF2B5EF4-FFF2-40B4-BE49-F238E27FC236}">
                <a16:creationId xmlns:a16="http://schemas.microsoft.com/office/drawing/2014/main" id="{7EDDAE4D-6D09-6CC3-ED38-1D38656544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00" y="6351494"/>
            <a:ext cx="406400" cy="406400"/>
          </a:xfrm>
          <a:prstGeom prst="rect">
            <a:avLst/>
          </a:prstGeom>
        </p:spPr>
      </p:pic>
    </p:spTree>
    <p:extLst>
      <p:ext uri="{BB962C8B-B14F-4D97-AF65-F5344CB8AC3E}">
        <p14:creationId xmlns:p14="http://schemas.microsoft.com/office/powerpoint/2010/main" val="948453829"/>
      </p:ext>
    </p:extLst>
  </p:cSld>
  <p:clrMapOvr>
    <a:masterClrMapping/>
  </p:clrMapOvr>
  <p:transition spd="med" advTm="374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40" fill="hold"/>
                                        <p:tgtEl>
                                          <p:spTgt spid="4"/>
                                        </p:tgtEl>
                                      </p:cBhvr>
                                    </p:cmd>
                                  </p:childTnLst>
                                </p:cTn>
                              </p:par>
                              <p:par>
                                <p:cTn id="7" presetID="10"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421CD5-41E8-4FE1-AD0A-99A4F6CBAB10}"/>
              </a:ext>
            </a:extLst>
          </p:cNvPr>
          <p:cNvSpPr>
            <a:spLocks noGrp="1"/>
          </p:cNvSpPr>
          <p:nvPr>
            <p:ph idx="1"/>
          </p:nvPr>
        </p:nvSpPr>
        <p:spPr>
          <a:xfrm>
            <a:off x="900001" y="1828800"/>
            <a:ext cx="10515599" cy="3904706"/>
          </a:xfrm>
        </p:spPr>
        <p:txBody>
          <a:bodyPr>
            <a:noAutofit/>
          </a:bodyPr>
          <a:lstStyle/>
          <a:p>
            <a:r>
              <a:rPr lang="en-NZ" sz="2000" dirty="0">
                <a:solidFill>
                  <a:schemeClr val="tx1"/>
                </a:solidFill>
                <a:latin typeface="+mn-lt"/>
              </a:rPr>
              <a:t>A type of restraint where a person is placed alone in a room or area, at any time and for any duration, from which they cannot freely exit. </a:t>
            </a:r>
          </a:p>
          <a:p>
            <a:endParaRPr lang="en-NZ" sz="2000" dirty="0">
              <a:solidFill>
                <a:schemeClr val="tx1"/>
              </a:solidFill>
              <a:latin typeface="+mn-lt"/>
            </a:endParaRPr>
          </a:p>
          <a:p>
            <a:r>
              <a:rPr lang="en-NZ" sz="2000" dirty="0">
                <a:solidFill>
                  <a:schemeClr val="tx1"/>
                </a:solidFill>
                <a:latin typeface="+mn-lt"/>
              </a:rPr>
              <a:t>*Section 71 of the Mental Health Act:</a:t>
            </a:r>
          </a:p>
          <a:p>
            <a:pPr marL="342900" indent="-342900">
              <a:buFont typeface="Arial" panose="020B0604020202020204" pitchFamily="34" charset="0"/>
              <a:buChar char="•"/>
            </a:pPr>
            <a:r>
              <a:rPr lang="en-NZ" sz="2000" b="0" dirty="0">
                <a:solidFill>
                  <a:schemeClr val="tx1"/>
                </a:solidFill>
                <a:latin typeface="+mn-lt"/>
              </a:rPr>
              <a:t>every patient is entitled to the company of others, except where, and for as long as, seclusion is necessary for the care or treatment of the patient, or the protection of other patients</a:t>
            </a:r>
          </a:p>
          <a:p>
            <a:pPr marL="342900" indent="-342900">
              <a:buFont typeface="Arial" panose="020B0604020202020204" pitchFamily="34" charset="0"/>
              <a:buChar char="•"/>
            </a:pPr>
            <a:r>
              <a:rPr lang="en-NZ" sz="2000" b="0" dirty="0">
                <a:solidFill>
                  <a:schemeClr val="tx1"/>
                </a:solidFill>
                <a:latin typeface="+mn-lt"/>
              </a:rPr>
              <a:t>seclusion is viewed as the most restrictive form of environmental restraint under the Mental Health Act. While section 71 of the Mental Health Act does not explicitly say so, in practice seclusion is used to manage the safety of tāngata </a:t>
            </a:r>
            <a:r>
              <a:rPr lang="en-NZ" sz="2000" b="0" dirty="0" err="1">
                <a:solidFill>
                  <a:schemeClr val="tx1"/>
                </a:solidFill>
                <a:latin typeface="+mn-lt"/>
              </a:rPr>
              <a:t>whaiora</a:t>
            </a:r>
            <a:r>
              <a:rPr lang="en-NZ" sz="2000" b="0" dirty="0">
                <a:solidFill>
                  <a:schemeClr val="tx1"/>
                </a:solidFill>
                <a:latin typeface="+mn-lt"/>
              </a:rPr>
              <a:t> and staff and protect them from harm. </a:t>
            </a:r>
          </a:p>
        </p:txBody>
      </p:sp>
      <p:sp>
        <p:nvSpPr>
          <p:cNvPr id="4" name="Title 3">
            <a:extLst>
              <a:ext uri="{FF2B5EF4-FFF2-40B4-BE49-F238E27FC236}">
                <a16:creationId xmlns:a16="http://schemas.microsoft.com/office/drawing/2014/main" id="{0B463643-CB15-43C4-8132-A7AE1D944047}"/>
              </a:ext>
            </a:extLst>
          </p:cNvPr>
          <p:cNvSpPr>
            <a:spLocks noGrp="1"/>
          </p:cNvSpPr>
          <p:nvPr>
            <p:ph type="title"/>
          </p:nvPr>
        </p:nvSpPr>
        <p:spPr/>
        <p:txBody>
          <a:bodyPr/>
          <a:lstStyle/>
          <a:p>
            <a:r>
              <a:rPr lang="en-NZ" dirty="0">
                <a:solidFill>
                  <a:schemeClr val="accent1">
                    <a:lumMod val="75000"/>
                  </a:schemeClr>
                </a:solidFill>
              </a:rPr>
              <a:t>Definition of Seclusion in </a:t>
            </a:r>
            <a:r>
              <a:rPr lang="en-NZ" dirty="0" err="1">
                <a:solidFill>
                  <a:schemeClr val="accent1">
                    <a:lumMod val="75000"/>
                  </a:schemeClr>
                </a:solidFill>
              </a:rPr>
              <a:t>Ngā</a:t>
            </a:r>
            <a:r>
              <a:rPr lang="en-NZ" dirty="0">
                <a:solidFill>
                  <a:schemeClr val="accent1">
                    <a:lumMod val="75000"/>
                  </a:schemeClr>
                </a:solidFill>
              </a:rPr>
              <a:t> </a:t>
            </a:r>
            <a:r>
              <a:rPr lang="en-NZ" dirty="0" err="1">
                <a:solidFill>
                  <a:schemeClr val="accent1">
                    <a:lumMod val="75000"/>
                  </a:schemeClr>
                </a:solidFill>
              </a:rPr>
              <a:t>Paerewa</a:t>
            </a:r>
            <a:endParaRPr lang="en-NZ" dirty="0">
              <a:solidFill>
                <a:schemeClr val="accent1">
                  <a:lumMod val="75000"/>
                </a:schemeClr>
              </a:solidFill>
            </a:endParaRPr>
          </a:p>
        </p:txBody>
      </p:sp>
      <p:pic>
        <p:nvPicPr>
          <p:cNvPr id="2" name="Recorded Sound">
            <a:hlinkClick r:id="" action="ppaction://media"/>
            <a:extLst>
              <a:ext uri="{FF2B5EF4-FFF2-40B4-BE49-F238E27FC236}">
                <a16:creationId xmlns:a16="http://schemas.microsoft.com/office/drawing/2014/main" id="{11BD5791-D26D-D1B7-070A-15A46F6D13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1106" y="6381377"/>
            <a:ext cx="406400" cy="406400"/>
          </a:xfrm>
          <a:prstGeom prst="rect">
            <a:avLst/>
          </a:prstGeom>
        </p:spPr>
      </p:pic>
    </p:spTree>
    <p:extLst>
      <p:ext uri="{BB962C8B-B14F-4D97-AF65-F5344CB8AC3E}">
        <p14:creationId xmlns:p14="http://schemas.microsoft.com/office/powerpoint/2010/main" val="1757234569"/>
      </p:ext>
    </p:extLst>
  </p:cSld>
  <p:clrMapOvr>
    <a:masterClrMapping/>
  </p:clrMapOvr>
  <p:transition spd="med" advTm="573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16" fill="hold"/>
                                        <p:tgtEl>
                                          <p:spTgt spid="2"/>
                                        </p:tgtEl>
                                      </p:cBhvr>
                                    </p:cmd>
                                  </p:childTnLst>
                                </p:cTn>
                              </p:par>
                              <p:par>
                                <p:cTn id="7" presetID="10" presetClass="entr" presetSubtype="0" fill="hold" nodeType="withEffect">
                                  <p:stCondLst>
                                    <p:cond delay="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800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800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800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BB941F-8934-4F88-BBD3-E2082B27538E}"/>
              </a:ext>
            </a:extLst>
          </p:cNvPr>
          <p:cNvSpPr>
            <a:spLocks noGrp="1"/>
          </p:cNvSpPr>
          <p:nvPr>
            <p:ph type="ctrTitle"/>
          </p:nvPr>
        </p:nvSpPr>
        <p:spPr>
          <a:xfrm>
            <a:off x="900000" y="385010"/>
            <a:ext cx="7859536" cy="4319261"/>
          </a:xfrm>
        </p:spPr>
        <p:txBody>
          <a:bodyPr/>
          <a:lstStyle/>
          <a:p>
            <a:r>
              <a:rPr lang="en-NZ" dirty="0">
                <a:latin typeface="Arial"/>
                <a:cs typeface="Arial"/>
              </a:rPr>
              <a:t>Important notes</a:t>
            </a:r>
            <a:br>
              <a:rPr lang="en-NZ" dirty="0">
                <a:cs typeface="Arial"/>
              </a:rPr>
            </a:br>
            <a:br>
              <a:rPr lang="en-NZ" dirty="0">
                <a:latin typeface="Arial"/>
              </a:rPr>
            </a:br>
            <a:r>
              <a:rPr lang="en-NZ" sz="3200" dirty="0">
                <a:latin typeface="Arial"/>
                <a:cs typeface="Arial"/>
              </a:rPr>
              <a:t>Section 6 in practice</a:t>
            </a:r>
            <a:br>
              <a:rPr lang="en-NZ" dirty="0"/>
            </a:br>
            <a:endParaRPr lang="en-NZ" sz="2800" dirty="0"/>
          </a:p>
        </p:txBody>
      </p:sp>
      <p:pic>
        <p:nvPicPr>
          <p:cNvPr id="2" name="Recorded Sound">
            <a:hlinkClick r:id="" action="ppaction://media"/>
            <a:extLst>
              <a:ext uri="{FF2B5EF4-FFF2-40B4-BE49-F238E27FC236}">
                <a16:creationId xmlns:a16="http://schemas.microsoft.com/office/drawing/2014/main" id="{0EC3526A-4D21-1315-EF58-1E2EEDF158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95101" y="6298266"/>
            <a:ext cx="487363" cy="487363"/>
          </a:xfrm>
          <a:prstGeom prst="rect">
            <a:avLst/>
          </a:prstGeom>
        </p:spPr>
      </p:pic>
    </p:spTree>
    <p:extLst>
      <p:ext uri="{BB962C8B-B14F-4D97-AF65-F5344CB8AC3E}">
        <p14:creationId xmlns:p14="http://schemas.microsoft.com/office/powerpoint/2010/main" val="520029501"/>
      </p:ext>
    </p:extLst>
  </p:cSld>
  <p:clrMapOvr>
    <a:masterClrMapping/>
  </p:clrMapOvr>
  <p:transition spd="med" advTm="58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4F38-54B3-6CCA-4703-3D1AFE68F2F7}"/>
              </a:ext>
            </a:extLst>
          </p:cNvPr>
          <p:cNvSpPr>
            <a:spLocks noGrp="1"/>
          </p:cNvSpPr>
          <p:nvPr>
            <p:ph type="title"/>
          </p:nvPr>
        </p:nvSpPr>
        <p:spPr/>
        <p:txBody>
          <a:bodyPr/>
          <a:lstStyle/>
          <a:p>
            <a:r>
              <a:rPr lang="en-NZ">
                <a:solidFill>
                  <a:schemeClr val="accent1">
                    <a:lumMod val="75000"/>
                  </a:schemeClr>
                </a:solidFill>
              </a:rPr>
              <a:t>Leadership and governance </a:t>
            </a:r>
            <a:endParaRPr lang="en-NZ"/>
          </a:p>
        </p:txBody>
      </p:sp>
      <p:sp>
        <p:nvSpPr>
          <p:cNvPr id="5" name="TextBox 4">
            <a:extLst>
              <a:ext uri="{FF2B5EF4-FFF2-40B4-BE49-F238E27FC236}">
                <a16:creationId xmlns:a16="http://schemas.microsoft.com/office/drawing/2014/main" id="{2D60C160-97BA-1F4B-7284-C654271AA2E5}"/>
              </a:ext>
            </a:extLst>
          </p:cNvPr>
          <p:cNvSpPr txBox="1"/>
          <p:nvPr/>
        </p:nvSpPr>
        <p:spPr>
          <a:xfrm>
            <a:off x="823480" y="1915225"/>
            <a:ext cx="10107756" cy="3477875"/>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NZ" sz="2000" dirty="0"/>
              <a:t>Leadership and governance at the executive level are crucial for achieving a seclusion and restraint-free environment. A shift from risk-averse practice to supportive and culturally safe practice requires effective leadership.</a:t>
            </a:r>
          </a:p>
          <a:p>
            <a:pPr marL="342900" indent="-342900">
              <a:spcAft>
                <a:spcPts val="600"/>
              </a:spcAft>
              <a:buFont typeface="Arial" panose="020B0604020202020204" pitchFamily="34" charset="0"/>
              <a:buChar char="•"/>
            </a:pPr>
            <a:r>
              <a:rPr lang="en-NZ" sz="2000" dirty="0"/>
              <a:t>The governing body must demonstrate evidence of their commitment to eliminating restraint.</a:t>
            </a:r>
          </a:p>
          <a:p>
            <a:pPr marL="342900" indent="-342900">
              <a:spcAft>
                <a:spcPts val="600"/>
              </a:spcAft>
              <a:buFont typeface="Arial" panose="020B0604020202020204" pitchFamily="34" charset="0"/>
              <a:buChar char="•"/>
            </a:pPr>
            <a:r>
              <a:rPr lang="en-NZ" sz="2000" dirty="0"/>
              <a:t>The role of the executive leader, who is responsible for ensuring commitment to restraint minimisation and elimination, should be reviewed.</a:t>
            </a:r>
          </a:p>
          <a:p>
            <a:pPr marL="342900" indent="-342900">
              <a:spcAft>
                <a:spcPts val="600"/>
              </a:spcAft>
              <a:buFont typeface="Arial" panose="020B0604020202020204" pitchFamily="34" charset="0"/>
              <a:buChar char="•"/>
            </a:pPr>
            <a:r>
              <a:rPr lang="en-NZ" sz="2000" dirty="0"/>
              <a:t>A commitment to culturally appropriate care and equity is a vital part of effective governance.</a:t>
            </a:r>
            <a:r>
              <a:rPr lang="en-NZ" sz="1800" dirty="0">
                <a:effectLst/>
                <a:latin typeface="Calibri" panose="020F0502020204030204" pitchFamily="34" charset="0"/>
                <a:ea typeface="DengXian" panose="02010600030101010101" pitchFamily="2" charset="-122"/>
              </a:rPr>
              <a:t> </a:t>
            </a:r>
          </a:p>
          <a:p>
            <a:endParaRPr lang="en-NZ" sz="2000" dirty="0"/>
          </a:p>
        </p:txBody>
      </p:sp>
      <p:pic>
        <p:nvPicPr>
          <p:cNvPr id="2" name="Recorded Sound">
            <a:hlinkClick r:id="" action="ppaction://media"/>
            <a:extLst>
              <a:ext uri="{FF2B5EF4-FFF2-40B4-BE49-F238E27FC236}">
                <a16:creationId xmlns:a16="http://schemas.microsoft.com/office/drawing/2014/main" id="{E8B424B4-968E-CBF3-D542-82F5CB2741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2823" y="6363447"/>
            <a:ext cx="406400" cy="406400"/>
          </a:xfrm>
          <a:prstGeom prst="rect">
            <a:avLst/>
          </a:prstGeom>
        </p:spPr>
      </p:pic>
    </p:spTree>
    <p:extLst>
      <p:ext uri="{BB962C8B-B14F-4D97-AF65-F5344CB8AC3E}">
        <p14:creationId xmlns:p14="http://schemas.microsoft.com/office/powerpoint/2010/main" val="3789388384"/>
      </p:ext>
    </p:extLst>
  </p:cSld>
  <p:clrMapOvr>
    <a:masterClrMapping/>
  </p:clrMapOvr>
  <p:transition spd="med" advTm="485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79" fill="hold"/>
                                        <p:tgtEl>
                                          <p:spTgt spid="2"/>
                                        </p:tgtEl>
                                      </p:cBhvr>
                                    </p:cmd>
                                  </p:childTnLst>
                                </p:cTn>
                              </p:par>
                              <p:par>
                                <p:cTn id="7" presetID="10" presetClass="entr" presetSubtype="0" fill="hold" nodeType="withEffect">
                                  <p:stCondLst>
                                    <p:cond delay="150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270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33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3900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4F38-54B3-6CCA-4703-3D1AFE68F2F7}"/>
              </a:ext>
            </a:extLst>
          </p:cNvPr>
          <p:cNvSpPr>
            <a:spLocks noGrp="1"/>
          </p:cNvSpPr>
          <p:nvPr>
            <p:ph type="title"/>
          </p:nvPr>
        </p:nvSpPr>
        <p:spPr/>
        <p:txBody>
          <a:bodyPr/>
          <a:lstStyle/>
          <a:p>
            <a:r>
              <a:rPr lang="en-NZ">
                <a:solidFill>
                  <a:schemeClr val="accent1">
                    <a:lumMod val="75000"/>
                  </a:schemeClr>
                </a:solidFill>
              </a:rPr>
              <a:t>Data collection and reporting </a:t>
            </a:r>
            <a:endParaRPr lang="en-NZ"/>
          </a:p>
        </p:txBody>
      </p:sp>
      <p:sp>
        <p:nvSpPr>
          <p:cNvPr id="6" name="TextBox 5">
            <a:extLst>
              <a:ext uri="{FF2B5EF4-FFF2-40B4-BE49-F238E27FC236}">
                <a16:creationId xmlns:a16="http://schemas.microsoft.com/office/drawing/2014/main" id="{CD403798-F3B2-561C-0B42-89B9B9241446}"/>
              </a:ext>
            </a:extLst>
          </p:cNvPr>
          <p:cNvSpPr txBox="1"/>
          <p:nvPr/>
        </p:nvSpPr>
        <p:spPr>
          <a:xfrm>
            <a:off x="581891" y="1714500"/>
            <a:ext cx="11000509" cy="4832092"/>
          </a:xfrm>
          <a:prstGeom prst="rect">
            <a:avLst/>
          </a:prstGeom>
          <a:noFill/>
        </p:spPr>
        <p:txBody>
          <a:bodyPr wrap="square">
            <a:spAutoFit/>
          </a:bodyPr>
          <a:lstStyle/>
          <a:p>
            <a:pPr marL="285750" indent="-285750" algn="l">
              <a:spcAft>
                <a:spcPts val="600"/>
              </a:spcAft>
              <a:buFont typeface="Arial" panose="020B0604020202020204" pitchFamily="34" charset="0"/>
              <a:buChar char="•"/>
            </a:pPr>
            <a:r>
              <a:rPr lang="en-NZ" b="1" i="0" dirty="0">
                <a:solidFill>
                  <a:srgbClr val="37352F"/>
                </a:solidFill>
                <a:effectLst/>
              </a:rPr>
              <a:t>Collecting data about each episode of restraint</a:t>
            </a:r>
            <a:r>
              <a:rPr lang="en-NZ" b="0" i="0" dirty="0">
                <a:solidFill>
                  <a:srgbClr val="37352F"/>
                </a:solidFill>
                <a:effectLst/>
              </a:rPr>
              <a:t>. This includes information required by </a:t>
            </a:r>
            <a:r>
              <a:rPr lang="en-NZ" b="0" i="0" dirty="0" err="1">
                <a:solidFill>
                  <a:srgbClr val="37352F"/>
                </a:solidFill>
                <a:effectLst/>
              </a:rPr>
              <a:t>Ngā</a:t>
            </a:r>
            <a:r>
              <a:rPr lang="en-NZ" b="0" i="0" dirty="0">
                <a:solidFill>
                  <a:srgbClr val="37352F"/>
                </a:solidFill>
                <a:effectLst/>
              </a:rPr>
              <a:t> </a:t>
            </a:r>
            <a:r>
              <a:rPr lang="en-NZ" dirty="0" err="1">
                <a:solidFill>
                  <a:srgbClr val="37352F"/>
                </a:solidFill>
              </a:rPr>
              <a:t>Paerewa</a:t>
            </a:r>
            <a:r>
              <a:rPr lang="en-NZ" dirty="0">
                <a:solidFill>
                  <a:srgbClr val="37352F"/>
                </a:solidFill>
              </a:rPr>
              <a:t>, such as</a:t>
            </a:r>
            <a:r>
              <a:rPr lang="en-NZ" b="0" i="0" dirty="0">
                <a:solidFill>
                  <a:srgbClr val="37352F"/>
                </a:solidFill>
                <a:effectLst/>
              </a:rPr>
              <a:t> the type of restraint used, the duration of its application, the reason for its use, individual's reaction to it</a:t>
            </a:r>
            <a:r>
              <a:rPr lang="en-NZ" dirty="0">
                <a:solidFill>
                  <a:srgbClr val="37352F"/>
                </a:solidFill>
              </a:rPr>
              <a:t>, </a:t>
            </a:r>
            <a:r>
              <a:rPr lang="en-NZ" b="0" i="0" dirty="0">
                <a:solidFill>
                  <a:srgbClr val="37352F"/>
                </a:solidFill>
                <a:effectLst/>
              </a:rPr>
              <a:t>any injuries or adverse events associated with the use of restraint, as well as the de-escalation techniques attempted before resorting to restraint.</a:t>
            </a:r>
          </a:p>
          <a:p>
            <a:pPr marL="285750" indent="-285750" algn="l">
              <a:spcAft>
                <a:spcPts val="600"/>
              </a:spcAft>
              <a:buFont typeface="Arial" panose="020B0604020202020204" pitchFamily="34" charset="0"/>
              <a:buChar char="•"/>
            </a:pPr>
            <a:r>
              <a:rPr lang="en-NZ" b="1" i="0" dirty="0">
                <a:solidFill>
                  <a:srgbClr val="37352F"/>
                </a:solidFill>
                <a:effectLst/>
              </a:rPr>
              <a:t>Review of restraint event:  </a:t>
            </a:r>
            <a:r>
              <a:rPr lang="en-NZ" i="0" dirty="0">
                <a:solidFill>
                  <a:srgbClr val="37352F"/>
                </a:solidFill>
                <a:effectLst/>
              </a:rPr>
              <a:t>Ensure each episode of restraint is reviewed</a:t>
            </a:r>
            <a:r>
              <a:rPr lang="en-NZ" dirty="0"/>
              <a:t> by a designated committee or group</a:t>
            </a:r>
            <a:r>
              <a:rPr lang="en-NZ" i="0" dirty="0">
                <a:solidFill>
                  <a:srgbClr val="37352F"/>
                </a:solidFill>
                <a:effectLst/>
              </a:rPr>
              <a:t>. The process includes assessing whether the restraint was necessary, if it was the least restrictive option, and how effectively it was implemented. </a:t>
            </a:r>
            <a:r>
              <a:rPr lang="en-NZ" dirty="0">
                <a:solidFill>
                  <a:srgbClr val="37352F"/>
                </a:solidFill>
              </a:rPr>
              <a:t>Record</a:t>
            </a:r>
            <a:r>
              <a:rPr lang="en-NZ" i="0" dirty="0">
                <a:solidFill>
                  <a:srgbClr val="37352F"/>
                </a:solidFill>
                <a:effectLst/>
              </a:rPr>
              <a:t> the outcome of each review in a restraint register.</a:t>
            </a:r>
          </a:p>
          <a:p>
            <a:pPr marL="285750" indent="-285750" algn="l">
              <a:spcAft>
                <a:spcPts val="600"/>
              </a:spcAft>
              <a:buFont typeface="Arial" panose="020B0604020202020204" pitchFamily="34" charset="0"/>
              <a:buChar char="•"/>
            </a:pPr>
            <a:r>
              <a:rPr lang="en-NZ" b="1" i="0" dirty="0">
                <a:solidFill>
                  <a:srgbClr val="37352F"/>
                </a:solidFill>
                <a:effectLst/>
              </a:rPr>
              <a:t>Analysis of restraint data</a:t>
            </a:r>
            <a:r>
              <a:rPr lang="en-NZ" b="0" i="0" dirty="0">
                <a:solidFill>
                  <a:srgbClr val="37352F"/>
                </a:solidFill>
                <a:effectLst/>
              </a:rPr>
              <a:t>. Use data to identify patterns or trends, such as the frequent use of a particular type of restraint or the common triggers leading to the use of restraints. This can lead to changes in policies, guidelines, and education, to reduce the use of restraints and ensure that they are used appropriately.</a:t>
            </a:r>
          </a:p>
          <a:p>
            <a:pPr marL="285750" indent="-285750" algn="l">
              <a:spcAft>
                <a:spcPts val="600"/>
              </a:spcAft>
              <a:buFont typeface="Arial" panose="020B0604020202020204" pitchFamily="34" charset="0"/>
              <a:buChar char="•"/>
            </a:pPr>
            <a:r>
              <a:rPr lang="en-NZ" b="1" i="0" dirty="0">
                <a:solidFill>
                  <a:srgbClr val="37352F"/>
                </a:solidFill>
                <a:effectLst/>
              </a:rPr>
              <a:t>Reporting restraint data</a:t>
            </a:r>
            <a:r>
              <a:rPr lang="en-NZ" b="0" i="0" dirty="0">
                <a:solidFill>
                  <a:srgbClr val="37352F"/>
                </a:solidFill>
                <a:effectLst/>
              </a:rPr>
              <a:t>. Share regular reports detailing each restraint assessment, approval, and evaluation with the relevant stakeholders, such as the board or governance body of the facility</a:t>
            </a:r>
            <a:r>
              <a:rPr lang="en-NZ" dirty="0">
                <a:solidFill>
                  <a:srgbClr val="37352F"/>
                </a:solidFill>
              </a:rPr>
              <a:t>, staff members and family.</a:t>
            </a:r>
          </a:p>
          <a:p>
            <a:pPr algn="l">
              <a:spcAft>
                <a:spcPts val="600"/>
              </a:spcAft>
            </a:pPr>
            <a:r>
              <a:rPr lang="en-NZ" b="0" i="0" dirty="0">
                <a:solidFill>
                  <a:srgbClr val="37352F"/>
                </a:solidFill>
                <a:effectLst/>
              </a:rPr>
              <a:t>  </a:t>
            </a:r>
          </a:p>
        </p:txBody>
      </p:sp>
      <p:pic>
        <p:nvPicPr>
          <p:cNvPr id="2" name="Recorded Sound">
            <a:hlinkClick r:id="" action="ppaction://media"/>
            <a:extLst>
              <a:ext uri="{FF2B5EF4-FFF2-40B4-BE49-F238E27FC236}">
                <a16:creationId xmlns:a16="http://schemas.microsoft.com/office/drawing/2014/main" id="{6851778A-1CA9-2366-BBA1-B09EBD19C2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6965" y="6351494"/>
            <a:ext cx="406400" cy="406400"/>
          </a:xfrm>
          <a:prstGeom prst="rect">
            <a:avLst/>
          </a:prstGeom>
        </p:spPr>
      </p:pic>
    </p:spTree>
    <p:extLst>
      <p:ext uri="{BB962C8B-B14F-4D97-AF65-F5344CB8AC3E}">
        <p14:creationId xmlns:p14="http://schemas.microsoft.com/office/powerpoint/2010/main" val="4031423251"/>
      </p:ext>
    </p:extLst>
  </p:cSld>
  <p:clrMapOvr>
    <a:masterClrMapping/>
  </p:clrMapOvr>
  <p:transition spd="med" advTm="452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65" fill="hold"/>
                                        <p:tgtEl>
                                          <p:spTgt spid="2"/>
                                        </p:tgtEl>
                                      </p:cBhvr>
                                    </p:cmd>
                                  </p:childTnLst>
                                </p:cTn>
                              </p:par>
                              <p:par>
                                <p:cTn id="7" presetID="10" presetClass="entr" presetSubtype="0" fill="hold" nodeType="withEffect">
                                  <p:stCondLst>
                                    <p:cond delay="50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par>
                                <p:cTn id="10" presetID="10" presetClass="entr" presetSubtype="0" fill="hold" nodeType="withEffect">
                                  <p:stCondLst>
                                    <p:cond delay="2600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350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4000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4900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4F38-54B3-6CCA-4703-3D1AFE68F2F7}"/>
              </a:ext>
            </a:extLst>
          </p:cNvPr>
          <p:cNvSpPr>
            <a:spLocks noGrp="1"/>
          </p:cNvSpPr>
          <p:nvPr>
            <p:ph type="title"/>
          </p:nvPr>
        </p:nvSpPr>
        <p:spPr/>
        <p:txBody>
          <a:bodyPr/>
          <a:lstStyle/>
          <a:p>
            <a:r>
              <a:rPr lang="en-NZ">
                <a:solidFill>
                  <a:schemeClr val="accent1">
                    <a:lumMod val="75000"/>
                  </a:schemeClr>
                </a:solidFill>
              </a:rPr>
              <a:t>Policies and procedures </a:t>
            </a:r>
            <a:endParaRPr lang="en-NZ"/>
          </a:p>
        </p:txBody>
      </p:sp>
      <p:sp>
        <p:nvSpPr>
          <p:cNvPr id="5" name="TextBox 4">
            <a:extLst>
              <a:ext uri="{FF2B5EF4-FFF2-40B4-BE49-F238E27FC236}">
                <a16:creationId xmlns:a16="http://schemas.microsoft.com/office/drawing/2014/main" id="{2D60C160-97BA-1F4B-7284-C654271AA2E5}"/>
              </a:ext>
            </a:extLst>
          </p:cNvPr>
          <p:cNvSpPr txBox="1"/>
          <p:nvPr/>
        </p:nvSpPr>
        <p:spPr>
          <a:xfrm>
            <a:off x="805006" y="1790700"/>
            <a:ext cx="10486993" cy="4154984"/>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NZ" dirty="0"/>
              <a:t>Regularly review restraint policies and procedures to align with </a:t>
            </a:r>
            <a:r>
              <a:rPr lang="en-NZ" dirty="0" err="1"/>
              <a:t>Ngā</a:t>
            </a:r>
            <a:r>
              <a:rPr lang="en-NZ" dirty="0"/>
              <a:t> </a:t>
            </a:r>
            <a:r>
              <a:rPr lang="en-NZ" dirty="0" err="1"/>
              <a:t>Paerewa</a:t>
            </a:r>
            <a:r>
              <a:rPr lang="en-NZ" dirty="0"/>
              <a:t>, relevant legislation and best practices (see slide 20 and 22).</a:t>
            </a:r>
          </a:p>
          <a:p>
            <a:pPr marL="342900" indent="-342900">
              <a:spcAft>
                <a:spcPts val="600"/>
              </a:spcAft>
              <a:buFont typeface="Arial" panose="020B0604020202020204" pitchFamily="34" charset="0"/>
              <a:buChar char="•"/>
            </a:pPr>
            <a:r>
              <a:rPr lang="en-NZ" dirty="0"/>
              <a:t>Include a commitment to reducing inequities, improving outcomes for Māori, and eliminating restraint in the policy*.</a:t>
            </a:r>
          </a:p>
          <a:p>
            <a:pPr marL="342900" indent="-342900">
              <a:spcAft>
                <a:spcPts val="600"/>
              </a:spcAft>
              <a:buFont typeface="Arial" panose="020B0604020202020204" pitchFamily="34" charset="0"/>
              <a:buChar char="•"/>
            </a:pPr>
            <a:r>
              <a:rPr lang="en-NZ" dirty="0"/>
              <a:t>Designate a restraint coordinator, usually a registered nurse, to oversee the restraint management in the facility. This role  should be well-versed in the policies and procedures related to restraint.</a:t>
            </a:r>
          </a:p>
          <a:p>
            <a:pPr marL="342900" indent="-342900">
              <a:spcAft>
                <a:spcPts val="600"/>
              </a:spcAft>
              <a:buFont typeface="Arial" panose="020B0604020202020204" pitchFamily="34" charset="0"/>
              <a:buChar char="•"/>
            </a:pPr>
            <a:r>
              <a:rPr lang="en-NZ" dirty="0"/>
              <a:t>Designate an executive leader responsible for restraint elimination and ensure their role is clearly defined in the policy.</a:t>
            </a:r>
          </a:p>
          <a:p>
            <a:pPr marL="342900" indent="-342900">
              <a:spcAft>
                <a:spcPts val="600"/>
              </a:spcAft>
              <a:buFont typeface="Arial" panose="020B0604020202020204" pitchFamily="34" charset="0"/>
              <a:buChar char="•"/>
            </a:pPr>
            <a:r>
              <a:rPr lang="en-NZ" dirty="0"/>
              <a:t>Set a process for regular review of the restraint incidents and reporting to the facility management and the governance body.</a:t>
            </a:r>
          </a:p>
          <a:p>
            <a:pPr marL="342900" indent="-342900">
              <a:spcAft>
                <a:spcPts val="600"/>
              </a:spcAft>
              <a:buFont typeface="Arial" panose="020B0604020202020204" pitchFamily="34" charset="0"/>
              <a:buChar char="•"/>
            </a:pPr>
            <a:r>
              <a:rPr lang="en-NZ" dirty="0"/>
              <a:t>Provide clear guidelines regarding the use of restraint and seclusion, and the documentation to be completed to demonstrate all other alternatives have been considered prior to the seclusion event.</a:t>
            </a:r>
          </a:p>
          <a:p>
            <a:pPr>
              <a:spcAft>
                <a:spcPts val="600"/>
              </a:spcAft>
            </a:pPr>
            <a:r>
              <a:rPr lang="en-NZ" dirty="0"/>
              <a:t>    </a:t>
            </a:r>
          </a:p>
        </p:txBody>
      </p:sp>
      <p:sp>
        <p:nvSpPr>
          <p:cNvPr id="4" name="TextBox 3">
            <a:extLst>
              <a:ext uri="{FF2B5EF4-FFF2-40B4-BE49-F238E27FC236}">
                <a16:creationId xmlns:a16="http://schemas.microsoft.com/office/drawing/2014/main" id="{BACF601E-4E1F-1C19-75B0-6DB6366391D8}"/>
              </a:ext>
            </a:extLst>
          </p:cNvPr>
          <p:cNvSpPr txBox="1"/>
          <p:nvPr/>
        </p:nvSpPr>
        <p:spPr>
          <a:xfrm>
            <a:off x="769087" y="5933456"/>
            <a:ext cx="11137163" cy="461665"/>
          </a:xfrm>
          <a:prstGeom prst="rect">
            <a:avLst/>
          </a:prstGeom>
          <a:noFill/>
        </p:spPr>
        <p:txBody>
          <a:bodyPr wrap="square">
            <a:spAutoFit/>
          </a:bodyPr>
          <a:lstStyle/>
          <a:p>
            <a:r>
              <a:rPr lang="en-NZ" sz="1200" b="0" i="1" dirty="0">
                <a:solidFill>
                  <a:srgbClr val="37352F"/>
                </a:solidFill>
                <a:effectLst/>
              </a:rPr>
              <a:t>Note: *Evidence supports that Māori and Pacific Islanders experience poorer health outcomes. For more information, refer to the </a:t>
            </a:r>
            <a:r>
              <a:rPr lang="en-NZ" sz="1200" b="0" i="1" dirty="0">
                <a:effectLst/>
                <a:hlinkClick r:id="rId5"/>
              </a:rPr>
              <a:t>Health and Disability System Review</a:t>
            </a:r>
            <a:r>
              <a:rPr lang="en-NZ" sz="1200" b="0" i="1" dirty="0">
                <a:solidFill>
                  <a:srgbClr val="37352F"/>
                </a:solidFill>
                <a:effectLst/>
              </a:rPr>
              <a:t>.</a:t>
            </a:r>
            <a:endParaRPr lang="en-NZ" sz="1200" i="1" dirty="0"/>
          </a:p>
        </p:txBody>
      </p:sp>
      <p:pic>
        <p:nvPicPr>
          <p:cNvPr id="2" name="Recorded Sound">
            <a:hlinkClick r:id="" action="ppaction://media"/>
            <a:extLst>
              <a:ext uri="{FF2B5EF4-FFF2-40B4-BE49-F238E27FC236}">
                <a16:creationId xmlns:a16="http://schemas.microsoft.com/office/drawing/2014/main" id="{807E0509-3B34-E22D-21D4-46D016AEBD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3059" y="6395121"/>
            <a:ext cx="406400" cy="406400"/>
          </a:xfrm>
          <a:prstGeom prst="rect">
            <a:avLst/>
          </a:prstGeom>
        </p:spPr>
      </p:pic>
    </p:spTree>
    <p:extLst>
      <p:ext uri="{BB962C8B-B14F-4D97-AF65-F5344CB8AC3E}">
        <p14:creationId xmlns:p14="http://schemas.microsoft.com/office/powerpoint/2010/main" val="3326054437"/>
      </p:ext>
    </p:extLst>
  </p:cSld>
  <p:clrMapOvr>
    <a:masterClrMapping/>
  </p:clrMapOvr>
  <p:transition spd="med" advTm="340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3" fill="hold"/>
                                        <p:tgtEl>
                                          <p:spTgt spid="2"/>
                                        </p:tgtEl>
                                      </p:cBhvr>
                                    </p:cmd>
                                  </p:childTnLst>
                                </p:cTn>
                              </p:par>
                              <p:par>
                                <p:cTn id="7" presetID="10" presetClass="entr" presetSubtype="0" fill="hold" nodeType="withEffect">
                                  <p:stCondLst>
                                    <p:cond delay="50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140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25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2900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3300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3800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par>
                                <p:cTn id="25" presetID="10" presetClass="entr" presetSubtype="0" fill="hold" nodeType="withEffect">
                                  <p:stCondLst>
                                    <p:cond delay="4000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4F38-54B3-6CCA-4703-3D1AFE68F2F7}"/>
              </a:ext>
            </a:extLst>
          </p:cNvPr>
          <p:cNvSpPr>
            <a:spLocks noGrp="1"/>
          </p:cNvSpPr>
          <p:nvPr>
            <p:ph type="title"/>
          </p:nvPr>
        </p:nvSpPr>
        <p:spPr/>
        <p:txBody>
          <a:bodyPr/>
          <a:lstStyle/>
          <a:p>
            <a:r>
              <a:rPr lang="en-NZ">
                <a:solidFill>
                  <a:schemeClr val="accent1">
                    <a:lumMod val="75000"/>
                  </a:schemeClr>
                </a:solidFill>
              </a:rPr>
              <a:t>Staff training </a:t>
            </a:r>
            <a:endParaRPr lang="en-NZ"/>
          </a:p>
        </p:txBody>
      </p:sp>
      <p:sp>
        <p:nvSpPr>
          <p:cNvPr id="5" name="TextBox 4">
            <a:extLst>
              <a:ext uri="{FF2B5EF4-FFF2-40B4-BE49-F238E27FC236}">
                <a16:creationId xmlns:a16="http://schemas.microsoft.com/office/drawing/2014/main" id="{2D60C160-97BA-1F4B-7284-C654271AA2E5}"/>
              </a:ext>
            </a:extLst>
          </p:cNvPr>
          <p:cNvSpPr txBox="1"/>
          <p:nvPr/>
        </p:nvSpPr>
        <p:spPr>
          <a:xfrm>
            <a:off x="835762" y="2024360"/>
            <a:ext cx="10644075" cy="3170099"/>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NZ" sz="2000" b="0" i="0" dirty="0">
                <a:solidFill>
                  <a:srgbClr val="37352F"/>
                </a:solidFill>
                <a:effectLst/>
              </a:rPr>
              <a:t>Encouraging an organisational environment that values continuous improvement in knowledge and skills related to restraint minimisation and elimination. </a:t>
            </a:r>
          </a:p>
          <a:p>
            <a:pPr marL="342900" indent="-342900">
              <a:spcAft>
                <a:spcPts val="600"/>
              </a:spcAft>
              <a:buFont typeface="Arial" panose="020B0604020202020204" pitchFamily="34" charset="0"/>
              <a:buChar char="•"/>
            </a:pPr>
            <a:r>
              <a:rPr lang="en-NZ" sz="2000" b="0" i="0" dirty="0">
                <a:solidFill>
                  <a:srgbClr val="37352F"/>
                </a:solidFill>
                <a:effectLst/>
              </a:rPr>
              <a:t>Documenting restraint training in staff orientation and education programs, including support workers. </a:t>
            </a:r>
          </a:p>
          <a:p>
            <a:pPr marL="342900" indent="-342900">
              <a:spcAft>
                <a:spcPts val="600"/>
              </a:spcAft>
              <a:buFont typeface="Arial" panose="020B0604020202020204" pitchFamily="34" charset="0"/>
              <a:buChar char="•"/>
            </a:pPr>
            <a:r>
              <a:rPr lang="en-NZ" sz="2000" dirty="0">
                <a:solidFill>
                  <a:srgbClr val="37352F"/>
                </a:solidFill>
              </a:rPr>
              <a:t>M</a:t>
            </a:r>
            <a:r>
              <a:rPr lang="en-NZ" sz="2000" b="0" i="0" dirty="0">
                <a:solidFill>
                  <a:srgbClr val="37352F"/>
                </a:solidFill>
                <a:effectLst/>
              </a:rPr>
              <a:t>aintaining up-to-date records of staff competency in required areas listed in </a:t>
            </a:r>
            <a:r>
              <a:rPr lang="en-NZ" sz="2000" b="0" i="0" dirty="0" err="1">
                <a:solidFill>
                  <a:srgbClr val="37352F"/>
                </a:solidFill>
                <a:effectLst/>
              </a:rPr>
              <a:t>Ngā</a:t>
            </a:r>
            <a:r>
              <a:rPr lang="en-NZ" sz="2000" b="0" i="0" dirty="0">
                <a:solidFill>
                  <a:srgbClr val="37352F"/>
                </a:solidFill>
                <a:effectLst/>
              </a:rPr>
              <a:t> </a:t>
            </a:r>
            <a:r>
              <a:rPr lang="en-NZ" sz="2000" b="0" i="0" dirty="0" err="1">
                <a:solidFill>
                  <a:srgbClr val="37352F"/>
                </a:solidFill>
                <a:effectLst/>
              </a:rPr>
              <a:t>Paerewa</a:t>
            </a:r>
            <a:r>
              <a:rPr lang="en-NZ" sz="2000" b="0" i="0" dirty="0">
                <a:solidFill>
                  <a:srgbClr val="37352F"/>
                </a:solidFill>
                <a:effectLst/>
              </a:rPr>
              <a:t>.</a:t>
            </a:r>
          </a:p>
          <a:p>
            <a:pPr marL="342900" indent="-342900">
              <a:spcAft>
                <a:spcPts val="600"/>
              </a:spcAft>
              <a:buFont typeface="Arial" panose="020B0604020202020204" pitchFamily="34" charset="0"/>
              <a:buChar char="•"/>
            </a:pPr>
            <a:r>
              <a:rPr lang="en-NZ" sz="2000" b="0" i="0" dirty="0">
                <a:solidFill>
                  <a:srgbClr val="37352F"/>
                </a:solidFill>
                <a:effectLst/>
              </a:rPr>
              <a:t>Regularly reviewing and evaluating the effectiveness of the training to ensure that they align with best practices and meet the specific needs of the organisation</a:t>
            </a:r>
            <a:r>
              <a:rPr lang="en-NZ" sz="2000" b="0" i="0" dirty="0">
                <a:solidFill>
                  <a:srgbClr val="37352F"/>
                </a:solidFill>
                <a:effectLst/>
                <a:latin typeface="ui-sans-serif"/>
              </a:rPr>
              <a:t>.</a:t>
            </a:r>
          </a:p>
          <a:p>
            <a:pPr>
              <a:spcAft>
                <a:spcPts val="600"/>
              </a:spcAft>
            </a:pPr>
            <a:r>
              <a:rPr lang="en-NZ" sz="2000" dirty="0">
                <a:solidFill>
                  <a:srgbClr val="37352F"/>
                </a:solidFill>
                <a:latin typeface="ui-sans-serif"/>
              </a:rPr>
              <a:t>   </a:t>
            </a:r>
            <a:r>
              <a:rPr lang="en-NZ" sz="2000" dirty="0"/>
              <a:t>  </a:t>
            </a:r>
          </a:p>
        </p:txBody>
      </p:sp>
      <p:pic>
        <p:nvPicPr>
          <p:cNvPr id="2" name="Recorded Sound">
            <a:hlinkClick r:id="" action="ppaction://media"/>
            <a:extLst>
              <a:ext uri="{FF2B5EF4-FFF2-40B4-BE49-F238E27FC236}">
                <a16:creationId xmlns:a16="http://schemas.microsoft.com/office/drawing/2014/main" id="{970056B1-A2BB-0205-B037-E4619B4F51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8917" y="6363447"/>
            <a:ext cx="406400" cy="406400"/>
          </a:xfrm>
          <a:prstGeom prst="rect">
            <a:avLst/>
          </a:prstGeom>
        </p:spPr>
      </p:pic>
    </p:spTree>
    <p:extLst>
      <p:ext uri="{BB962C8B-B14F-4D97-AF65-F5344CB8AC3E}">
        <p14:creationId xmlns:p14="http://schemas.microsoft.com/office/powerpoint/2010/main" val="3195960408"/>
      </p:ext>
    </p:extLst>
  </p:cSld>
  <p:clrMapOvr>
    <a:masterClrMapping/>
  </p:clrMapOvr>
  <p:transition spd="med" advTm="315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89" fill="hold"/>
                                        <p:tgtEl>
                                          <p:spTgt spid="2"/>
                                        </p:tgtEl>
                                      </p:cBhvr>
                                    </p:cmd>
                                  </p:childTnLst>
                                </p:cTn>
                              </p:par>
                              <p:par>
                                <p:cTn id="7" presetID="10" presetClass="entr" presetSubtype="0" fill="hold" nodeType="withEffect">
                                  <p:stCondLst>
                                    <p:cond delay="30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100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17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2000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2500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BB941F-8934-4F88-BBD3-E2082B27538E}"/>
              </a:ext>
            </a:extLst>
          </p:cNvPr>
          <p:cNvSpPr>
            <a:spLocks noGrp="1"/>
          </p:cNvSpPr>
          <p:nvPr>
            <p:ph type="ctrTitle"/>
          </p:nvPr>
        </p:nvSpPr>
        <p:spPr>
          <a:xfrm>
            <a:off x="900000" y="385010"/>
            <a:ext cx="7859536" cy="3780000"/>
          </a:xfrm>
        </p:spPr>
        <p:txBody>
          <a:bodyPr/>
          <a:lstStyle/>
          <a:p>
            <a:r>
              <a:rPr lang="en-NZ"/>
              <a:t>Case Scenarios</a:t>
            </a:r>
            <a:br>
              <a:rPr lang="en-NZ"/>
            </a:br>
            <a:r>
              <a:rPr lang="en-NZ" sz="3200"/>
              <a:t>Learning from completed audit cases</a:t>
            </a:r>
            <a:br>
              <a:rPr lang="en-NZ"/>
            </a:br>
            <a:endParaRPr lang="en-NZ" sz="2800"/>
          </a:p>
        </p:txBody>
      </p:sp>
      <p:pic>
        <p:nvPicPr>
          <p:cNvPr id="3" name="Recorded Sound">
            <a:hlinkClick r:id="" action="ppaction://media"/>
            <a:extLst>
              <a:ext uri="{FF2B5EF4-FFF2-40B4-BE49-F238E27FC236}">
                <a16:creationId xmlns:a16="http://schemas.microsoft.com/office/drawing/2014/main" id="{A0DDAA21-3039-FB48-8C84-C0B9228CEE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9271" y="6339541"/>
            <a:ext cx="406400" cy="406400"/>
          </a:xfrm>
          <a:prstGeom prst="rect">
            <a:avLst/>
          </a:prstGeom>
        </p:spPr>
      </p:pic>
    </p:spTree>
    <p:extLst>
      <p:ext uri="{BB962C8B-B14F-4D97-AF65-F5344CB8AC3E}">
        <p14:creationId xmlns:p14="http://schemas.microsoft.com/office/powerpoint/2010/main" val="869746456"/>
      </p:ext>
    </p:extLst>
  </p:cSld>
  <p:clrMapOvr>
    <a:masterClrMapping/>
  </p:clrMapOvr>
  <p:transition spd="med" advTm="170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14F38-54B3-6CCA-4703-3D1AFE68F2F7}"/>
              </a:ext>
            </a:extLst>
          </p:cNvPr>
          <p:cNvSpPr>
            <a:spLocks noGrp="1"/>
          </p:cNvSpPr>
          <p:nvPr>
            <p:ph type="title"/>
          </p:nvPr>
        </p:nvSpPr>
        <p:spPr/>
        <p:txBody>
          <a:bodyPr/>
          <a:lstStyle/>
          <a:p>
            <a:r>
              <a:rPr lang="en-NZ">
                <a:solidFill>
                  <a:schemeClr val="accent1">
                    <a:lumMod val="75000"/>
                  </a:schemeClr>
                </a:solidFill>
              </a:rPr>
              <a:t>Subsection 6.1 Restraint processes </a:t>
            </a:r>
            <a:br>
              <a:rPr lang="en-NZ">
                <a:solidFill>
                  <a:schemeClr val="accent1">
                    <a:lumMod val="75000"/>
                  </a:schemeClr>
                </a:solidFill>
              </a:rPr>
            </a:br>
            <a:endParaRPr lang="en-NZ"/>
          </a:p>
        </p:txBody>
      </p:sp>
      <p:sp>
        <p:nvSpPr>
          <p:cNvPr id="5" name="TextBox 4">
            <a:extLst>
              <a:ext uri="{FF2B5EF4-FFF2-40B4-BE49-F238E27FC236}">
                <a16:creationId xmlns:a16="http://schemas.microsoft.com/office/drawing/2014/main" id="{2D60C160-97BA-1F4B-7284-C654271AA2E5}"/>
              </a:ext>
            </a:extLst>
          </p:cNvPr>
          <p:cNvSpPr txBox="1"/>
          <p:nvPr/>
        </p:nvSpPr>
        <p:spPr>
          <a:xfrm>
            <a:off x="776399" y="1577551"/>
            <a:ext cx="11077463" cy="4839786"/>
          </a:xfrm>
          <a:prstGeom prst="rect">
            <a:avLst/>
          </a:prstGeom>
          <a:noFill/>
        </p:spPr>
        <p:txBody>
          <a:bodyPr wrap="square">
            <a:spAutoFit/>
          </a:bodyPr>
          <a:lstStyle/>
          <a:p>
            <a:pPr>
              <a:lnSpc>
                <a:spcPct val="90000"/>
              </a:lnSpc>
              <a:spcBef>
                <a:spcPts val="600"/>
              </a:spcBef>
            </a:pPr>
            <a:r>
              <a:rPr lang="en-NZ" sz="1500" dirty="0"/>
              <a:t>Provider A is a residential aged care facility that upholds a policy of minimal restraint use. During its recent certification audit against </a:t>
            </a:r>
            <a:r>
              <a:rPr lang="en-NZ" sz="1500" dirty="0" err="1"/>
              <a:t>Ngā</a:t>
            </a:r>
            <a:r>
              <a:rPr lang="en-NZ" sz="1500" dirty="0"/>
              <a:t> </a:t>
            </a:r>
            <a:r>
              <a:rPr lang="en-NZ" sz="1500" dirty="0" err="1"/>
              <a:t>Paerewa</a:t>
            </a:r>
            <a:r>
              <a:rPr lang="en-NZ" sz="1500" dirty="0"/>
              <a:t>, Provider A demonstrated their unwavering dedication to this policy. The facility has a designated restraint coordinator, a registered nurse, who is tasked with ensuring compliance with the restraint minimisation protocols. There is a job description that clearly outlines the role. Furthermore, the head of clinical quality compliance oversees the adherence to these policies.</a:t>
            </a:r>
          </a:p>
          <a:p>
            <a:pPr>
              <a:lnSpc>
                <a:spcPct val="90000"/>
              </a:lnSpc>
              <a:spcBef>
                <a:spcPts val="600"/>
              </a:spcBef>
            </a:pPr>
            <a:r>
              <a:rPr lang="en-NZ" sz="1500" dirty="0"/>
              <a:t>Provider A maintains comprehensive documentation processes for any resident who might potentially require a restraint. This includes a thorough assessment, acquisition of informed consent, diligent monitoring, and periodic evaluation. For instance, if a resident exhibits escalating behavioural concerns, the facility implements a rigorous process. This process involves seeking consent from the resident or their family, deploying the least restrictive intervention, and discussing restraint report and analyses at governance level.</a:t>
            </a:r>
          </a:p>
          <a:p>
            <a:pPr>
              <a:lnSpc>
                <a:spcPct val="90000"/>
              </a:lnSpc>
              <a:spcBef>
                <a:spcPts val="600"/>
              </a:spcBef>
            </a:pPr>
            <a:r>
              <a:rPr lang="en-NZ" sz="1500" dirty="0"/>
              <a:t>The staff at Provider A are not simply observers of these policies. They actively participate in maintaining a restraint-free environment, a commitment that is reinforced by regular training sessions. These training sessions were recorded and cover various topics including de-escalation techniques, cultural appropriateness in restraint application, and alternative strategies for managing challenging behaviours.</a:t>
            </a:r>
          </a:p>
          <a:p>
            <a:pPr>
              <a:lnSpc>
                <a:spcPct val="90000"/>
              </a:lnSpc>
              <a:spcBef>
                <a:spcPts val="600"/>
              </a:spcBef>
            </a:pPr>
            <a:r>
              <a:rPr lang="en-NZ" sz="1500" dirty="0"/>
              <a:t>Recognising the importance of cultural sensitivity in care provision, Provider A works in partnership with Māori communities, ensuring that services are mana enhancing and use least restrictive practices. This collaboration is crucial in respecting the cultural values and rights of Māori residents, and is a core part of Provider A's commitment to dignity and respect for all residents.</a:t>
            </a:r>
          </a:p>
          <a:p>
            <a:pPr>
              <a:lnSpc>
                <a:spcPct val="90000"/>
              </a:lnSpc>
              <a:spcBef>
                <a:spcPts val="600"/>
              </a:spcBef>
            </a:pPr>
            <a:r>
              <a:rPr lang="en-NZ" sz="1500" dirty="0"/>
              <a:t>With these robust systems for potential restraint application in place, Provider A has successfully maintained a restraint-free environment for several years. This achievement demonstrates the commitment of the entire organisation, from the governance committee to the nurse manager and staff.</a:t>
            </a:r>
          </a:p>
          <a:p>
            <a:pPr>
              <a:lnSpc>
                <a:spcPct val="90000"/>
              </a:lnSpc>
              <a:spcBef>
                <a:spcPts val="600"/>
              </a:spcBef>
            </a:pPr>
            <a:r>
              <a:rPr lang="en-NZ" sz="1500" dirty="0"/>
              <a:t>   </a:t>
            </a:r>
          </a:p>
        </p:txBody>
      </p:sp>
      <p:pic>
        <p:nvPicPr>
          <p:cNvPr id="2" name="Recorded Sound">
            <a:hlinkClick r:id="" action="ppaction://media"/>
            <a:extLst>
              <a:ext uri="{FF2B5EF4-FFF2-40B4-BE49-F238E27FC236}">
                <a16:creationId xmlns:a16="http://schemas.microsoft.com/office/drawing/2014/main" id="{6E33C35B-A739-67A7-9926-83A874D8B8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9270" y="6381376"/>
            <a:ext cx="406400" cy="406400"/>
          </a:xfrm>
          <a:prstGeom prst="rect">
            <a:avLst/>
          </a:prstGeom>
        </p:spPr>
      </p:pic>
    </p:spTree>
    <p:extLst>
      <p:ext uri="{BB962C8B-B14F-4D97-AF65-F5344CB8AC3E}">
        <p14:creationId xmlns:p14="http://schemas.microsoft.com/office/powerpoint/2010/main" val="4257733464"/>
      </p:ext>
    </p:extLst>
  </p:cSld>
  <p:clrMapOvr>
    <a:masterClrMapping/>
  </p:clrMapOvr>
  <p:transition spd="med" advTm="454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5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5000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60C160-97BA-1F4B-7284-C654271AA2E5}"/>
              </a:ext>
            </a:extLst>
          </p:cNvPr>
          <p:cNvSpPr txBox="1"/>
          <p:nvPr/>
        </p:nvSpPr>
        <p:spPr>
          <a:xfrm>
            <a:off x="776400" y="1577551"/>
            <a:ext cx="10914464" cy="5124480"/>
          </a:xfrm>
          <a:prstGeom prst="rect">
            <a:avLst/>
          </a:prstGeom>
          <a:noFill/>
        </p:spPr>
        <p:txBody>
          <a:bodyPr wrap="square">
            <a:spAutoFit/>
          </a:bodyPr>
          <a:lstStyle/>
          <a:p>
            <a:pPr>
              <a:lnSpc>
                <a:spcPct val="90000"/>
              </a:lnSpc>
              <a:spcBef>
                <a:spcPts val="600"/>
              </a:spcBef>
            </a:pPr>
            <a:r>
              <a:rPr lang="en-NZ" sz="1500" dirty="0"/>
              <a:t>Provider B is a hospital level care that prioritises the safety and well-being of its residents, focusing on fulfilling their physical, mental, spiritual, and cultural needs. Their comprehensive restraint policy details the process for assessment, which includes considering the need for restraint, attempted alternatives, risk assessment, the impact on the family/whānau, any relevant life events, any advance directives, expected outcomes, and determining when the restraint will end.</a:t>
            </a:r>
          </a:p>
          <a:p>
            <a:pPr>
              <a:lnSpc>
                <a:spcPct val="90000"/>
              </a:lnSpc>
              <a:spcBef>
                <a:spcPts val="600"/>
              </a:spcBef>
            </a:pPr>
            <a:r>
              <a:rPr lang="en-NZ" sz="1500" dirty="0"/>
              <a:t>In one instance, they had a resident who required the use of a lap belt restraint. The assessment process was thorough and involved wide consultation with the resident, their whānau, their GP, and the staff, taking into account the resident's </a:t>
            </a:r>
            <a:r>
              <a:rPr lang="en-NZ" sz="1500" dirty="0" err="1"/>
              <a:t>wairuatanga</a:t>
            </a:r>
            <a:r>
              <a:rPr lang="en-NZ" sz="1500" dirty="0"/>
              <a:t> (spiritual needs). They explored alternatives to restraint such as low beds, sensor mats, and distraction techniques, ensuring restraint was used only as a last resort.</a:t>
            </a:r>
          </a:p>
          <a:p>
            <a:pPr>
              <a:lnSpc>
                <a:spcPct val="90000"/>
              </a:lnSpc>
              <a:spcBef>
                <a:spcPts val="600"/>
              </a:spcBef>
            </a:pPr>
            <a:r>
              <a:rPr lang="en-NZ" sz="1500" dirty="0"/>
              <a:t>The documentation for the use of restraint was comprehensive. It detailed the approved method, the time it should be applied, the frequency of monitoring, and when it should end. It also included the date and time of application and removal, risk/safety checks, food/fluid intake, pressure area care, toileting, and social interaction during the process.</a:t>
            </a:r>
          </a:p>
          <a:p>
            <a:pPr>
              <a:lnSpc>
                <a:spcPct val="90000"/>
              </a:lnSpc>
              <a:spcBef>
                <a:spcPts val="600"/>
              </a:spcBef>
            </a:pPr>
            <a:r>
              <a:rPr lang="en-NZ" sz="1500" dirty="0"/>
              <a:t>Provider B maintains a restraint register, reviewed regularly by the restraint coordinator. The coordinator shares this information with the staff at senior team meetings, staff meetings, and clinical meetings. The register contains all details required in </a:t>
            </a:r>
            <a:r>
              <a:rPr lang="en-NZ" sz="1500" dirty="0" err="1"/>
              <a:t>Ngā</a:t>
            </a:r>
            <a:r>
              <a:rPr lang="en-NZ" sz="1500" dirty="0"/>
              <a:t> </a:t>
            </a:r>
            <a:r>
              <a:rPr lang="en-NZ" sz="1500" dirty="0" err="1"/>
              <a:t>Paerewa</a:t>
            </a:r>
            <a:r>
              <a:rPr lang="en-NZ" sz="1500" dirty="0"/>
              <a:t> to provide an auditable record.</a:t>
            </a:r>
          </a:p>
          <a:p>
            <a:pPr>
              <a:lnSpc>
                <a:spcPct val="90000"/>
              </a:lnSpc>
              <a:spcBef>
                <a:spcPts val="600"/>
              </a:spcBef>
            </a:pPr>
            <a:r>
              <a:rPr lang="en-NZ" sz="1500" dirty="0"/>
              <a:t>Restraints are reviewed and evaluated in accordance with the policy and requirements of the standard, on a monthly basis or more often if the identified risk necessitates it. The evaluation process involves a review of the process and documentation, including the resident's care plan and risk assessments, future options to eliminate use, and the impact and outcomes achieved.</a:t>
            </a:r>
          </a:p>
          <a:p>
            <a:pPr>
              <a:lnSpc>
                <a:spcPct val="90000"/>
              </a:lnSpc>
              <a:spcBef>
                <a:spcPts val="600"/>
              </a:spcBef>
            </a:pPr>
            <a:r>
              <a:rPr lang="en-NZ" sz="1500" dirty="0"/>
              <a:t>In the event of an emergency, a registered nurse, in consultation with the care home manager, clinical nurse manager, the resident, and the whānau, conducts a debriefing session with the staff. Minutes of these debriefing sessions are maintained and include a comprehensive report about the incident.</a:t>
            </a:r>
          </a:p>
          <a:p>
            <a:pPr>
              <a:lnSpc>
                <a:spcPct val="90000"/>
              </a:lnSpc>
              <a:spcBef>
                <a:spcPts val="600"/>
              </a:spcBef>
            </a:pPr>
            <a:r>
              <a:rPr lang="en-NZ" sz="1500" dirty="0"/>
              <a:t>  </a:t>
            </a:r>
          </a:p>
        </p:txBody>
      </p:sp>
      <p:sp>
        <p:nvSpPr>
          <p:cNvPr id="3" name="Title 2">
            <a:extLst>
              <a:ext uri="{FF2B5EF4-FFF2-40B4-BE49-F238E27FC236}">
                <a16:creationId xmlns:a16="http://schemas.microsoft.com/office/drawing/2014/main" id="{99E14F38-54B3-6CCA-4703-3D1AFE68F2F7}"/>
              </a:ext>
            </a:extLst>
          </p:cNvPr>
          <p:cNvSpPr>
            <a:spLocks noGrp="1"/>
          </p:cNvSpPr>
          <p:nvPr>
            <p:ph type="title"/>
          </p:nvPr>
        </p:nvSpPr>
        <p:spPr/>
        <p:txBody>
          <a:bodyPr/>
          <a:lstStyle/>
          <a:p>
            <a:r>
              <a:rPr lang="en-NZ">
                <a:solidFill>
                  <a:schemeClr val="accent1">
                    <a:lumMod val="75000"/>
                  </a:schemeClr>
                </a:solidFill>
              </a:rPr>
              <a:t>Subsection 6.2 Safe restraint </a:t>
            </a:r>
            <a:br>
              <a:rPr lang="en-NZ">
                <a:solidFill>
                  <a:schemeClr val="accent1">
                    <a:lumMod val="75000"/>
                  </a:schemeClr>
                </a:solidFill>
              </a:rPr>
            </a:br>
            <a:endParaRPr lang="en-NZ"/>
          </a:p>
        </p:txBody>
      </p:sp>
      <p:pic>
        <p:nvPicPr>
          <p:cNvPr id="2" name="Recorded Sound">
            <a:hlinkClick r:id="" action="ppaction://media"/>
            <a:extLst>
              <a:ext uri="{FF2B5EF4-FFF2-40B4-BE49-F238E27FC236}">
                <a16:creationId xmlns:a16="http://schemas.microsoft.com/office/drawing/2014/main" id="{269EF29F-DDE1-0AA6-8149-DC5D548788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5012" y="6415843"/>
            <a:ext cx="406400" cy="406400"/>
          </a:xfrm>
          <a:prstGeom prst="rect">
            <a:avLst/>
          </a:prstGeom>
        </p:spPr>
      </p:pic>
    </p:spTree>
    <p:extLst>
      <p:ext uri="{BB962C8B-B14F-4D97-AF65-F5344CB8AC3E}">
        <p14:creationId xmlns:p14="http://schemas.microsoft.com/office/powerpoint/2010/main" val="4083865842"/>
      </p:ext>
    </p:extLst>
  </p:cSld>
  <p:clrMapOvr>
    <a:masterClrMapping/>
  </p:clrMapOvr>
  <p:transition spd="med" advTm="442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90" fill="hold"/>
                                        <p:tgtEl>
                                          <p:spTgt spid="2"/>
                                        </p:tgtEl>
                                      </p:cBhvr>
                                    </p:cmd>
                                  </p:childTnLst>
                                </p:cTn>
                              </p:par>
                              <p:par>
                                <p:cTn id="7" presetID="10" presetClass="entr" presetSubtype="0" fill="hold" nodeType="withEffect">
                                  <p:stCondLst>
                                    <p:cond delay="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5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50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par>
                                <p:cTn id="25" presetID="10" presetClass="entr" presetSubtype="0" fill="hold" nodeType="withEffect">
                                  <p:stCondLst>
                                    <p:cond delay="5000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421CD5-41E8-4FE1-AD0A-99A4F6CBAB10}"/>
              </a:ext>
            </a:extLst>
          </p:cNvPr>
          <p:cNvSpPr>
            <a:spLocks noGrp="1"/>
          </p:cNvSpPr>
          <p:nvPr>
            <p:ph idx="1"/>
          </p:nvPr>
        </p:nvSpPr>
        <p:spPr>
          <a:xfrm>
            <a:off x="900000" y="1672936"/>
            <a:ext cx="10665083" cy="4185699"/>
          </a:xfrm>
        </p:spPr>
        <p:txBody>
          <a:bodyPr vert="horz" lIns="0" tIns="45720" rIns="91440" bIns="45720" rtlCol="0" anchor="t">
            <a:noAutofit/>
          </a:bodyPr>
          <a:lstStyle/>
          <a:p>
            <a:pPr>
              <a:lnSpc>
                <a:spcPct val="90000"/>
              </a:lnSpc>
            </a:pPr>
            <a:r>
              <a:rPr lang="en-NZ" sz="1500" b="0" dirty="0">
                <a:solidFill>
                  <a:schemeClr val="tx1"/>
                </a:solidFill>
                <a:latin typeface="+mn-lt"/>
              </a:rPr>
              <a:t>Provider C is a residential disability facility that has implemented a robust system for the quality review of restraint use. They have established a Restraint Review Committee (RRC), which conducts bi-monthly reviews of each restraint in use, mirroring the best practices observed in various case studies. This committee includes a registered nurse, ensuring that medical perspectives are integral to each review. The involvement of a national </a:t>
            </a:r>
            <a:r>
              <a:rPr lang="en-NZ" sz="1500" b="0" dirty="0" err="1">
                <a:solidFill>
                  <a:schemeClr val="tx1"/>
                </a:solidFill>
                <a:latin typeface="+mn-lt"/>
              </a:rPr>
              <a:t>pou</a:t>
            </a:r>
            <a:r>
              <a:rPr lang="en-NZ" sz="1500" b="0" dirty="0">
                <a:solidFill>
                  <a:schemeClr val="tx1"/>
                </a:solidFill>
                <a:latin typeface="+mn-lt"/>
              </a:rPr>
              <a:t> tikanga advisor ensures cultural practices are considered for both the </a:t>
            </a:r>
            <a:r>
              <a:rPr lang="en-NZ" sz="1500" b="0" dirty="0" err="1">
                <a:solidFill>
                  <a:schemeClr val="tx1"/>
                </a:solidFill>
                <a:latin typeface="+mn-lt"/>
              </a:rPr>
              <a:t>tangata</a:t>
            </a:r>
            <a:r>
              <a:rPr lang="en-NZ" sz="1500" b="0" dirty="0">
                <a:solidFill>
                  <a:schemeClr val="tx1"/>
                </a:solidFill>
                <a:latin typeface="+mn-lt"/>
              </a:rPr>
              <a:t> and the </a:t>
            </a:r>
            <a:r>
              <a:rPr lang="en-NZ" sz="1500" b="0" dirty="0" err="1">
                <a:solidFill>
                  <a:schemeClr val="tx1"/>
                </a:solidFill>
                <a:latin typeface="+mn-lt"/>
              </a:rPr>
              <a:t>kaiawhina</a:t>
            </a:r>
            <a:r>
              <a:rPr lang="en-NZ" sz="1500" b="0" dirty="0">
                <a:solidFill>
                  <a:schemeClr val="tx1"/>
                </a:solidFill>
                <a:latin typeface="+mn-lt"/>
              </a:rPr>
              <a:t> involved in restraint use.</a:t>
            </a:r>
          </a:p>
          <a:p>
            <a:pPr>
              <a:lnSpc>
                <a:spcPct val="90000"/>
              </a:lnSpc>
            </a:pPr>
            <a:r>
              <a:rPr lang="en-NZ" sz="1500" b="0" dirty="0">
                <a:solidFill>
                  <a:schemeClr val="tx1"/>
                </a:solidFill>
                <a:latin typeface="+mn-lt"/>
              </a:rPr>
              <a:t>The RRC also incorporates a restraint approval function, which records the outcome of each review in a restraint register. They submit comprehensive reports to relevant stakeholders, including the board, ensuring transparency and accountability. These reports provide a detailed account of each restraint assessment, approval, and evaluation, offering a thorough review of all restraint activities.</a:t>
            </a:r>
          </a:p>
          <a:p>
            <a:pPr>
              <a:lnSpc>
                <a:spcPct val="90000"/>
              </a:lnSpc>
            </a:pPr>
            <a:r>
              <a:rPr lang="en-NZ" sz="1500" b="0" dirty="0">
                <a:solidFill>
                  <a:schemeClr val="tx1"/>
                </a:solidFill>
                <a:latin typeface="+mn-lt"/>
              </a:rPr>
              <a:t>Provider C also has a Positive Behaviour Support (PBS) team in place. This team is dedicated to ensuring that the least restrictive practices are used at all times, and they have been instrumental in reducing the number of restraints in use at the facility. The PBS team engages in meaningful dialogues with residents and their families to gain their perspectives when reviewing the use of a restraint. They also collect, analyse, and review data related to residents' behaviours and the use of restraints.</a:t>
            </a:r>
          </a:p>
          <a:p>
            <a:pPr>
              <a:lnSpc>
                <a:spcPct val="90000"/>
              </a:lnSpc>
            </a:pPr>
            <a:r>
              <a:rPr lang="en-NZ" sz="1500" b="0" dirty="0">
                <a:solidFill>
                  <a:schemeClr val="tx1"/>
                </a:solidFill>
                <a:latin typeface="+mn-lt"/>
              </a:rPr>
              <a:t>Provider C is prepared to handle unplanned restraint reviews on an individual basis with staff involvement. This strategy, inspired by best practices from various cases, guarantees that even unexpected cases are handled with the utmost care and attention.</a:t>
            </a:r>
          </a:p>
          <a:p>
            <a:pPr>
              <a:lnSpc>
                <a:spcPct val="90000"/>
              </a:lnSpc>
            </a:pPr>
            <a:r>
              <a:rPr lang="en-NZ" sz="1500" b="0" dirty="0">
                <a:solidFill>
                  <a:schemeClr val="tx1"/>
                </a:solidFill>
                <a:latin typeface="+mn-lt"/>
              </a:rPr>
              <a:t>Restraint is seen as a last resort at Provider C, where the focus is on using de-escalation techniques and alternatives first. In the event a restraint is used, debriefing is offered to the resident on several occasions following the event. This approach safeguards the resident's wellbeing and maintains open communication following the event.</a:t>
            </a:r>
          </a:p>
          <a:p>
            <a:pPr>
              <a:lnSpc>
                <a:spcPct val="90000"/>
              </a:lnSpc>
            </a:pPr>
            <a:r>
              <a:rPr lang="en-NZ" sz="1500" b="0" dirty="0">
                <a:solidFill>
                  <a:schemeClr val="tx1"/>
                </a:solidFill>
                <a:latin typeface="+mn-lt"/>
              </a:rPr>
              <a:t>  </a:t>
            </a:r>
          </a:p>
        </p:txBody>
      </p:sp>
      <p:sp>
        <p:nvSpPr>
          <p:cNvPr id="4" name="Title 3">
            <a:extLst>
              <a:ext uri="{FF2B5EF4-FFF2-40B4-BE49-F238E27FC236}">
                <a16:creationId xmlns:a16="http://schemas.microsoft.com/office/drawing/2014/main" id="{0B463643-CB15-43C4-8132-A7AE1D944047}"/>
              </a:ext>
            </a:extLst>
          </p:cNvPr>
          <p:cNvSpPr>
            <a:spLocks noGrp="1"/>
          </p:cNvSpPr>
          <p:nvPr>
            <p:ph type="title"/>
          </p:nvPr>
        </p:nvSpPr>
        <p:spPr>
          <a:xfrm>
            <a:off x="900000" y="878081"/>
            <a:ext cx="10515600" cy="794855"/>
          </a:xfrm>
        </p:spPr>
        <p:txBody>
          <a:bodyPr/>
          <a:lstStyle/>
          <a:p>
            <a:r>
              <a:rPr lang="en-NZ">
                <a:solidFill>
                  <a:schemeClr val="accent1">
                    <a:lumMod val="75000"/>
                  </a:schemeClr>
                </a:solidFill>
              </a:rPr>
              <a:t>Subsection 6.3 Quality review </a:t>
            </a:r>
            <a:br>
              <a:rPr lang="en-NZ">
                <a:solidFill>
                  <a:schemeClr val="accent1">
                    <a:lumMod val="75000"/>
                  </a:schemeClr>
                </a:solidFill>
              </a:rPr>
            </a:br>
            <a:endParaRPr lang="en-NZ">
              <a:solidFill>
                <a:schemeClr val="accent1">
                  <a:lumMod val="75000"/>
                </a:schemeClr>
              </a:solidFill>
            </a:endParaRPr>
          </a:p>
        </p:txBody>
      </p:sp>
      <p:pic>
        <p:nvPicPr>
          <p:cNvPr id="2" name="Recorded Sound">
            <a:hlinkClick r:id="" action="ppaction://media"/>
            <a:extLst>
              <a:ext uri="{FF2B5EF4-FFF2-40B4-BE49-F238E27FC236}">
                <a16:creationId xmlns:a16="http://schemas.microsoft.com/office/drawing/2014/main" id="{85948830-4BA9-4D12-5115-69A402A458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2941" y="6369424"/>
            <a:ext cx="406400" cy="406400"/>
          </a:xfrm>
          <a:prstGeom prst="rect">
            <a:avLst/>
          </a:prstGeom>
        </p:spPr>
      </p:pic>
    </p:spTree>
    <p:extLst>
      <p:ext uri="{BB962C8B-B14F-4D97-AF65-F5344CB8AC3E}">
        <p14:creationId xmlns:p14="http://schemas.microsoft.com/office/powerpoint/2010/main" val="3748581681"/>
      </p:ext>
    </p:extLst>
  </p:cSld>
  <p:clrMapOvr>
    <a:masterClrMapping/>
  </p:clrMapOvr>
  <p:transition spd="med" advTm="459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62" fill="hold"/>
                                        <p:tgtEl>
                                          <p:spTgt spid="2"/>
                                        </p:tgtEl>
                                      </p:cBhvr>
                                    </p:cmd>
                                  </p:childTnLst>
                                </p:cTn>
                              </p:par>
                              <p:par>
                                <p:cTn id="7" presetID="10" presetClass="entr" presetSubtype="0" fill="hold" nodeType="withEffect">
                                  <p:stCondLst>
                                    <p:cond delay="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5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5000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BB941F-8934-4F88-BBD3-E2082B27538E}"/>
              </a:ext>
            </a:extLst>
          </p:cNvPr>
          <p:cNvSpPr>
            <a:spLocks noGrp="1"/>
          </p:cNvSpPr>
          <p:nvPr>
            <p:ph type="ctrTitle"/>
          </p:nvPr>
        </p:nvSpPr>
        <p:spPr>
          <a:xfrm>
            <a:off x="900000" y="385010"/>
            <a:ext cx="9556333" cy="3780000"/>
          </a:xfrm>
        </p:spPr>
        <p:txBody>
          <a:bodyPr/>
          <a:lstStyle/>
          <a:p>
            <a:r>
              <a:rPr lang="en-NZ" dirty="0"/>
              <a:t>Section 6 of </a:t>
            </a:r>
            <a:r>
              <a:rPr lang="en-NZ" dirty="0" err="1"/>
              <a:t>Ngā</a:t>
            </a:r>
            <a:r>
              <a:rPr lang="en-NZ" dirty="0"/>
              <a:t> </a:t>
            </a:r>
            <a:r>
              <a:rPr lang="en-NZ" dirty="0" err="1"/>
              <a:t>Paerewa</a:t>
            </a:r>
            <a:r>
              <a:rPr lang="en-NZ" dirty="0"/>
              <a:t> </a:t>
            </a:r>
            <a:br>
              <a:rPr lang="en-NZ" dirty="0"/>
            </a:br>
            <a:endParaRPr lang="en-NZ" sz="2800" dirty="0"/>
          </a:p>
        </p:txBody>
      </p:sp>
      <p:sp>
        <p:nvSpPr>
          <p:cNvPr id="6" name="TextBox 5">
            <a:extLst>
              <a:ext uri="{FF2B5EF4-FFF2-40B4-BE49-F238E27FC236}">
                <a16:creationId xmlns:a16="http://schemas.microsoft.com/office/drawing/2014/main" id="{61987AF1-1F62-6B55-0A08-E4E64C33073E}"/>
              </a:ext>
            </a:extLst>
          </p:cNvPr>
          <p:cNvSpPr txBox="1"/>
          <p:nvPr/>
        </p:nvSpPr>
        <p:spPr>
          <a:xfrm>
            <a:off x="788790" y="3846884"/>
            <a:ext cx="9721285" cy="1384995"/>
          </a:xfrm>
          <a:prstGeom prst="rect">
            <a:avLst/>
          </a:prstGeom>
          <a:noFill/>
        </p:spPr>
        <p:txBody>
          <a:bodyPr wrap="square">
            <a:spAutoFit/>
          </a:bodyPr>
          <a:lstStyle/>
          <a:p>
            <a:r>
              <a:rPr lang="en-NZ" sz="2800" b="1" dirty="0">
                <a:solidFill>
                  <a:schemeClr val="bg1"/>
                </a:solidFill>
              </a:rPr>
              <a:t>Here </a:t>
            </a:r>
            <a:r>
              <a:rPr lang="en-NZ" sz="2800" b="1" dirty="0" err="1">
                <a:solidFill>
                  <a:schemeClr val="bg1"/>
                </a:solidFill>
              </a:rPr>
              <a:t>Taratahi</a:t>
            </a:r>
            <a:endParaRPr lang="en-NZ" sz="2800" b="1" dirty="0">
              <a:solidFill>
                <a:schemeClr val="bg1"/>
              </a:solidFill>
            </a:endParaRPr>
          </a:p>
          <a:p>
            <a:r>
              <a:rPr lang="en-NZ" sz="2800" b="1" dirty="0">
                <a:solidFill>
                  <a:schemeClr val="bg1"/>
                </a:solidFill>
              </a:rPr>
              <a:t>Restraint and Seclusion</a:t>
            </a:r>
          </a:p>
          <a:p>
            <a:endParaRPr lang="en-US" sz="2800" b="1" dirty="0">
              <a:solidFill>
                <a:schemeClr val="bg1"/>
              </a:solidFill>
            </a:endParaRPr>
          </a:p>
        </p:txBody>
      </p:sp>
      <p:pic>
        <p:nvPicPr>
          <p:cNvPr id="2" name="Recorded Sound">
            <a:hlinkClick r:id="" action="ppaction://media"/>
            <a:extLst>
              <a:ext uri="{FF2B5EF4-FFF2-40B4-BE49-F238E27FC236}">
                <a16:creationId xmlns:a16="http://schemas.microsoft.com/office/drawing/2014/main" id="{8309DCF5-F671-C0F4-4663-BC2C752FF5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64659" y="6357470"/>
            <a:ext cx="406400" cy="406400"/>
          </a:xfrm>
          <a:prstGeom prst="rect">
            <a:avLst/>
          </a:prstGeom>
        </p:spPr>
      </p:pic>
    </p:spTree>
    <p:extLst>
      <p:ext uri="{BB962C8B-B14F-4D97-AF65-F5344CB8AC3E}">
        <p14:creationId xmlns:p14="http://schemas.microsoft.com/office/powerpoint/2010/main" val="16568556"/>
      </p:ext>
    </p:extLst>
  </p:cSld>
  <p:clrMapOvr>
    <a:masterClrMapping/>
  </p:clrMapOvr>
  <p:transition spd="med" advTm="181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44" fill="hold"/>
                                        <p:tgtEl>
                                          <p:spTgt spid="2"/>
                                        </p:tgtEl>
                                      </p:cBhvr>
                                    </p:cmd>
                                  </p:childTnLst>
                                </p:cTn>
                              </p:par>
                              <p:par>
                                <p:cTn id="7" presetID="10" presetClass="entr" presetSubtype="0" fill="hold" grpId="0" nodeType="withEffect">
                                  <p:stCondLst>
                                    <p:cond delay="5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8"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421CD5-41E8-4FE1-AD0A-99A4F6CBAB10}"/>
              </a:ext>
            </a:extLst>
          </p:cNvPr>
          <p:cNvSpPr>
            <a:spLocks noGrp="1"/>
          </p:cNvSpPr>
          <p:nvPr>
            <p:ph idx="1"/>
          </p:nvPr>
        </p:nvSpPr>
        <p:spPr>
          <a:xfrm>
            <a:off x="900000" y="1476646"/>
            <a:ext cx="10841727" cy="4936185"/>
          </a:xfrm>
        </p:spPr>
        <p:txBody>
          <a:bodyPr>
            <a:noAutofit/>
          </a:bodyPr>
          <a:lstStyle/>
          <a:p>
            <a:pPr>
              <a:lnSpc>
                <a:spcPct val="100000"/>
              </a:lnSpc>
            </a:pPr>
            <a:r>
              <a:rPr lang="en-NZ" sz="1500" b="0" dirty="0">
                <a:solidFill>
                  <a:schemeClr val="tx1"/>
                </a:solidFill>
                <a:latin typeface="+mn-lt"/>
              </a:rPr>
              <a:t>Provider D, a mental health inpatient facility, has undertaken a significant initiative to eliminate the use of seclusion in its facilities. They have updated their policies to align with </a:t>
            </a:r>
            <a:r>
              <a:rPr lang="en-NZ" sz="1500" b="0" dirty="0" err="1">
                <a:solidFill>
                  <a:schemeClr val="tx1"/>
                </a:solidFill>
                <a:latin typeface="+mn-lt"/>
              </a:rPr>
              <a:t>Ngā</a:t>
            </a:r>
            <a:r>
              <a:rPr lang="en-NZ" sz="1500" b="0" dirty="0">
                <a:solidFill>
                  <a:schemeClr val="tx1"/>
                </a:solidFill>
                <a:latin typeface="+mn-lt"/>
              </a:rPr>
              <a:t> </a:t>
            </a:r>
            <a:r>
              <a:rPr lang="en-NZ" sz="1500" b="0" dirty="0" err="1">
                <a:solidFill>
                  <a:schemeClr val="tx1"/>
                </a:solidFill>
                <a:latin typeface="+mn-lt"/>
              </a:rPr>
              <a:t>Paerewa</a:t>
            </a:r>
            <a:r>
              <a:rPr lang="en-NZ" sz="1500" b="0" dirty="0">
                <a:solidFill>
                  <a:schemeClr val="tx1"/>
                </a:solidFill>
                <a:latin typeface="+mn-lt"/>
              </a:rPr>
              <a:t>.</a:t>
            </a:r>
          </a:p>
          <a:p>
            <a:pPr>
              <a:lnSpc>
                <a:spcPct val="100000"/>
              </a:lnSpc>
            </a:pPr>
            <a:r>
              <a:rPr lang="en-NZ" sz="1500" b="0" dirty="0">
                <a:solidFill>
                  <a:schemeClr val="tx1"/>
                </a:solidFill>
                <a:latin typeface="+mn-lt"/>
              </a:rPr>
              <a:t>Their new approach places emphasis on using seclusion only as a last resort. Instead, they focus on preventative measures and techniques to de-escalate tense situations, aiming to create a more open and less restrictive environment for treatment.</a:t>
            </a:r>
          </a:p>
          <a:p>
            <a:pPr>
              <a:lnSpc>
                <a:spcPct val="100000"/>
              </a:lnSpc>
            </a:pPr>
            <a:r>
              <a:rPr lang="en-NZ" sz="1500" b="0" dirty="0">
                <a:solidFill>
                  <a:schemeClr val="tx1"/>
                </a:solidFill>
                <a:latin typeface="+mn-lt"/>
              </a:rPr>
              <a:t>One of the key changes made by Provider D was the closure of one seclusion room and plans to modernise another. They also plan to improve the process of debriefing after seclusion events, aiming to include more feedback from people who have experienced these situations first-hand.</a:t>
            </a:r>
          </a:p>
          <a:p>
            <a:pPr>
              <a:lnSpc>
                <a:spcPct val="100000"/>
              </a:lnSpc>
            </a:pPr>
            <a:r>
              <a:rPr lang="en-NZ" sz="1500" b="0" dirty="0">
                <a:solidFill>
                  <a:schemeClr val="tx1"/>
                </a:solidFill>
                <a:latin typeface="+mn-lt"/>
              </a:rPr>
              <a:t>The leadership team at Provider D has shown initiative by designing a strategy that focuses on eliminating seclusion and restraint. This strategy prioritises human rights and promotes equity, demonstrating their commitment to patient welfare. Provider D also put in place a system to monitor and report all seclusion events. This allows the organisation to analyse the factors leading up to seclusion, identify trends, and assess the outcomes. This data helps them continuously refine their approach to managing intense and distressing situations.</a:t>
            </a:r>
          </a:p>
          <a:p>
            <a:pPr>
              <a:lnSpc>
                <a:spcPct val="100000"/>
              </a:lnSpc>
            </a:pPr>
            <a:r>
              <a:rPr lang="en-NZ" sz="1500" b="0" dirty="0">
                <a:solidFill>
                  <a:schemeClr val="tx1"/>
                </a:solidFill>
                <a:latin typeface="+mn-lt"/>
              </a:rPr>
              <a:t>All clinical staff at Provider D are required to undergo training in the SPEC program, which focuses on de-escalation techniques and safe holds. A diverse team, including managers, security staff, and clinical staff, is involved in implementing these changes.</a:t>
            </a:r>
          </a:p>
          <a:p>
            <a:pPr>
              <a:lnSpc>
                <a:spcPct val="100000"/>
              </a:lnSpc>
            </a:pPr>
            <a:r>
              <a:rPr lang="en-NZ" sz="1500" b="0" dirty="0">
                <a:solidFill>
                  <a:schemeClr val="tx1"/>
                </a:solidFill>
                <a:latin typeface="+mn-lt"/>
              </a:rPr>
              <a:t>As part of their ongoing efforts, Provider D is committed to the Zero Seclusion plan. This plan aims to eliminate the use of seclusion across all areas of the service. They invite whānau and consumer advisors to participate in the process and implement cultural interventions to help improve the experience for service users. They have developed specific plans to address the needs of the Māori community, with the goal of eliminating seclusion for this group.</a:t>
            </a:r>
          </a:p>
          <a:p>
            <a:pPr>
              <a:lnSpc>
                <a:spcPct val="100000"/>
              </a:lnSpc>
            </a:pPr>
            <a:r>
              <a:rPr lang="en-NZ" sz="1500" b="0" dirty="0">
                <a:solidFill>
                  <a:schemeClr val="tx1"/>
                </a:solidFill>
                <a:latin typeface="+mn-lt"/>
              </a:rPr>
              <a:t>  </a:t>
            </a:r>
          </a:p>
        </p:txBody>
      </p:sp>
      <p:sp>
        <p:nvSpPr>
          <p:cNvPr id="4" name="Title 3">
            <a:extLst>
              <a:ext uri="{FF2B5EF4-FFF2-40B4-BE49-F238E27FC236}">
                <a16:creationId xmlns:a16="http://schemas.microsoft.com/office/drawing/2014/main" id="{0B463643-CB15-43C4-8132-A7AE1D944047}"/>
              </a:ext>
            </a:extLst>
          </p:cNvPr>
          <p:cNvSpPr>
            <a:spLocks noGrp="1"/>
          </p:cNvSpPr>
          <p:nvPr>
            <p:ph type="title"/>
          </p:nvPr>
        </p:nvSpPr>
        <p:spPr>
          <a:xfrm>
            <a:off x="900000" y="878081"/>
            <a:ext cx="10515600" cy="722557"/>
          </a:xfrm>
        </p:spPr>
        <p:txBody>
          <a:bodyPr/>
          <a:lstStyle/>
          <a:p>
            <a:r>
              <a:rPr lang="en-NZ">
                <a:solidFill>
                  <a:schemeClr val="accent1">
                    <a:lumMod val="75000"/>
                  </a:schemeClr>
                </a:solidFill>
              </a:rPr>
              <a:t>Subsection 6.4 Seclusion</a:t>
            </a:r>
          </a:p>
        </p:txBody>
      </p:sp>
      <p:pic>
        <p:nvPicPr>
          <p:cNvPr id="2" name="Recorded Sound">
            <a:hlinkClick r:id="" action="ppaction://media"/>
            <a:extLst>
              <a:ext uri="{FF2B5EF4-FFF2-40B4-BE49-F238E27FC236}">
                <a16:creationId xmlns:a16="http://schemas.microsoft.com/office/drawing/2014/main" id="{44B57F27-EE09-5AF6-3D71-6C4664659C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8565" y="6339541"/>
            <a:ext cx="406400" cy="406400"/>
          </a:xfrm>
          <a:prstGeom prst="rect">
            <a:avLst/>
          </a:prstGeom>
        </p:spPr>
      </p:pic>
    </p:spTree>
    <p:extLst>
      <p:ext uri="{BB962C8B-B14F-4D97-AF65-F5344CB8AC3E}">
        <p14:creationId xmlns:p14="http://schemas.microsoft.com/office/powerpoint/2010/main" val="2236386620"/>
      </p:ext>
    </p:extLst>
  </p:cSld>
  <p:clrMapOvr>
    <a:masterClrMapping/>
  </p:clrMapOvr>
  <p:transition spd="med" advTm="476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80" fill="hold"/>
                                        <p:tgtEl>
                                          <p:spTgt spid="2"/>
                                        </p:tgtEl>
                                      </p:cBhvr>
                                    </p:cmd>
                                  </p:childTnLst>
                                </p:cTn>
                              </p:par>
                              <p:par>
                                <p:cTn id="7" presetID="10" presetClass="entr" presetSubtype="0" fill="hold" nodeType="withEffect">
                                  <p:stCondLst>
                                    <p:cond delay="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5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50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par>
                                <p:cTn id="25" presetID="10" presetClass="entr" presetSubtype="0" fill="hold" nodeType="withEffect">
                                  <p:stCondLst>
                                    <p:cond delay="5000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BB941F-8934-4F88-BBD3-E2082B27538E}"/>
              </a:ext>
            </a:extLst>
          </p:cNvPr>
          <p:cNvSpPr>
            <a:spLocks noGrp="1"/>
          </p:cNvSpPr>
          <p:nvPr>
            <p:ph type="ctrTitle"/>
          </p:nvPr>
        </p:nvSpPr>
        <p:spPr>
          <a:xfrm>
            <a:off x="900000" y="385010"/>
            <a:ext cx="7859536" cy="3780000"/>
          </a:xfrm>
        </p:spPr>
        <p:txBody>
          <a:bodyPr/>
          <a:lstStyle/>
          <a:p>
            <a:r>
              <a:rPr lang="en-NZ"/>
              <a:t>Relevant legislation</a:t>
            </a:r>
            <a:br>
              <a:rPr lang="en-NZ"/>
            </a:br>
            <a:endParaRPr lang="en-NZ" sz="2800"/>
          </a:p>
        </p:txBody>
      </p:sp>
      <p:pic>
        <p:nvPicPr>
          <p:cNvPr id="2" name="Recorded Sound">
            <a:hlinkClick r:id="" action="ppaction://media"/>
            <a:extLst>
              <a:ext uri="{FF2B5EF4-FFF2-40B4-BE49-F238E27FC236}">
                <a16:creationId xmlns:a16="http://schemas.microsoft.com/office/drawing/2014/main" id="{29FEAF15-E6BC-0211-5DCB-68867BBF97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3619" y="6286313"/>
            <a:ext cx="487363" cy="487363"/>
          </a:xfrm>
          <a:prstGeom prst="rect">
            <a:avLst/>
          </a:prstGeom>
        </p:spPr>
      </p:pic>
    </p:spTree>
    <p:extLst>
      <p:ext uri="{BB962C8B-B14F-4D97-AF65-F5344CB8AC3E}">
        <p14:creationId xmlns:p14="http://schemas.microsoft.com/office/powerpoint/2010/main" val="842495577"/>
      </p:ext>
    </p:extLst>
  </p:cSld>
  <p:clrMapOvr>
    <a:masterClrMapping/>
  </p:clrMapOvr>
  <p:transition spd="med" advTm="58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421CD5-41E8-4FE1-AD0A-99A4F6CBAB10}"/>
              </a:ext>
            </a:extLst>
          </p:cNvPr>
          <p:cNvSpPr>
            <a:spLocks noGrp="1"/>
          </p:cNvSpPr>
          <p:nvPr>
            <p:ph idx="1"/>
          </p:nvPr>
        </p:nvSpPr>
        <p:spPr>
          <a:xfrm>
            <a:off x="776400" y="1621110"/>
            <a:ext cx="10965327" cy="3904706"/>
          </a:xfrm>
        </p:spPr>
        <p:txBody>
          <a:bodyPr>
            <a:noAutofit/>
          </a:bodyPr>
          <a:lstStyle/>
          <a:p>
            <a:r>
              <a:rPr lang="en-NZ" sz="1800" b="0">
                <a:solidFill>
                  <a:schemeClr val="tx1"/>
                </a:solidFill>
                <a:effectLst/>
                <a:latin typeface="+mn-lt"/>
                <a:ea typeface="Times New Roman" panose="02020603050405020304" pitchFamily="18" charset="0"/>
                <a:cs typeface="Times New Roman" panose="02020603050405020304" pitchFamily="18" charset="0"/>
              </a:rPr>
              <a:t>The Mental Health Act sets out specific powers to detain patients or proposed patients and also permits the use of force in certain circumstances under section 122B. </a:t>
            </a:r>
          </a:p>
          <a:p>
            <a:endParaRPr lang="en-NZ" sz="1800" b="0">
              <a:solidFill>
                <a:schemeClr val="tx1"/>
              </a:solidFill>
              <a:effectLst/>
              <a:latin typeface="+mn-lt"/>
              <a:ea typeface="Times New Roman" panose="02020603050405020304" pitchFamily="18" charset="0"/>
              <a:cs typeface="Times New Roman" panose="02020603050405020304" pitchFamily="18" charset="0"/>
            </a:endParaRPr>
          </a:p>
          <a:p>
            <a:endParaRPr lang="en-NZ" sz="1800" b="0">
              <a:solidFill>
                <a:schemeClr val="tx1"/>
              </a:solidFill>
              <a:latin typeface="+mn-lt"/>
              <a:ea typeface="Times New Roman" panose="02020603050405020304" pitchFamily="18" charset="0"/>
              <a:cs typeface="Times New Roman" panose="02020603050405020304" pitchFamily="18" charset="0"/>
            </a:endParaRPr>
          </a:p>
          <a:p>
            <a:r>
              <a:rPr lang="en-NZ" sz="1800" b="0">
                <a:solidFill>
                  <a:schemeClr val="tx1"/>
                </a:solidFill>
                <a:effectLst/>
                <a:latin typeface="+mn-lt"/>
                <a:ea typeface="Times New Roman" panose="02020603050405020304" pitchFamily="18" charset="0"/>
                <a:cs typeface="Times New Roman" panose="02020603050405020304" pitchFamily="18" charset="0"/>
              </a:rPr>
              <a:t>In addition, there are a number of relevant sections in the Crimes Act 1961, including sections 41(1), 48(1) and 151</a:t>
            </a:r>
            <a:endParaRPr lang="en-NZ" sz="1400" b="0">
              <a:solidFill>
                <a:schemeClr val="tx1"/>
              </a:solidFill>
              <a:latin typeface="+mn-lt"/>
            </a:endParaRPr>
          </a:p>
        </p:txBody>
      </p:sp>
      <p:sp>
        <p:nvSpPr>
          <p:cNvPr id="4" name="Title 3">
            <a:extLst>
              <a:ext uri="{FF2B5EF4-FFF2-40B4-BE49-F238E27FC236}">
                <a16:creationId xmlns:a16="http://schemas.microsoft.com/office/drawing/2014/main" id="{0B463643-CB15-43C4-8132-A7AE1D944047}"/>
              </a:ext>
            </a:extLst>
          </p:cNvPr>
          <p:cNvSpPr>
            <a:spLocks noGrp="1"/>
          </p:cNvSpPr>
          <p:nvPr>
            <p:ph type="title"/>
          </p:nvPr>
        </p:nvSpPr>
        <p:spPr>
          <a:xfrm>
            <a:off x="776400" y="856824"/>
            <a:ext cx="10515600" cy="950719"/>
          </a:xfrm>
        </p:spPr>
        <p:txBody>
          <a:bodyPr/>
          <a:lstStyle/>
          <a:p>
            <a:r>
              <a:rPr lang="en-NZ">
                <a:solidFill>
                  <a:schemeClr val="accent1">
                    <a:lumMod val="75000"/>
                  </a:schemeClr>
                </a:solidFill>
              </a:rPr>
              <a:t>Mental Health Act </a:t>
            </a:r>
          </a:p>
        </p:txBody>
      </p:sp>
      <p:sp>
        <p:nvSpPr>
          <p:cNvPr id="2" name="Title 3">
            <a:extLst>
              <a:ext uri="{FF2B5EF4-FFF2-40B4-BE49-F238E27FC236}">
                <a16:creationId xmlns:a16="http://schemas.microsoft.com/office/drawing/2014/main" id="{CB944658-D1BC-F436-D992-214C18AB0BB2}"/>
              </a:ext>
            </a:extLst>
          </p:cNvPr>
          <p:cNvSpPr txBox="1">
            <a:spLocks/>
          </p:cNvSpPr>
          <p:nvPr/>
        </p:nvSpPr>
        <p:spPr>
          <a:xfrm>
            <a:off x="776400" y="2669337"/>
            <a:ext cx="10515600" cy="950719"/>
          </a:xfrm>
          <a:prstGeom prst="rect">
            <a:avLst/>
          </a:prstGeom>
        </p:spPr>
        <p:txBody>
          <a:bodyPr vert="horz" lIns="0" tIns="45720" rIns="91440" bIns="45720" rtlCol="0" anchor="t" anchorCtr="0">
            <a:noAutofit/>
          </a:bodyPr>
          <a:lstStyle>
            <a:lvl1pPr algn="l" defTabSz="914400" rtl="0" eaLnBrk="1" latinLnBrk="0" hangingPunct="1">
              <a:lnSpc>
                <a:spcPct val="90000"/>
              </a:lnSpc>
              <a:spcBef>
                <a:spcPct val="0"/>
              </a:spcBef>
              <a:buNone/>
              <a:defRPr sz="3600" b="1" i="0" kern="1200" baseline="0">
                <a:solidFill>
                  <a:schemeClr val="tx2"/>
                </a:solidFill>
                <a:latin typeface="Arial" panose="020B0604020202020204" pitchFamily="34" charset="0"/>
                <a:ea typeface="+mj-ea"/>
                <a:cs typeface="+mj-cs"/>
              </a:defRPr>
            </a:lvl1pPr>
          </a:lstStyle>
          <a:p>
            <a:r>
              <a:rPr lang="en-NZ">
                <a:solidFill>
                  <a:schemeClr val="accent1">
                    <a:lumMod val="75000"/>
                  </a:schemeClr>
                </a:solidFill>
              </a:rPr>
              <a:t>Crimes Act </a:t>
            </a:r>
          </a:p>
        </p:txBody>
      </p:sp>
      <p:pic>
        <p:nvPicPr>
          <p:cNvPr id="6" name="Recorded Sound">
            <a:hlinkClick r:id="" action="ppaction://media"/>
            <a:extLst>
              <a:ext uri="{FF2B5EF4-FFF2-40B4-BE49-F238E27FC236}">
                <a16:creationId xmlns:a16="http://schemas.microsoft.com/office/drawing/2014/main" id="{8DA7C8C2-6F84-7DD3-AE5B-FC9ED71348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2824" y="6387610"/>
            <a:ext cx="406400" cy="406400"/>
          </a:xfrm>
          <a:prstGeom prst="rect">
            <a:avLst/>
          </a:prstGeom>
        </p:spPr>
      </p:pic>
    </p:spTree>
    <p:extLst>
      <p:ext uri="{BB962C8B-B14F-4D97-AF65-F5344CB8AC3E}">
        <p14:creationId xmlns:p14="http://schemas.microsoft.com/office/powerpoint/2010/main" val="3027042807"/>
      </p:ext>
    </p:extLst>
  </p:cSld>
  <p:clrMapOvr>
    <a:masterClrMapping/>
  </p:clrMapOvr>
  <p:transition spd="med" advTm="259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BB941F-8934-4F88-BBD3-E2082B27538E}"/>
              </a:ext>
            </a:extLst>
          </p:cNvPr>
          <p:cNvSpPr>
            <a:spLocks noGrp="1"/>
          </p:cNvSpPr>
          <p:nvPr>
            <p:ph type="ctrTitle"/>
          </p:nvPr>
        </p:nvSpPr>
        <p:spPr>
          <a:xfrm>
            <a:off x="976200" y="1083510"/>
            <a:ext cx="7859536" cy="3780000"/>
          </a:xfrm>
        </p:spPr>
        <p:txBody>
          <a:bodyPr/>
          <a:lstStyle/>
          <a:p>
            <a:r>
              <a:rPr lang="en-NZ" dirty="0"/>
              <a:t>Useful resource and best practice</a:t>
            </a:r>
            <a:br>
              <a:rPr lang="en-NZ" dirty="0"/>
            </a:br>
            <a:endParaRPr lang="en-NZ" sz="2800" dirty="0"/>
          </a:p>
        </p:txBody>
      </p:sp>
      <p:pic>
        <p:nvPicPr>
          <p:cNvPr id="2" name="Recorded Sound">
            <a:hlinkClick r:id="" action="ppaction://media"/>
            <a:extLst>
              <a:ext uri="{FF2B5EF4-FFF2-40B4-BE49-F238E27FC236}">
                <a16:creationId xmlns:a16="http://schemas.microsoft.com/office/drawing/2014/main" id="{8C271270-685A-3382-86EF-E976FD4A7A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21784" y="6310220"/>
            <a:ext cx="487363" cy="487363"/>
          </a:xfrm>
          <a:prstGeom prst="rect">
            <a:avLst/>
          </a:prstGeom>
        </p:spPr>
      </p:pic>
    </p:spTree>
    <p:extLst>
      <p:ext uri="{BB962C8B-B14F-4D97-AF65-F5344CB8AC3E}">
        <p14:creationId xmlns:p14="http://schemas.microsoft.com/office/powerpoint/2010/main" val="3743691828"/>
      </p:ext>
    </p:extLst>
  </p:cSld>
  <p:clrMapOvr>
    <a:masterClrMapping/>
  </p:clrMapOvr>
  <p:transition spd="med" advTm="59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BA8D9E5-9B1F-8A4D-4DB8-33F92C69886C}"/>
              </a:ext>
            </a:extLst>
          </p:cNvPr>
          <p:cNvSpPr>
            <a:spLocks noGrp="1"/>
          </p:cNvSpPr>
          <p:nvPr>
            <p:ph idx="1"/>
          </p:nvPr>
        </p:nvSpPr>
        <p:spPr>
          <a:xfrm>
            <a:off x="806481" y="1440135"/>
            <a:ext cx="10727427" cy="4518406"/>
          </a:xfrm>
        </p:spPr>
        <p:txBody>
          <a:bodyPr>
            <a:normAutofit/>
          </a:bodyPr>
          <a:lstStyle/>
          <a:p>
            <a:pPr marL="457200" indent="-457200">
              <a:lnSpc>
                <a:spcPct val="110000"/>
              </a:lnSpc>
              <a:spcAft>
                <a:spcPts val="1000"/>
              </a:spcAft>
              <a:buFont typeface="Arial" panose="020B0604020202020204" pitchFamily="34" charset="0"/>
              <a:buChar char="•"/>
            </a:pPr>
            <a:r>
              <a:rPr lang="en-US" sz="2000" b="0" i="1" dirty="0">
                <a:solidFill>
                  <a:schemeClr val="accent5">
                    <a:lumMod val="75000"/>
                  </a:schemeClr>
                </a:solidFill>
                <a:latin typeface="+mn-lt"/>
                <a:hlinkClick r:id="rId5">
                  <a:extLst>
                    <a:ext uri="{A12FA001-AC4F-418D-AE19-62706E023703}">
                      <ahyp:hlinkClr xmlns:ahyp="http://schemas.microsoft.com/office/drawing/2018/hyperlinkcolor" val="tx"/>
                    </a:ext>
                  </a:extLst>
                </a:hlinkClick>
              </a:rPr>
              <a:t>Sector Guidance for </a:t>
            </a:r>
            <a:r>
              <a:rPr lang="en-US" sz="2000" b="0" i="1" dirty="0" err="1">
                <a:solidFill>
                  <a:schemeClr val="accent5">
                    <a:lumMod val="75000"/>
                  </a:schemeClr>
                </a:solidFill>
                <a:latin typeface="+mn-lt"/>
                <a:hlinkClick r:id="rId5">
                  <a:extLst>
                    <a:ext uri="{A12FA001-AC4F-418D-AE19-62706E023703}">
                      <ahyp:hlinkClr xmlns:ahyp="http://schemas.microsoft.com/office/drawing/2018/hyperlinkcolor" val="tx"/>
                    </a:ext>
                  </a:extLst>
                </a:hlinkClick>
              </a:rPr>
              <a:t>Ngā</a:t>
            </a:r>
            <a:r>
              <a:rPr lang="en-US" sz="2000" b="0" i="1" dirty="0">
                <a:solidFill>
                  <a:schemeClr val="accent5">
                    <a:lumMod val="75000"/>
                  </a:schemeClr>
                </a:solidFill>
                <a:latin typeface="+mn-lt"/>
                <a:hlinkClick r:id="rId5">
                  <a:extLst>
                    <a:ext uri="{A12FA001-AC4F-418D-AE19-62706E023703}">
                      <ahyp:hlinkClr xmlns:ahyp="http://schemas.microsoft.com/office/drawing/2018/hyperlinkcolor" val="tx"/>
                    </a:ext>
                  </a:extLst>
                </a:hlinkClick>
              </a:rPr>
              <a:t> </a:t>
            </a:r>
            <a:r>
              <a:rPr lang="en-US" sz="2000" b="0" i="1" dirty="0" err="1">
                <a:solidFill>
                  <a:schemeClr val="accent5">
                    <a:lumMod val="75000"/>
                  </a:schemeClr>
                </a:solidFill>
                <a:latin typeface="+mn-lt"/>
                <a:hlinkClick r:id="rId5">
                  <a:extLst>
                    <a:ext uri="{A12FA001-AC4F-418D-AE19-62706E023703}">
                      <ahyp:hlinkClr xmlns:ahyp="http://schemas.microsoft.com/office/drawing/2018/hyperlinkcolor" val="tx"/>
                    </a:ext>
                  </a:extLst>
                </a:hlinkClick>
              </a:rPr>
              <a:t>Paerewa</a:t>
            </a:r>
            <a:r>
              <a:rPr lang="en-US" sz="2000" b="0" i="1" dirty="0">
                <a:solidFill>
                  <a:schemeClr val="accent5">
                    <a:lumMod val="75000"/>
                  </a:schemeClr>
                </a:solidFill>
                <a:latin typeface="+mn-lt"/>
                <a:hlinkClick r:id="rId5">
                  <a:extLst>
                    <a:ext uri="{A12FA001-AC4F-418D-AE19-62706E023703}">
                      <ahyp:hlinkClr xmlns:ahyp="http://schemas.microsoft.com/office/drawing/2018/hyperlinkcolor" val="tx"/>
                    </a:ext>
                  </a:extLst>
                </a:hlinkClick>
              </a:rPr>
              <a:t> Health and Disability Services Standard (NZS 8134:2021)</a:t>
            </a:r>
            <a:endParaRPr lang="en-US" sz="2000" b="0" i="1" dirty="0">
              <a:solidFill>
                <a:schemeClr val="accent5">
                  <a:lumMod val="75000"/>
                </a:schemeClr>
              </a:solidFill>
              <a:latin typeface="+mn-lt"/>
            </a:endParaRPr>
          </a:p>
          <a:p>
            <a:pPr marL="457200" indent="-457200">
              <a:buFont typeface="Arial" panose="020B0604020202020204" pitchFamily="34" charset="0"/>
              <a:buChar char="•"/>
            </a:pPr>
            <a:r>
              <a:rPr lang="en-NZ" sz="2000" b="0" i="1" dirty="0">
                <a:solidFill>
                  <a:schemeClr val="accent5">
                    <a:lumMod val="75000"/>
                  </a:schemeClr>
                </a:solidFill>
                <a:latin typeface="+mn-lt"/>
                <a:hlinkClick r:id="rId6">
                  <a:extLst>
                    <a:ext uri="{A12FA001-AC4F-418D-AE19-62706E023703}">
                      <ahyp:hlinkClr xmlns:ahyp="http://schemas.microsoft.com/office/drawing/2018/hyperlinkcolor" val="tx"/>
                    </a:ext>
                  </a:extLst>
                </a:hlinkClick>
              </a:rPr>
              <a:t>Guidelines for Reducing and Eliminating Seclusion and Restraint Under the Mental Health (Compulsory Assessment and Treatment) Act 1992</a:t>
            </a:r>
            <a:endParaRPr lang="en-NZ" sz="2000" b="0" i="1" dirty="0">
              <a:solidFill>
                <a:schemeClr val="accent5">
                  <a:lumMod val="75000"/>
                </a:schemeClr>
              </a:solidFill>
              <a:latin typeface="+mn-lt"/>
            </a:endParaRPr>
          </a:p>
          <a:p>
            <a:pPr marL="457200" indent="-457200">
              <a:buFont typeface="Arial" panose="020B0604020202020204" pitchFamily="34" charset="0"/>
              <a:buChar char="•"/>
            </a:pPr>
            <a:r>
              <a:rPr lang="en-NZ" sz="2000" b="0" i="1" dirty="0">
                <a:solidFill>
                  <a:schemeClr val="accent5">
                    <a:lumMod val="75000"/>
                  </a:schemeClr>
                </a:solidFill>
                <a:latin typeface="+mn-lt"/>
                <a:hlinkClick r:id="rId7">
                  <a:extLst>
                    <a:ext uri="{A12FA001-AC4F-418D-AE19-62706E023703}">
                      <ahyp:hlinkClr xmlns:ahyp="http://schemas.microsoft.com/office/drawing/2018/hyperlinkcolor" val="tx"/>
                    </a:ext>
                  </a:extLst>
                </a:hlinkClick>
              </a:rPr>
              <a:t>Guidelines to the Mental Health (Compulsory Assessment and Treatment) Act 1992</a:t>
            </a:r>
            <a:endParaRPr lang="en-NZ" sz="2000" b="0" i="1" dirty="0">
              <a:solidFill>
                <a:schemeClr val="accent5">
                  <a:lumMod val="75000"/>
                </a:schemeClr>
              </a:solidFill>
              <a:latin typeface="+mn-lt"/>
            </a:endParaRPr>
          </a:p>
          <a:p>
            <a:pPr marL="457200" indent="-457200">
              <a:buFont typeface="Arial" panose="020B0604020202020204" pitchFamily="34" charset="0"/>
              <a:buChar char="•"/>
            </a:pPr>
            <a:r>
              <a:rPr lang="en-NZ" sz="2000" b="0" i="1" dirty="0">
                <a:solidFill>
                  <a:schemeClr val="accent5">
                    <a:lumMod val="75000"/>
                  </a:schemeClr>
                </a:solidFill>
                <a:latin typeface="+mn-lt"/>
                <a:hlinkClick r:id="rId8">
                  <a:extLst>
                    <a:ext uri="{A12FA001-AC4F-418D-AE19-62706E023703}">
                      <ahyp:hlinkClr xmlns:ahyp="http://schemas.microsoft.com/office/drawing/2018/hyperlinkcolor" val="tx"/>
                    </a:ext>
                  </a:extLst>
                </a:hlinkClick>
              </a:rPr>
              <a:t>Human Rights and the Mental Health (Compulsory Assessment and Treatment) Act 1992. </a:t>
            </a:r>
            <a:endParaRPr lang="en-NZ" sz="2000" b="0" i="1" dirty="0">
              <a:solidFill>
                <a:schemeClr val="accent5">
                  <a:lumMod val="75000"/>
                </a:schemeClr>
              </a:solidFill>
              <a:latin typeface="+mn-lt"/>
            </a:endParaRPr>
          </a:p>
          <a:p>
            <a:pPr marL="457200" indent="-457200">
              <a:buFont typeface="Arial" panose="020B0604020202020204" pitchFamily="34" charset="0"/>
              <a:buChar char="•"/>
            </a:pPr>
            <a:r>
              <a:rPr lang="en-NZ" sz="2000" b="0" i="1" dirty="0">
                <a:solidFill>
                  <a:schemeClr val="accent5">
                    <a:lumMod val="75000"/>
                  </a:schemeClr>
                </a:solidFill>
                <a:latin typeface="+mn-lt"/>
                <a:hlinkClick r:id="rId9">
                  <a:extLst>
                    <a:ext uri="{A12FA001-AC4F-418D-AE19-62706E023703}">
                      <ahyp:hlinkClr xmlns:ahyp="http://schemas.microsoft.com/office/drawing/2018/hyperlinkcolor" val="tx"/>
                    </a:ext>
                  </a:extLst>
                </a:hlinkClick>
              </a:rPr>
              <a:t>Māori Advisory Group Mental health and addiction quality improvement programme Tools and resources provided by the group</a:t>
            </a:r>
            <a:endParaRPr lang="en-NZ" sz="2000" b="0" i="1" dirty="0">
              <a:solidFill>
                <a:schemeClr val="accent5">
                  <a:lumMod val="75000"/>
                </a:schemeClr>
              </a:solidFill>
              <a:latin typeface="+mn-lt"/>
            </a:endParaRPr>
          </a:p>
          <a:p>
            <a:pPr marL="457200" indent="-457200">
              <a:buFont typeface="Arial" panose="020B0604020202020204" pitchFamily="34" charset="0"/>
              <a:buChar char="•"/>
            </a:pPr>
            <a:r>
              <a:rPr lang="en-NZ" sz="2000" b="0" i="1" dirty="0">
                <a:solidFill>
                  <a:schemeClr val="accent5">
                    <a:lumMod val="75000"/>
                  </a:schemeClr>
                </a:solidFill>
                <a:effectLst/>
                <a:latin typeface="+mn-lt"/>
                <a:ea typeface="Times New Roman" panose="02020603050405020304" pitchFamily="18" charset="0"/>
                <a:cs typeface="Lucida Sans Unicode" panose="020B0602030504020204" pitchFamily="34" charset="0"/>
                <a:hlinkClick r:id="rId10">
                  <a:extLst>
                    <a:ext uri="{A12FA001-AC4F-418D-AE19-62706E023703}">
                      <ahyp:hlinkClr xmlns:ahyp="http://schemas.microsoft.com/office/drawing/2018/hyperlinkcolor" val="tx"/>
                    </a:ext>
                  </a:extLst>
                </a:hlinkClick>
              </a:rPr>
              <a:t>Manaaki: Mana enhancing and mana protecting practice. </a:t>
            </a:r>
            <a:endParaRPr lang="en-NZ" sz="2000" b="0" i="1" dirty="0">
              <a:solidFill>
                <a:schemeClr val="accent5">
                  <a:lumMod val="75000"/>
                </a:schemeClr>
              </a:solidFill>
              <a:effectLst/>
              <a:latin typeface="+mn-lt"/>
              <a:ea typeface="Times New Roman" panose="02020603050405020304" pitchFamily="18" charset="0"/>
              <a:cs typeface="Lucida Sans Unicode" panose="020B0602030504020204" pitchFamily="34" charset="0"/>
            </a:endParaRPr>
          </a:p>
          <a:p>
            <a:r>
              <a:rPr lang="en-NZ" sz="2000" b="0" dirty="0">
                <a:solidFill>
                  <a:schemeClr val="tx1"/>
                </a:solidFill>
                <a:latin typeface="+mn-lt"/>
                <a:ea typeface="Times New Roman" panose="02020603050405020304" pitchFamily="18" charset="0"/>
                <a:cs typeface="Lucida Sans Unicode" panose="020B0602030504020204" pitchFamily="34" charset="0"/>
              </a:rPr>
              <a:t>    </a:t>
            </a:r>
            <a:endParaRPr lang="en-NZ" sz="2000" b="0" dirty="0">
              <a:solidFill>
                <a:schemeClr val="tx1"/>
              </a:solidFill>
              <a:effectLst/>
              <a:latin typeface="+mn-lt"/>
              <a:ea typeface="Times New Roman" panose="02020603050405020304" pitchFamily="18" charset="0"/>
              <a:cs typeface="Lucida Sans Unicode" panose="020B0602030504020204" pitchFamily="34" charset="0"/>
            </a:endParaRPr>
          </a:p>
          <a:p>
            <a:pPr marL="457200" indent="-457200">
              <a:lnSpc>
                <a:spcPct val="110000"/>
              </a:lnSpc>
              <a:spcAft>
                <a:spcPts val="1000"/>
              </a:spcAft>
              <a:buFont typeface="Arial" panose="020B0604020202020204" pitchFamily="34" charset="0"/>
              <a:buChar char="•"/>
            </a:pPr>
            <a:endParaRPr lang="en-US" sz="1400" b="1" i="1" dirty="0">
              <a:solidFill>
                <a:schemeClr val="tx2">
                  <a:lumMod val="50000"/>
                </a:schemeClr>
              </a:solidFill>
              <a:latin typeface="+mn-lt"/>
            </a:endParaRPr>
          </a:p>
          <a:p>
            <a:pPr marL="285750" indent="-285750">
              <a:buFont typeface="Arial" panose="020B0604020202020204" pitchFamily="34" charset="0"/>
              <a:buChar char="•"/>
            </a:pPr>
            <a:endParaRPr lang="en-NZ" sz="1400" dirty="0">
              <a:latin typeface="+mn-lt"/>
            </a:endParaRPr>
          </a:p>
        </p:txBody>
      </p:sp>
      <p:pic>
        <p:nvPicPr>
          <p:cNvPr id="2" name="Recorded Sound">
            <a:hlinkClick r:id="" action="ppaction://media"/>
            <a:extLst>
              <a:ext uri="{FF2B5EF4-FFF2-40B4-BE49-F238E27FC236}">
                <a16:creationId xmlns:a16="http://schemas.microsoft.com/office/drawing/2014/main" id="{932F1A3F-C426-9E7E-2E92-744F4BA3650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5247" y="6339541"/>
            <a:ext cx="406400" cy="406400"/>
          </a:xfrm>
          <a:prstGeom prst="rect">
            <a:avLst/>
          </a:prstGeom>
        </p:spPr>
      </p:pic>
    </p:spTree>
    <p:extLst>
      <p:ext uri="{BB962C8B-B14F-4D97-AF65-F5344CB8AC3E}">
        <p14:creationId xmlns:p14="http://schemas.microsoft.com/office/powerpoint/2010/main" val="4153125911"/>
      </p:ext>
    </p:extLst>
  </p:cSld>
  <p:clrMapOvr>
    <a:masterClrMapping/>
  </p:clrMapOvr>
  <p:transition spd="med" advTm="131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9" fill="hold"/>
                                        <p:tgtEl>
                                          <p:spTgt spid="2"/>
                                        </p:tgtEl>
                                      </p:cBhvr>
                                    </p:cmd>
                                  </p:childTnLst>
                                </p:cTn>
                              </p:par>
                              <p:par>
                                <p:cTn id="7" presetID="10" presetClass="entr" presetSubtype="0" fill="hold" nodeType="withEffect">
                                  <p:stCondLst>
                                    <p:cond delay="50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500"/>
                                        <p:tgtEl>
                                          <p:spTgt spid="7">
                                            <p:txEl>
                                              <p:pRg st="0" end="0"/>
                                            </p:txEl>
                                          </p:spTgt>
                                        </p:tgtEl>
                                      </p:cBhvr>
                                    </p:animEffect>
                                  </p:childTnLst>
                                </p:cTn>
                              </p:par>
                              <p:par>
                                <p:cTn id="10" presetID="10" presetClass="entr" presetSubtype="0" fill="hold" nodeType="withEffect">
                                  <p:stCondLst>
                                    <p:cond delay="50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50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nodeType="withEffect">
                                  <p:stCondLst>
                                    <p:cond delay="1500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BB941F-8934-4F88-BBD3-E2082B27538E}"/>
              </a:ext>
            </a:extLst>
          </p:cNvPr>
          <p:cNvSpPr>
            <a:spLocks noGrp="1"/>
          </p:cNvSpPr>
          <p:nvPr>
            <p:ph type="ctrTitle"/>
          </p:nvPr>
        </p:nvSpPr>
        <p:spPr>
          <a:xfrm>
            <a:off x="900000" y="385010"/>
            <a:ext cx="7859536" cy="3780000"/>
          </a:xfrm>
        </p:spPr>
        <p:txBody>
          <a:bodyPr/>
          <a:lstStyle/>
          <a:p>
            <a:r>
              <a:rPr lang="en-NZ" err="1"/>
              <a:t>Ngā</a:t>
            </a:r>
            <a:r>
              <a:rPr lang="en-NZ"/>
              <a:t> Mihi Nui</a:t>
            </a:r>
            <a:br>
              <a:rPr lang="en-NZ"/>
            </a:br>
            <a:r>
              <a:rPr lang="en-NZ"/>
              <a:t>Thank you</a:t>
            </a:r>
            <a:br>
              <a:rPr lang="en-NZ"/>
            </a:br>
            <a:endParaRPr lang="en-NZ" sz="2800"/>
          </a:p>
        </p:txBody>
      </p:sp>
      <p:sp>
        <p:nvSpPr>
          <p:cNvPr id="2" name="TextBox 1">
            <a:extLst>
              <a:ext uri="{FF2B5EF4-FFF2-40B4-BE49-F238E27FC236}">
                <a16:creationId xmlns:a16="http://schemas.microsoft.com/office/drawing/2014/main" id="{9FF4D433-842E-7905-AADB-FEF6EC63F5D0}"/>
              </a:ext>
            </a:extLst>
          </p:cNvPr>
          <p:cNvSpPr txBox="1"/>
          <p:nvPr/>
        </p:nvSpPr>
        <p:spPr>
          <a:xfrm>
            <a:off x="900000" y="3892218"/>
            <a:ext cx="8888730" cy="707886"/>
          </a:xfrm>
          <a:prstGeom prst="rect">
            <a:avLst/>
          </a:prstGeom>
          <a:noFill/>
        </p:spPr>
        <p:txBody>
          <a:bodyPr wrap="square" lIns="91440" tIns="45720" rIns="91440" bIns="45720" anchor="t">
            <a:spAutoFit/>
          </a:bodyPr>
          <a:lstStyle/>
          <a:p>
            <a:r>
              <a:rPr lang="en-NZ" sz="2000" b="1" dirty="0">
                <a:solidFill>
                  <a:schemeClr val="bg1"/>
                </a:solidFill>
              </a:rPr>
              <a:t>Please direct any questions or queries to HealthCERT via </a:t>
            </a:r>
            <a:r>
              <a:rPr lang="en-NZ" sz="2000" b="1" i="1" u="sng" dirty="0">
                <a:solidFill>
                  <a:schemeClr val="bg1"/>
                </a:solidFill>
                <a:hlinkClick r:id="rId5">
                  <a:extLst>
                    <a:ext uri="{A12FA001-AC4F-418D-AE19-62706E023703}">
                      <ahyp:hlinkClr xmlns:ahyp="http://schemas.microsoft.com/office/drawing/2018/hyperlinkcolor" val="tx"/>
                    </a:ext>
                  </a:extLst>
                </a:hlinkClick>
              </a:rPr>
              <a:t>certification@health.govt.nz</a:t>
            </a:r>
            <a:r>
              <a:rPr lang="en-NZ" sz="2000" b="1" i="1" dirty="0">
                <a:solidFill>
                  <a:schemeClr val="bg1"/>
                </a:solidFill>
              </a:rPr>
              <a:t> </a:t>
            </a:r>
            <a:endParaRPr lang="en-NZ" sz="2000" b="1" i="1" dirty="0">
              <a:solidFill>
                <a:schemeClr val="bg1"/>
              </a:solidFill>
              <a:cs typeface="Arial"/>
            </a:endParaRPr>
          </a:p>
        </p:txBody>
      </p:sp>
      <p:pic>
        <p:nvPicPr>
          <p:cNvPr id="3" name="Recorded Sound">
            <a:hlinkClick r:id="" action="ppaction://media"/>
            <a:extLst>
              <a:ext uri="{FF2B5EF4-FFF2-40B4-BE49-F238E27FC236}">
                <a16:creationId xmlns:a16="http://schemas.microsoft.com/office/drawing/2014/main" id="{4161A316-75CB-F4F0-F9F1-DC9EA23C7C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45129" y="6339541"/>
            <a:ext cx="406400" cy="406400"/>
          </a:xfrm>
          <a:prstGeom prst="rect">
            <a:avLst/>
          </a:prstGeom>
        </p:spPr>
      </p:pic>
    </p:spTree>
    <p:extLst>
      <p:ext uri="{BB962C8B-B14F-4D97-AF65-F5344CB8AC3E}">
        <p14:creationId xmlns:p14="http://schemas.microsoft.com/office/powerpoint/2010/main" val="1145354032"/>
      </p:ext>
    </p:extLst>
  </p:cSld>
  <p:clrMapOvr>
    <a:masterClrMapping/>
  </p:clrMapOvr>
  <p:transition spd="med" advTm="277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421CD5-41E8-4FE1-AD0A-99A4F6CBAB10}"/>
              </a:ext>
            </a:extLst>
          </p:cNvPr>
          <p:cNvSpPr>
            <a:spLocks noGrp="1"/>
          </p:cNvSpPr>
          <p:nvPr>
            <p:ph idx="1"/>
          </p:nvPr>
        </p:nvSpPr>
        <p:spPr>
          <a:xfrm>
            <a:off x="900001" y="2075213"/>
            <a:ext cx="10515599" cy="3904706"/>
          </a:xfrm>
        </p:spPr>
        <p:txBody>
          <a:bodyPr vert="horz" lIns="0" tIns="45720" rIns="91440" bIns="45720" rtlCol="0" anchor="t">
            <a:normAutofit/>
          </a:bodyPr>
          <a:lstStyle/>
          <a:p>
            <a:pPr marL="457200" indent="-457200">
              <a:buFont typeface="Arial" panose="020B0604020202020204" pitchFamily="34" charset="0"/>
              <a:buChar char="•"/>
            </a:pPr>
            <a:r>
              <a:rPr lang="en-NZ" sz="2800" b="0" dirty="0">
                <a:solidFill>
                  <a:schemeClr val="tx1"/>
                </a:solidFill>
                <a:latin typeface="Arial"/>
                <a:cs typeface="Arial"/>
              </a:rPr>
              <a:t>Came into effect on 28 February 2022</a:t>
            </a:r>
          </a:p>
          <a:p>
            <a:pPr marL="457200" indent="-457200">
              <a:buFont typeface="Arial" panose="020B0604020202020204" pitchFamily="34" charset="0"/>
              <a:buChar char="•"/>
            </a:pPr>
            <a:r>
              <a:rPr lang="en-NZ" sz="2800" b="0" dirty="0">
                <a:solidFill>
                  <a:schemeClr val="tx1"/>
                </a:solidFill>
                <a:latin typeface="Arial"/>
                <a:cs typeface="Arial"/>
              </a:rPr>
              <a:t>Approved under the Health and Disability Services (Safety) Act 2001</a:t>
            </a:r>
          </a:p>
          <a:p>
            <a:pPr marL="457200" indent="-457200">
              <a:buFont typeface="Arial" panose="020B0604020202020204" pitchFamily="34" charset="0"/>
              <a:buChar char="•"/>
            </a:pPr>
            <a:r>
              <a:rPr lang="en-NZ" sz="2800" b="0" dirty="0">
                <a:solidFill>
                  <a:schemeClr val="tx1"/>
                </a:solidFill>
                <a:latin typeface="Arial"/>
                <a:cs typeface="Arial"/>
              </a:rPr>
              <a:t>Replaces several other standards</a:t>
            </a:r>
          </a:p>
          <a:p>
            <a:pPr marL="457200" indent="-457200">
              <a:buFont typeface="Arial" panose="020B0604020202020204" pitchFamily="34" charset="0"/>
              <a:buChar char="•"/>
            </a:pPr>
            <a:r>
              <a:rPr lang="en-NZ" sz="2800" b="0" dirty="0">
                <a:solidFill>
                  <a:schemeClr val="tx1"/>
                </a:solidFill>
                <a:latin typeface="Arial"/>
                <a:cs typeface="Arial"/>
              </a:rPr>
              <a:t>The review and development process took over two and a half years</a:t>
            </a:r>
            <a:r>
              <a:rPr lang="en-NZ" sz="2800" dirty="0">
                <a:solidFill>
                  <a:schemeClr val="tx1"/>
                </a:solidFill>
                <a:latin typeface="Arial"/>
                <a:cs typeface="Arial"/>
              </a:rPr>
              <a:t> </a:t>
            </a:r>
          </a:p>
          <a:p>
            <a:pPr marL="457200" indent="-457200">
              <a:buFont typeface="Arial" panose="020B0604020202020204" pitchFamily="34" charset="0"/>
              <a:buChar char="•"/>
            </a:pPr>
            <a:endParaRPr lang="en-NZ" dirty="0">
              <a:solidFill>
                <a:schemeClr val="tx2">
                  <a:lumMod val="50000"/>
                </a:schemeClr>
              </a:solidFill>
              <a:latin typeface="Arial"/>
              <a:cs typeface="Arial"/>
            </a:endParaRPr>
          </a:p>
        </p:txBody>
      </p:sp>
      <p:sp>
        <p:nvSpPr>
          <p:cNvPr id="4" name="Title 3">
            <a:extLst>
              <a:ext uri="{FF2B5EF4-FFF2-40B4-BE49-F238E27FC236}">
                <a16:creationId xmlns:a16="http://schemas.microsoft.com/office/drawing/2014/main" id="{0B463643-CB15-43C4-8132-A7AE1D944047}"/>
              </a:ext>
            </a:extLst>
          </p:cNvPr>
          <p:cNvSpPr>
            <a:spLocks noGrp="1"/>
          </p:cNvSpPr>
          <p:nvPr>
            <p:ph type="title"/>
          </p:nvPr>
        </p:nvSpPr>
        <p:spPr/>
        <p:txBody>
          <a:bodyPr/>
          <a:lstStyle/>
          <a:p>
            <a:r>
              <a:rPr lang="en-NZ">
                <a:solidFill>
                  <a:schemeClr val="accent1">
                    <a:lumMod val="75000"/>
                  </a:schemeClr>
                </a:solidFill>
              </a:rPr>
              <a:t>Ngā Paerewa Health and Disability Services Standard NZS 8134:2021 </a:t>
            </a:r>
          </a:p>
        </p:txBody>
      </p:sp>
      <p:pic>
        <p:nvPicPr>
          <p:cNvPr id="2" name="Recorded Sound">
            <a:hlinkClick r:id="" action="ppaction://media"/>
            <a:extLst>
              <a:ext uri="{FF2B5EF4-FFF2-40B4-BE49-F238E27FC236}">
                <a16:creationId xmlns:a16="http://schemas.microsoft.com/office/drawing/2014/main" id="{54A445EC-DEE1-9B5D-CD36-5CBDE4E907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2706" y="6369423"/>
            <a:ext cx="406400" cy="406400"/>
          </a:xfrm>
          <a:prstGeom prst="rect">
            <a:avLst/>
          </a:prstGeom>
        </p:spPr>
      </p:pic>
    </p:spTree>
    <p:extLst>
      <p:ext uri="{BB962C8B-B14F-4D97-AF65-F5344CB8AC3E}">
        <p14:creationId xmlns:p14="http://schemas.microsoft.com/office/powerpoint/2010/main" val="2008253367"/>
      </p:ext>
    </p:extLst>
  </p:cSld>
  <p:clrMapOvr>
    <a:masterClrMapping/>
  </p:clrMapOvr>
  <p:transition spd="med" advTm="380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44"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80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12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1600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421CD5-41E8-4FE1-AD0A-99A4F6CBAB10}"/>
              </a:ext>
            </a:extLst>
          </p:cNvPr>
          <p:cNvSpPr>
            <a:spLocks noGrp="1"/>
          </p:cNvSpPr>
          <p:nvPr>
            <p:ph idx="1"/>
          </p:nvPr>
        </p:nvSpPr>
        <p:spPr>
          <a:xfrm>
            <a:off x="895116" y="1592776"/>
            <a:ext cx="10515599" cy="3904706"/>
          </a:xfrm>
        </p:spPr>
        <p:txBody>
          <a:bodyPr vert="horz" lIns="0" tIns="45720" rIns="91440" bIns="45720" rtlCol="0" anchor="t">
            <a:noAutofit/>
          </a:bodyPr>
          <a:lstStyle/>
          <a:p>
            <a:pPr marL="457200" indent="-457200">
              <a:buFont typeface="Arial" panose="020B0604020202020204" pitchFamily="34" charset="0"/>
              <a:buChar char="•"/>
            </a:pPr>
            <a:r>
              <a:rPr lang="en-NZ" sz="2800" b="0" dirty="0">
                <a:solidFill>
                  <a:schemeClr val="tx1"/>
                </a:solidFill>
                <a:latin typeface="+mn-lt"/>
              </a:rPr>
              <a:t>The </a:t>
            </a:r>
            <a:r>
              <a:rPr lang="en-NZ" sz="2800" b="0" dirty="0" err="1">
                <a:solidFill>
                  <a:schemeClr val="tx1"/>
                </a:solidFill>
                <a:latin typeface="+mn-lt"/>
              </a:rPr>
              <a:t>Pae</a:t>
            </a:r>
            <a:r>
              <a:rPr lang="en-NZ" sz="2800" b="0" dirty="0">
                <a:solidFill>
                  <a:schemeClr val="tx1"/>
                </a:solidFill>
                <a:latin typeface="+mn-lt"/>
              </a:rPr>
              <a:t> Ora (Healthy Futures) Act 2022 mandates the health sector to operate under the principles of Te </a:t>
            </a:r>
            <a:r>
              <a:rPr lang="en-NZ" sz="2800" b="0" dirty="0" err="1">
                <a:solidFill>
                  <a:schemeClr val="tx1"/>
                </a:solidFill>
                <a:latin typeface="+mn-lt"/>
              </a:rPr>
              <a:t>Tiriti</a:t>
            </a:r>
            <a:r>
              <a:rPr lang="en-NZ" sz="2800" b="0" dirty="0">
                <a:solidFill>
                  <a:schemeClr val="tx1"/>
                </a:solidFill>
                <a:latin typeface="+mn-lt"/>
              </a:rPr>
              <a:t>, by ensuring </a:t>
            </a:r>
            <a:endParaRPr lang="en-US" sz="2800" dirty="0">
              <a:solidFill>
                <a:schemeClr val="tx1"/>
              </a:solidFill>
            </a:endParaRPr>
          </a:p>
          <a:p>
            <a:pPr lvl="1"/>
            <a:r>
              <a:rPr lang="en-NZ" sz="2800" b="0" dirty="0">
                <a:solidFill>
                  <a:schemeClr val="tx1"/>
                </a:solidFill>
                <a:latin typeface="+mn-lt"/>
              </a:rPr>
              <a:t>     - Equal access and results for Māori (section 7(1)(a)), </a:t>
            </a:r>
            <a:endParaRPr lang="en-NZ" sz="2800" dirty="0">
              <a:solidFill>
                <a:schemeClr val="tx1"/>
              </a:solidFill>
              <a:latin typeface="Arial Bold"/>
              <a:cs typeface="Arial Bold"/>
            </a:endParaRPr>
          </a:p>
          <a:p>
            <a:pPr lvl="1"/>
            <a:r>
              <a:rPr lang="en-NZ" sz="2800" b="0" dirty="0">
                <a:solidFill>
                  <a:schemeClr val="tx1"/>
                </a:solidFill>
                <a:latin typeface="+mn-lt"/>
              </a:rPr>
              <a:t>     - Enhancing Māori engagement to better health outcomes (section 7(1)(b)), </a:t>
            </a:r>
            <a:endParaRPr lang="en-NZ" sz="2800" dirty="0">
              <a:solidFill>
                <a:schemeClr val="tx1"/>
              </a:solidFill>
              <a:latin typeface="Arial Bold"/>
              <a:cs typeface="Arial Bold"/>
            </a:endParaRPr>
          </a:p>
          <a:p>
            <a:pPr lvl="1"/>
            <a:r>
              <a:rPr lang="en-NZ" sz="2800" b="0" dirty="0">
                <a:solidFill>
                  <a:schemeClr val="tx1"/>
                </a:solidFill>
                <a:latin typeface="+mn-lt"/>
              </a:rPr>
              <a:t>     - Delivering high-quality services to Māori (section 7(1)(d)).</a:t>
            </a:r>
          </a:p>
          <a:p>
            <a:pPr lvl="1"/>
            <a:r>
              <a:rPr lang="en-NZ" sz="2800" b="1" dirty="0">
                <a:solidFill>
                  <a:schemeClr val="tx1"/>
                </a:solidFill>
                <a:latin typeface="Arial Bold"/>
                <a:cs typeface="Arial Bold"/>
              </a:rPr>
              <a:t>  </a:t>
            </a:r>
          </a:p>
        </p:txBody>
      </p:sp>
      <p:sp>
        <p:nvSpPr>
          <p:cNvPr id="4" name="Title 3">
            <a:extLst>
              <a:ext uri="{FF2B5EF4-FFF2-40B4-BE49-F238E27FC236}">
                <a16:creationId xmlns:a16="http://schemas.microsoft.com/office/drawing/2014/main" id="{0B463643-CB15-43C4-8132-A7AE1D944047}"/>
              </a:ext>
            </a:extLst>
          </p:cNvPr>
          <p:cNvSpPr>
            <a:spLocks noGrp="1"/>
          </p:cNvSpPr>
          <p:nvPr>
            <p:ph type="title"/>
          </p:nvPr>
        </p:nvSpPr>
        <p:spPr/>
        <p:txBody>
          <a:bodyPr/>
          <a:lstStyle/>
          <a:p>
            <a:r>
              <a:rPr lang="en-NZ">
                <a:solidFill>
                  <a:schemeClr val="accent1">
                    <a:lumMod val="75000"/>
                  </a:schemeClr>
                </a:solidFill>
              </a:rPr>
              <a:t>Upholding Te </a:t>
            </a:r>
            <a:r>
              <a:rPr lang="en-NZ" err="1">
                <a:solidFill>
                  <a:schemeClr val="accent1">
                    <a:lumMod val="75000"/>
                  </a:schemeClr>
                </a:solidFill>
              </a:rPr>
              <a:t>Tiriti</a:t>
            </a:r>
            <a:r>
              <a:rPr lang="en-NZ">
                <a:solidFill>
                  <a:schemeClr val="accent1">
                    <a:lumMod val="75000"/>
                  </a:schemeClr>
                </a:solidFill>
              </a:rPr>
              <a:t> o Waitangi </a:t>
            </a:r>
          </a:p>
        </p:txBody>
      </p:sp>
      <p:pic>
        <p:nvPicPr>
          <p:cNvPr id="2" name="Recorded Sound">
            <a:hlinkClick r:id="" action="ppaction://media"/>
            <a:extLst>
              <a:ext uri="{FF2B5EF4-FFF2-40B4-BE49-F238E27FC236}">
                <a16:creationId xmlns:a16="http://schemas.microsoft.com/office/drawing/2014/main" id="{27F8AD56-D5D6-B0A0-D860-EC2E6AA683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0636" y="6351494"/>
            <a:ext cx="406400" cy="406400"/>
          </a:xfrm>
          <a:prstGeom prst="rect">
            <a:avLst/>
          </a:prstGeom>
        </p:spPr>
      </p:pic>
    </p:spTree>
    <p:extLst>
      <p:ext uri="{BB962C8B-B14F-4D97-AF65-F5344CB8AC3E}">
        <p14:creationId xmlns:p14="http://schemas.microsoft.com/office/powerpoint/2010/main" val="2288712023"/>
      </p:ext>
    </p:extLst>
  </p:cSld>
  <p:clrMapOvr>
    <a:masterClrMapping/>
  </p:clrMapOvr>
  <p:transition spd="med" advTm="178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42" fill="hold"/>
                                        <p:tgtEl>
                                          <p:spTgt spid="2"/>
                                        </p:tgtEl>
                                      </p:cBhvr>
                                    </p:cmd>
                                  </p:childTnLst>
                                </p:cTn>
                              </p:par>
                              <p:par>
                                <p:cTn id="7" presetID="10" presetClass="entr" presetSubtype="0" fill="hold" nodeType="withEffect">
                                  <p:stCondLst>
                                    <p:cond delay="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90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12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1400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1725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421CD5-41E8-4FE1-AD0A-99A4F6CBAB10}"/>
              </a:ext>
            </a:extLst>
          </p:cNvPr>
          <p:cNvSpPr>
            <a:spLocks noGrp="1"/>
          </p:cNvSpPr>
          <p:nvPr>
            <p:ph idx="1"/>
          </p:nvPr>
        </p:nvSpPr>
        <p:spPr>
          <a:xfrm>
            <a:off x="895116" y="1620130"/>
            <a:ext cx="10124830" cy="3904706"/>
          </a:xfrm>
        </p:spPr>
        <p:txBody>
          <a:bodyPr vert="horz" lIns="0" tIns="45720" rIns="91440" bIns="45720" rtlCol="0" anchor="t">
            <a:noAutofit/>
          </a:bodyPr>
          <a:lstStyle/>
          <a:p>
            <a:pPr marL="457200" indent="-457200">
              <a:buFont typeface="Arial" panose="020B0604020202020204" pitchFamily="34" charset="0"/>
              <a:buChar char="•"/>
            </a:pPr>
            <a:r>
              <a:rPr lang="en-NZ" sz="2800" b="0" dirty="0">
                <a:solidFill>
                  <a:schemeClr val="tx1"/>
                </a:solidFill>
                <a:latin typeface="+mn-lt"/>
              </a:rPr>
              <a:t>HealthCERT has developed two eLearning modules to support health and disability service providers to implement the criteria linking to cultural safety within Section 1.1 </a:t>
            </a:r>
            <a:r>
              <a:rPr lang="en-NZ" sz="2800" b="0" dirty="0" err="1">
                <a:solidFill>
                  <a:schemeClr val="tx1"/>
                </a:solidFill>
                <a:latin typeface="+mn-lt"/>
              </a:rPr>
              <a:t>Pae</a:t>
            </a:r>
            <a:r>
              <a:rPr lang="en-NZ" sz="2800" b="0" dirty="0">
                <a:solidFill>
                  <a:schemeClr val="tx1"/>
                </a:solidFill>
                <a:latin typeface="+mn-lt"/>
              </a:rPr>
              <a:t> </a:t>
            </a:r>
            <a:r>
              <a:rPr lang="en-NZ" sz="2800" b="0" dirty="0" err="1">
                <a:solidFill>
                  <a:schemeClr val="tx1"/>
                </a:solidFill>
                <a:latin typeface="+mn-lt"/>
              </a:rPr>
              <a:t>ora</a:t>
            </a:r>
            <a:r>
              <a:rPr lang="en-NZ" sz="2800" b="0" dirty="0">
                <a:solidFill>
                  <a:schemeClr val="tx1"/>
                </a:solidFill>
                <a:latin typeface="+mn-lt"/>
              </a:rPr>
              <a:t> and throughout </a:t>
            </a:r>
            <a:r>
              <a:rPr lang="en-NZ" sz="2800" b="0" dirty="0" err="1">
                <a:solidFill>
                  <a:schemeClr val="tx1"/>
                </a:solidFill>
                <a:latin typeface="+mn-lt"/>
              </a:rPr>
              <a:t>Ngā</a:t>
            </a:r>
            <a:r>
              <a:rPr lang="en-NZ" sz="2800" b="0" dirty="0">
                <a:solidFill>
                  <a:schemeClr val="tx1"/>
                </a:solidFill>
                <a:latin typeface="+mn-lt"/>
              </a:rPr>
              <a:t> </a:t>
            </a:r>
            <a:r>
              <a:rPr lang="en-NZ" sz="2800" b="0" dirty="0" err="1">
                <a:solidFill>
                  <a:schemeClr val="tx1"/>
                </a:solidFill>
                <a:latin typeface="+mn-lt"/>
              </a:rPr>
              <a:t>Paerewa</a:t>
            </a:r>
            <a:r>
              <a:rPr lang="en-NZ" sz="2800" b="0" dirty="0">
                <a:solidFill>
                  <a:schemeClr val="tx1"/>
                </a:solidFill>
                <a:latin typeface="+mn-lt"/>
              </a:rPr>
              <a:t>:</a:t>
            </a:r>
            <a:endParaRPr lang="en-US" sz="3600" dirty="0">
              <a:solidFill>
                <a:schemeClr val="tx1"/>
              </a:solidFill>
            </a:endParaRPr>
          </a:p>
          <a:p>
            <a:pPr marL="812800" lvl="1" indent="-368300">
              <a:buFont typeface="+mj-lt"/>
              <a:buAutoNum type="arabicPeriod"/>
            </a:pPr>
            <a:r>
              <a:rPr lang="en-NZ" sz="2400" i="1" dirty="0">
                <a:solidFill>
                  <a:schemeClr val="tx1"/>
                </a:solidFill>
                <a:latin typeface="+mn-lt"/>
                <a:hlinkClick r:id="rId5">
                  <a:extLst>
                    <a:ext uri="{A12FA001-AC4F-418D-AE19-62706E023703}">
                      <ahyp:hlinkClr xmlns:ahyp="http://schemas.microsoft.com/office/drawing/2018/hyperlinkcolor" val="tx"/>
                    </a:ext>
                  </a:extLst>
                </a:hlinkClick>
              </a:rPr>
              <a:t>First </a:t>
            </a:r>
            <a:r>
              <a:rPr lang="en-NZ" sz="2400" i="1" dirty="0" err="1">
                <a:solidFill>
                  <a:schemeClr val="tx1"/>
                </a:solidFill>
                <a:latin typeface="+mn-lt"/>
                <a:hlinkClick r:id="rId5">
                  <a:extLst>
                    <a:ext uri="{A12FA001-AC4F-418D-AE19-62706E023703}">
                      <ahyp:hlinkClr xmlns:ahyp="http://schemas.microsoft.com/office/drawing/2018/hyperlinkcolor" val="tx"/>
                    </a:ext>
                  </a:extLst>
                </a:hlinkClick>
              </a:rPr>
              <a:t>Ngā</a:t>
            </a:r>
            <a:r>
              <a:rPr lang="en-NZ" sz="2400" i="1" dirty="0">
                <a:solidFill>
                  <a:schemeClr val="tx1"/>
                </a:solidFill>
                <a:latin typeface="+mn-lt"/>
                <a:hlinkClick r:id="rId5">
                  <a:extLst>
                    <a:ext uri="{A12FA001-AC4F-418D-AE19-62706E023703}">
                      <ahyp:hlinkClr xmlns:ahyp="http://schemas.microsoft.com/office/drawing/2018/hyperlinkcolor" val="tx"/>
                    </a:ext>
                  </a:extLst>
                </a:hlinkClick>
              </a:rPr>
              <a:t> </a:t>
            </a:r>
            <a:r>
              <a:rPr lang="en-NZ" sz="2400" i="1" dirty="0" err="1">
                <a:solidFill>
                  <a:schemeClr val="tx1"/>
                </a:solidFill>
                <a:latin typeface="+mn-lt"/>
                <a:hlinkClick r:id="rId5">
                  <a:extLst>
                    <a:ext uri="{A12FA001-AC4F-418D-AE19-62706E023703}">
                      <ahyp:hlinkClr xmlns:ahyp="http://schemas.microsoft.com/office/drawing/2018/hyperlinkcolor" val="tx"/>
                    </a:ext>
                  </a:extLst>
                </a:hlinkClick>
              </a:rPr>
              <a:t>Paerewa</a:t>
            </a:r>
            <a:r>
              <a:rPr lang="en-NZ" sz="2400" i="1" dirty="0">
                <a:solidFill>
                  <a:schemeClr val="tx1"/>
                </a:solidFill>
                <a:latin typeface="+mn-lt"/>
                <a:hlinkClick r:id="rId5">
                  <a:extLst>
                    <a:ext uri="{A12FA001-AC4F-418D-AE19-62706E023703}">
                      <ahyp:hlinkClr xmlns:ahyp="http://schemas.microsoft.com/office/drawing/2018/hyperlinkcolor" val="tx"/>
                    </a:ext>
                  </a:extLst>
                </a:hlinkClick>
              </a:rPr>
              <a:t> Te </a:t>
            </a:r>
            <a:r>
              <a:rPr lang="en-NZ" sz="2400" i="1" dirty="0" err="1">
                <a:solidFill>
                  <a:schemeClr val="tx1"/>
                </a:solidFill>
                <a:latin typeface="+mn-lt"/>
                <a:hlinkClick r:id="rId5">
                  <a:extLst>
                    <a:ext uri="{A12FA001-AC4F-418D-AE19-62706E023703}">
                      <ahyp:hlinkClr xmlns:ahyp="http://schemas.microsoft.com/office/drawing/2018/hyperlinkcolor" val="tx"/>
                    </a:ext>
                  </a:extLst>
                </a:hlinkClick>
              </a:rPr>
              <a:t>Tiriti</a:t>
            </a:r>
            <a:r>
              <a:rPr lang="en-NZ" sz="2400" i="1" dirty="0">
                <a:solidFill>
                  <a:schemeClr val="tx1"/>
                </a:solidFill>
                <a:latin typeface="+mn-lt"/>
                <a:hlinkClick r:id="rId5">
                  <a:extLst>
                    <a:ext uri="{A12FA001-AC4F-418D-AE19-62706E023703}">
                      <ahyp:hlinkClr xmlns:ahyp="http://schemas.microsoft.com/office/drawing/2018/hyperlinkcolor" val="tx"/>
                    </a:ext>
                  </a:extLst>
                </a:hlinkClick>
              </a:rPr>
              <a:t> eLearning module</a:t>
            </a:r>
            <a:r>
              <a:rPr lang="en-NZ" sz="2400" i="1" dirty="0">
                <a:solidFill>
                  <a:schemeClr val="tx1"/>
                </a:solidFill>
                <a:latin typeface="+mn-lt"/>
              </a:rPr>
              <a:t>: </a:t>
            </a:r>
            <a:endParaRPr lang="en-NZ" sz="2400" i="1" dirty="0">
              <a:solidFill>
                <a:schemeClr val="tx1"/>
              </a:solidFill>
              <a:latin typeface="+mn-lt"/>
              <a:cs typeface="Arial"/>
            </a:endParaRPr>
          </a:p>
          <a:p>
            <a:pPr marL="812800" lvl="1" indent="-368300">
              <a:buFont typeface="+mj-lt"/>
              <a:buAutoNum type="arabicPeriod"/>
            </a:pPr>
            <a:r>
              <a:rPr lang="en-NZ" sz="2400" i="1" dirty="0">
                <a:solidFill>
                  <a:schemeClr val="tx1"/>
                </a:solidFill>
                <a:latin typeface="+mn-lt"/>
                <a:hlinkClick r:id="rId6">
                  <a:extLst>
                    <a:ext uri="{A12FA001-AC4F-418D-AE19-62706E023703}">
                      <ahyp:hlinkClr xmlns:ahyp="http://schemas.microsoft.com/office/drawing/2018/hyperlinkcolor" val="tx"/>
                    </a:ext>
                  </a:extLst>
                </a:hlinkClick>
              </a:rPr>
              <a:t>Second </a:t>
            </a:r>
            <a:r>
              <a:rPr lang="en-NZ" sz="2400" i="1" dirty="0" err="1">
                <a:solidFill>
                  <a:schemeClr val="tx1"/>
                </a:solidFill>
                <a:latin typeface="+mn-lt"/>
                <a:hlinkClick r:id="rId6">
                  <a:extLst>
                    <a:ext uri="{A12FA001-AC4F-418D-AE19-62706E023703}">
                      <ahyp:hlinkClr xmlns:ahyp="http://schemas.microsoft.com/office/drawing/2018/hyperlinkcolor" val="tx"/>
                    </a:ext>
                  </a:extLst>
                </a:hlinkClick>
              </a:rPr>
              <a:t>Ngā</a:t>
            </a:r>
            <a:r>
              <a:rPr lang="en-NZ" sz="2400" i="1" dirty="0">
                <a:solidFill>
                  <a:schemeClr val="tx1"/>
                </a:solidFill>
                <a:latin typeface="+mn-lt"/>
                <a:hlinkClick r:id="rId6">
                  <a:extLst>
                    <a:ext uri="{A12FA001-AC4F-418D-AE19-62706E023703}">
                      <ahyp:hlinkClr xmlns:ahyp="http://schemas.microsoft.com/office/drawing/2018/hyperlinkcolor" val="tx"/>
                    </a:ext>
                  </a:extLst>
                </a:hlinkClick>
              </a:rPr>
              <a:t> </a:t>
            </a:r>
            <a:r>
              <a:rPr lang="en-NZ" sz="2400" i="1" dirty="0" err="1">
                <a:solidFill>
                  <a:schemeClr val="tx1"/>
                </a:solidFill>
                <a:latin typeface="+mn-lt"/>
                <a:hlinkClick r:id="rId6">
                  <a:extLst>
                    <a:ext uri="{A12FA001-AC4F-418D-AE19-62706E023703}">
                      <ahyp:hlinkClr xmlns:ahyp="http://schemas.microsoft.com/office/drawing/2018/hyperlinkcolor" val="tx"/>
                    </a:ext>
                  </a:extLst>
                </a:hlinkClick>
              </a:rPr>
              <a:t>Paerewa</a:t>
            </a:r>
            <a:r>
              <a:rPr lang="en-NZ" sz="2400" i="1" dirty="0">
                <a:solidFill>
                  <a:schemeClr val="tx1"/>
                </a:solidFill>
                <a:latin typeface="+mn-lt"/>
                <a:hlinkClick r:id="rId6">
                  <a:extLst>
                    <a:ext uri="{A12FA001-AC4F-418D-AE19-62706E023703}">
                      <ahyp:hlinkClr xmlns:ahyp="http://schemas.microsoft.com/office/drawing/2018/hyperlinkcolor" val="tx"/>
                    </a:ext>
                  </a:extLst>
                </a:hlinkClick>
              </a:rPr>
              <a:t> Te </a:t>
            </a:r>
            <a:r>
              <a:rPr lang="en-NZ" sz="2400" i="1" dirty="0" err="1">
                <a:solidFill>
                  <a:schemeClr val="tx1"/>
                </a:solidFill>
                <a:latin typeface="+mn-lt"/>
                <a:hlinkClick r:id="rId6">
                  <a:extLst>
                    <a:ext uri="{A12FA001-AC4F-418D-AE19-62706E023703}">
                      <ahyp:hlinkClr xmlns:ahyp="http://schemas.microsoft.com/office/drawing/2018/hyperlinkcolor" val="tx"/>
                    </a:ext>
                  </a:extLst>
                </a:hlinkClick>
              </a:rPr>
              <a:t>Tiriti</a:t>
            </a:r>
            <a:r>
              <a:rPr lang="en-NZ" sz="2400" i="1" dirty="0">
                <a:solidFill>
                  <a:schemeClr val="tx1"/>
                </a:solidFill>
                <a:latin typeface="+mn-lt"/>
                <a:hlinkClick r:id="rId6">
                  <a:extLst>
                    <a:ext uri="{A12FA001-AC4F-418D-AE19-62706E023703}">
                      <ahyp:hlinkClr xmlns:ahyp="http://schemas.microsoft.com/office/drawing/2018/hyperlinkcolor" val="tx"/>
                    </a:ext>
                  </a:extLst>
                </a:hlinkClick>
              </a:rPr>
              <a:t> eLearning module</a:t>
            </a:r>
            <a:r>
              <a:rPr lang="en-NZ" sz="2400" i="1" dirty="0">
                <a:solidFill>
                  <a:schemeClr val="tx1"/>
                </a:solidFill>
                <a:latin typeface="+mn-lt"/>
              </a:rPr>
              <a:t>:</a:t>
            </a:r>
            <a:endParaRPr lang="en-NZ" sz="2400" i="1" dirty="0">
              <a:solidFill>
                <a:schemeClr val="tx1"/>
              </a:solidFill>
              <a:latin typeface="+mn-lt"/>
              <a:cs typeface="Arial"/>
            </a:endParaRPr>
          </a:p>
        </p:txBody>
      </p:sp>
      <p:sp>
        <p:nvSpPr>
          <p:cNvPr id="4" name="Title 3">
            <a:extLst>
              <a:ext uri="{FF2B5EF4-FFF2-40B4-BE49-F238E27FC236}">
                <a16:creationId xmlns:a16="http://schemas.microsoft.com/office/drawing/2014/main" id="{0B463643-CB15-43C4-8132-A7AE1D944047}"/>
              </a:ext>
            </a:extLst>
          </p:cNvPr>
          <p:cNvSpPr>
            <a:spLocks noGrp="1"/>
          </p:cNvSpPr>
          <p:nvPr>
            <p:ph type="title"/>
          </p:nvPr>
        </p:nvSpPr>
        <p:spPr/>
        <p:txBody>
          <a:bodyPr/>
          <a:lstStyle/>
          <a:p>
            <a:r>
              <a:rPr lang="en-NZ">
                <a:solidFill>
                  <a:schemeClr val="accent1">
                    <a:lumMod val="75000"/>
                  </a:schemeClr>
                </a:solidFill>
              </a:rPr>
              <a:t>Upholding Te </a:t>
            </a:r>
            <a:r>
              <a:rPr lang="en-NZ" err="1">
                <a:solidFill>
                  <a:schemeClr val="accent1">
                    <a:lumMod val="75000"/>
                  </a:schemeClr>
                </a:solidFill>
              </a:rPr>
              <a:t>Tiriti</a:t>
            </a:r>
            <a:r>
              <a:rPr lang="en-NZ">
                <a:solidFill>
                  <a:schemeClr val="accent1">
                    <a:lumMod val="75000"/>
                  </a:schemeClr>
                </a:solidFill>
              </a:rPr>
              <a:t> o Waitangi </a:t>
            </a:r>
          </a:p>
        </p:txBody>
      </p:sp>
      <p:pic>
        <p:nvPicPr>
          <p:cNvPr id="2" name="Recorded Sound">
            <a:hlinkClick r:id="" action="ppaction://media"/>
            <a:extLst>
              <a:ext uri="{FF2B5EF4-FFF2-40B4-BE49-F238E27FC236}">
                <a16:creationId xmlns:a16="http://schemas.microsoft.com/office/drawing/2014/main" id="{48B4BD6F-FF41-A8F7-9F71-A8BD06B6A4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40752" y="6381377"/>
            <a:ext cx="406400" cy="406400"/>
          </a:xfrm>
          <a:prstGeom prst="rect">
            <a:avLst/>
          </a:prstGeom>
        </p:spPr>
      </p:pic>
    </p:spTree>
    <p:extLst>
      <p:ext uri="{BB962C8B-B14F-4D97-AF65-F5344CB8AC3E}">
        <p14:creationId xmlns:p14="http://schemas.microsoft.com/office/powerpoint/2010/main" val="1619677798"/>
      </p:ext>
    </p:extLst>
  </p:cSld>
  <p:clrMapOvr>
    <a:masterClrMapping/>
  </p:clrMapOvr>
  <p:transition spd="med" advTm="481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44" fill="hold"/>
                                        <p:tgtEl>
                                          <p:spTgt spid="2"/>
                                        </p:tgtEl>
                                      </p:cBhvr>
                                    </p:cmd>
                                  </p:childTnLst>
                                </p:cTn>
                              </p:par>
                              <p:par>
                                <p:cTn id="7" presetID="10" presetClass="entr" presetSubtype="0" fill="hold" nodeType="withEffect">
                                  <p:stCondLst>
                                    <p:cond delay="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5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463643-CB15-43C4-8132-A7AE1D944047}"/>
              </a:ext>
            </a:extLst>
          </p:cNvPr>
          <p:cNvSpPr>
            <a:spLocks noGrp="1"/>
          </p:cNvSpPr>
          <p:nvPr>
            <p:ph type="title"/>
          </p:nvPr>
        </p:nvSpPr>
        <p:spPr>
          <a:xfrm>
            <a:off x="328500" y="243081"/>
            <a:ext cx="10515600" cy="950719"/>
          </a:xfrm>
        </p:spPr>
        <p:txBody>
          <a:bodyPr/>
          <a:lstStyle/>
          <a:p>
            <a:r>
              <a:rPr lang="en-NZ">
                <a:solidFill>
                  <a:schemeClr val="accent1">
                    <a:lumMod val="75000"/>
                  </a:schemeClr>
                </a:solidFill>
              </a:rPr>
              <a:t>Section 6 Restraint and Seclusion</a:t>
            </a:r>
            <a:br>
              <a:rPr lang="en-NZ">
                <a:solidFill>
                  <a:schemeClr val="accent1">
                    <a:lumMod val="75000"/>
                  </a:schemeClr>
                </a:solidFill>
              </a:rPr>
            </a:br>
            <a:endParaRPr lang="en-NZ">
              <a:solidFill>
                <a:schemeClr val="accent1">
                  <a:lumMod val="75000"/>
                </a:schemeClr>
              </a:solidFill>
            </a:endParaRPr>
          </a:p>
        </p:txBody>
      </p:sp>
      <p:graphicFrame>
        <p:nvGraphicFramePr>
          <p:cNvPr id="3" name="Table 2">
            <a:extLst>
              <a:ext uri="{FF2B5EF4-FFF2-40B4-BE49-F238E27FC236}">
                <a16:creationId xmlns:a16="http://schemas.microsoft.com/office/drawing/2014/main" id="{95761B50-3E12-99DC-24E5-EE7B2E0FD5D4}"/>
              </a:ext>
            </a:extLst>
          </p:cNvPr>
          <p:cNvGraphicFramePr>
            <a:graphicFrameLocks noGrp="1"/>
          </p:cNvGraphicFramePr>
          <p:nvPr>
            <p:extLst>
              <p:ext uri="{D42A27DB-BD31-4B8C-83A1-F6EECF244321}">
                <p14:modId xmlns:p14="http://schemas.microsoft.com/office/powerpoint/2010/main" val="4055787963"/>
              </p:ext>
            </p:extLst>
          </p:nvPr>
        </p:nvGraphicFramePr>
        <p:xfrm>
          <a:off x="0" y="814916"/>
          <a:ext cx="12208658" cy="5502809"/>
        </p:xfrm>
        <a:graphic>
          <a:graphicData uri="http://schemas.openxmlformats.org/drawingml/2006/table">
            <a:tbl>
              <a:tblPr firstRow="1" bandRow="1">
                <a:tableStyleId>{5C22544A-7EE6-4342-B048-85BDC9FD1C3A}</a:tableStyleId>
              </a:tblPr>
              <a:tblGrid>
                <a:gridCol w="2063260">
                  <a:extLst>
                    <a:ext uri="{9D8B030D-6E8A-4147-A177-3AD203B41FA5}">
                      <a16:colId xmlns:a16="http://schemas.microsoft.com/office/drawing/2014/main" val="1101306032"/>
                    </a:ext>
                  </a:extLst>
                </a:gridCol>
                <a:gridCol w="3391485">
                  <a:extLst>
                    <a:ext uri="{9D8B030D-6E8A-4147-A177-3AD203B41FA5}">
                      <a16:colId xmlns:a16="http://schemas.microsoft.com/office/drawing/2014/main" val="4107544841"/>
                    </a:ext>
                  </a:extLst>
                </a:gridCol>
                <a:gridCol w="3378590">
                  <a:extLst>
                    <a:ext uri="{9D8B030D-6E8A-4147-A177-3AD203B41FA5}">
                      <a16:colId xmlns:a16="http://schemas.microsoft.com/office/drawing/2014/main" val="74426218"/>
                    </a:ext>
                  </a:extLst>
                </a:gridCol>
                <a:gridCol w="3375323">
                  <a:extLst>
                    <a:ext uri="{9D8B030D-6E8A-4147-A177-3AD203B41FA5}">
                      <a16:colId xmlns:a16="http://schemas.microsoft.com/office/drawing/2014/main" val="1211066510"/>
                    </a:ext>
                  </a:extLst>
                </a:gridCol>
              </a:tblGrid>
              <a:tr h="298130">
                <a:tc>
                  <a:txBody>
                    <a:bodyPr/>
                    <a:lstStyle/>
                    <a:p>
                      <a:pPr marL="0" lvl="0" indent="0">
                        <a:buNone/>
                      </a:pPr>
                      <a:endParaRPr lang="en-US" sz="1800" dirty="0"/>
                    </a:p>
                  </a:txBody>
                  <a:tcPr/>
                </a:tc>
                <a:tc>
                  <a:txBody>
                    <a:bodyPr/>
                    <a:lstStyle/>
                    <a:p>
                      <a:pPr marL="0" lvl="0" indent="0">
                        <a:buNone/>
                      </a:pPr>
                      <a:r>
                        <a:rPr lang="en-US" sz="1800"/>
                        <a:t>The People:</a:t>
                      </a:r>
                    </a:p>
                  </a:txBody>
                  <a:tcPr/>
                </a:tc>
                <a:tc>
                  <a:txBody>
                    <a:bodyPr/>
                    <a:lstStyle/>
                    <a:p>
                      <a:pPr marL="0" lvl="0" indent="0">
                        <a:buNone/>
                      </a:pPr>
                      <a:r>
                        <a:rPr lang="en-US" sz="1800" err="1"/>
                        <a:t>Te</a:t>
                      </a:r>
                      <a:r>
                        <a:rPr lang="en-US" sz="1800"/>
                        <a:t> </a:t>
                      </a:r>
                      <a:r>
                        <a:rPr lang="en-US" sz="1800" err="1"/>
                        <a:t>Tiriti</a:t>
                      </a:r>
                      <a:r>
                        <a:rPr lang="en-US" sz="1800"/>
                        <a:t>:</a:t>
                      </a:r>
                    </a:p>
                  </a:txBody>
                  <a:tcPr/>
                </a:tc>
                <a:tc>
                  <a:txBody>
                    <a:bodyPr/>
                    <a:lstStyle/>
                    <a:p>
                      <a:pPr marL="0" lvl="0" indent="0">
                        <a:buNone/>
                      </a:pPr>
                      <a:r>
                        <a:rPr lang="en-US" sz="1800" dirty="0"/>
                        <a:t>Service Providers:</a:t>
                      </a:r>
                    </a:p>
                  </a:txBody>
                  <a:tcPr/>
                </a:tc>
                <a:extLst>
                  <a:ext uri="{0D108BD9-81ED-4DB2-BD59-A6C34878D82A}">
                    <a16:rowId xmlns:a16="http://schemas.microsoft.com/office/drawing/2014/main" val="1419220658"/>
                  </a:ext>
                </a:extLst>
              </a:tr>
              <a:tr h="1134793">
                <a:tc>
                  <a:txBody>
                    <a:bodyPr/>
                    <a:lstStyle/>
                    <a:p>
                      <a:pPr marL="0" indent="0">
                        <a:buNone/>
                      </a:pPr>
                      <a:r>
                        <a:rPr lang="en-US" sz="1400" b="1" dirty="0"/>
                        <a:t>Subsection 1:</a:t>
                      </a:r>
                    </a:p>
                    <a:p>
                      <a:pPr marL="0" lvl="0" indent="0">
                        <a:buNone/>
                      </a:pPr>
                      <a:endParaRPr lang="en-US" sz="1400" b="1" dirty="0"/>
                    </a:p>
                    <a:p>
                      <a:pPr marL="0" lvl="0" indent="0">
                        <a:buNone/>
                      </a:pPr>
                      <a:r>
                        <a:rPr lang="en-US" sz="1400" dirty="0"/>
                        <a:t>     Restraint processes</a:t>
                      </a:r>
                    </a:p>
                  </a:txBody>
                  <a:tcPr/>
                </a:tc>
                <a:tc>
                  <a:txBody>
                    <a:bodyPr/>
                    <a:lstStyle/>
                    <a:p>
                      <a:pPr marL="0" lvl="0" indent="0">
                        <a:spcBef>
                          <a:spcPts val="450"/>
                        </a:spcBef>
                        <a:buClr>
                          <a:srgbClr val="181F1B"/>
                        </a:buClr>
                        <a:buNone/>
                      </a:pPr>
                      <a:r>
                        <a:rPr lang="en-NZ" sz="1400" b="0" i="0" u="none" strike="noStrike" noProof="0">
                          <a:solidFill>
                            <a:schemeClr val="tx1"/>
                          </a:solidFill>
                          <a:latin typeface="Arial"/>
                        </a:rPr>
                        <a:t>I trust the service provider is committed to improving policies, systems and processes to ensure I am free from restrictions.</a:t>
                      </a:r>
                    </a:p>
                  </a:txBody>
                  <a:tcPr/>
                </a:tc>
                <a:tc>
                  <a:txBody>
                    <a:bodyPr/>
                    <a:lstStyle/>
                    <a:p>
                      <a:pPr marL="0" lvl="0" indent="0">
                        <a:spcBef>
                          <a:spcPts val="450"/>
                        </a:spcBef>
                        <a:buClr>
                          <a:srgbClr val="181F1B"/>
                        </a:buClr>
                        <a:buNone/>
                      </a:pPr>
                      <a:r>
                        <a:rPr lang="en-NZ" sz="1400" b="0" i="0" u="none" strike="noStrike" noProof="0">
                          <a:solidFill>
                            <a:schemeClr val="tx1"/>
                          </a:solidFill>
                          <a:latin typeface="Arial"/>
                        </a:rPr>
                        <a:t>Service providers work in partnership with Māori to ensure services are mana enhancing and use least restrictive practices.</a:t>
                      </a:r>
                      <a:endParaRPr lang="en-NZ" sz="1400" b="0" i="0" u="none" strike="noStrike" noProof="0">
                        <a:solidFill>
                          <a:srgbClr val="181F1B"/>
                        </a:solidFill>
                        <a:latin typeface="Arial"/>
                      </a:endParaRPr>
                    </a:p>
                  </a:txBody>
                  <a:tcPr/>
                </a:tc>
                <a:tc>
                  <a:txBody>
                    <a:bodyPr/>
                    <a:lstStyle/>
                    <a:p>
                      <a:pPr marL="0" lvl="0" indent="0">
                        <a:spcBef>
                          <a:spcPts val="450"/>
                        </a:spcBef>
                        <a:buClr>
                          <a:srgbClr val="181F1B"/>
                        </a:buClr>
                        <a:buNone/>
                      </a:pPr>
                      <a:r>
                        <a:rPr lang="en-NZ" sz="1400" b="0" i="0" u="none" strike="noStrike" noProof="0">
                          <a:solidFill>
                            <a:schemeClr val="tx1"/>
                          </a:solidFill>
                          <a:latin typeface="Arial"/>
                        </a:rPr>
                        <a:t>We demonstrate the rationale for the use of restraint in the context of aiming for elimination.</a:t>
                      </a:r>
                      <a:endParaRPr lang="en-NZ" sz="1400" b="0" i="0" u="none" strike="noStrike" noProof="0">
                        <a:solidFill>
                          <a:srgbClr val="181F1B"/>
                        </a:solidFill>
                        <a:latin typeface="Arial"/>
                      </a:endParaRPr>
                    </a:p>
                    <a:p>
                      <a:pPr marL="0" lvl="0" indent="0">
                        <a:buNone/>
                      </a:pPr>
                      <a:endParaRPr lang="en-US" sz="1400"/>
                    </a:p>
                  </a:txBody>
                  <a:tcPr/>
                </a:tc>
                <a:extLst>
                  <a:ext uri="{0D108BD9-81ED-4DB2-BD59-A6C34878D82A}">
                    <a16:rowId xmlns:a16="http://schemas.microsoft.com/office/drawing/2014/main" val="769805463"/>
                  </a:ext>
                </a:extLst>
              </a:tr>
              <a:tr h="1328224">
                <a:tc>
                  <a:txBody>
                    <a:bodyPr/>
                    <a:lstStyle/>
                    <a:p>
                      <a:pPr marL="0" indent="0">
                        <a:buNone/>
                      </a:pPr>
                      <a:r>
                        <a:rPr lang="en-US" sz="1400" b="1"/>
                        <a:t>Subsection 2:</a:t>
                      </a:r>
                    </a:p>
                    <a:p>
                      <a:pPr marL="0" lvl="0" indent="0">
                        <a:buNone/>
                      </a:pPr>
                      <a:endParaRPr lang="en-US" sz="1400" b="1"/>
                    </a:p>
                    <a:p>
                      <a:pPr marL="0" lvl="0" indent="0">
                        <a:buNone/>
                      </a:pPr>
                      <a:r>
                        <a:rPr lang="en-US" sz="1400"/>
                        <a:t>     Safe restraint</a:t>
                      </a:r>
                    </a:p>
                  </a:txBody>
                  <a:tcPr/>
                </a:tc>
                <a:tc>
                  <a:txBody>
                    <a:bodyPr/>
                    <a:lstStyle/>
                    <a:p>
                      <a:pPr marL="0" lvl="0" indent="0">
                        <a:spcBef>
                          <a:spcPts val="450"/>
                        </a:spcBef>
                        <a:buClr>
                          <a:srgbClr val="181F1B"/>
                        </a:buClr>
                        <a:buNone/>
                      </a:pPr>
                      <a:r>
                        <a:rPr lang="en-NZ" sz="1400" b="0" i="0" u="none" strike="noStrike" noProof="0">
                          <a:solidFill>
                            <a:schemeClr val="tx1"/>
                          </a:solidFill>
                          <a:latin typeface="Arial"/>
                        </a:rPr>
                        <a:t>I have options that enable my freedom and ensure my care and support adapts when my needs change, and I trust that the least restrictive options are used first.</a:t>
                      </a:r>
                    </a:p>
                  </a:txBody>
                  <a:tcPr/>
                </a:tc>
                <a:tc>
                  <a:txBody>
                    <a:bodyPr/>
                    <a:lstStyle/>
                    <a:p>
                      <a:pPr marL="0" lvl="0" indent="0">
                        <a:spcBef>
                          <a:spcPts val="450"/>
                        </a:spcBef>
                        <a:buClr>
                          <a:srgbClr val="181F1B"/>
                        </a:buClr>
                        <a:buNone/>
                      </a:pPr>
                      <a:r>
                        <a:rPr lang="en-NZ" sz="1400" b="0" i="0" u="none" strike="noStrike" noProof="0">
                          <a:solidFill>
                            <a:schemeClr val="tx1"/>
                          </a:solidFill>
                          <a:latin typeface="Arial"/>
                        </a:rPr>
                        <a:t>Service providers work in partnership with Māori to ensure that any form of restraint is always the last resort.</a:t>
                      </a:r>
                      <a:endParaRPr lang="en-NZ" sz="1400" b="0" i="0" u="none" strike="noStrike" noProof="0">
                        <a:solidFill>
                          <a:srgbClr val="181F1B"/>
                        </a:solidFill>
                        <a:latin typeface="Arial"/>
                      </a:endParaRPr>
                    </a:p>
                    <a:p>
                      <a:pPr marL="0" lvl="0" indent="0">
                        <a:buNone/>
                      </a:pPr>
                      <a:endParaRPr lang="en-US" sz="1400"/>
                    </a:p>
                  </a:txBody>
                  <a:tcPr/>
                </a:tc>
                <a:tc>
                  <a:txBody>
                    <a:bodyPr/>
                    <a:lstStyle/>
                    <a:p>
                      <a:pPr marL="0" lvl="0" indent="0">
                        <a:spcBef>
                          <a:spcPts val="450"/>
                        </a:spcBef>
                        <a:buClr>
                          <a:srgbClr val="181F1B"/>
                        </a:buClr>
                        <a:buNone/>
                      </a:pPr>
                      <a:r>
                        <a:rPr lang="en-NZ" sz="1400" b="0" i="0" u="none" strike="noStrike" noProof="0">
                          <a:solidFill>
                            <a:schemeClr val="tx1"/>
                          </a:solidFill>
                          <a:latin typeface="Arial"/>
                        </a:rPr>
                        <a:t>We consider least restrictive practices, implement de-escalation techniques and alternative interventions, and only use approved restraint as the last resort.</a:t>
                      </a:r>
                      <a:endParaRPr lang="en-NZ" sz="1400" b="0" i="0" u="none" strike="noStrike" noProof="0">
                        <a:solidFill>
                          <a:srgbClr val="181F1B"/>
                        </a:solidFill>
                        <a:latin typeface="Arial"/>
                      </a:endParaRPr>
                    </a:p>
                  </a:txBody>
                  <a:tcPr/>
                </a:tc>
                <a:extLst>
                  <a:ext uri="{0D108BD9-81ED-4DB2-BD59-A6C34878D82A}">
                    <a16:rowId xmlns:a16="http://schemas.microsoft.com/office/drawing/2014/main" val="720498390"/>
                  </a:ext>
                </a:extLst>
              </a:tr>
              <a:tr h="1302432">
                <a:tc>
                  <a:txBody>
                    <a:bodyPr/>
                    <a:lstStyle/>
                    <a:p>
                      <a:pPr marL="0" indent="0">
                        <a:buNone/>
                      </a:pPr>
                      <a:r>
                        <a:rPr lang="en-US" sz="1400" b="1"/>
                        <a:t>Subsection 3:</a:t>
                      </a:r>
                    </a:p>
                    <a:p>
                      <a:pPr marL="0" lvl="0" indent="0">
                        <a:buNone/>
                      </a:pPr>
                      <a:r>
                        <a:rPr lang="en-US" sz="1400"/>
                        <a:t>     </a:t>
                      </a:r>
                    </a:p>
                    <a:p>
                      <a:pPr marL="0" lvl="0" indent="0">
                        <a:buNone/>
                      </a:pPr>
                      <a:r>
                        <a:rPr lang="en-US" sz="1400"/>
                        <a:t>     Quality review</a:t>
                      </a:r>
                    </a:p>
                  </a:txBody>
                  <a:tcPr/>
                </a:tc>
                <a:tc>
                  <a:txBody>
                    <a:bodyPr/>
                    <a:lstStyle/>
                    <a:p>
                      <a:pPr marL="0" lvl="0" indent="0">
                        <a:spcBef>
                          <a:spcPts val="450"/>
                        </a:spcBef>
                        <a:buClr>
                          <a:srgbClr val="181F1B"/>
                        </a:buClr>
                        <a:buNone/>
                      </a:pPr>
                      <a:r>
                        <a:rPr lang="en-NZ" sz="1400" b="0" i="0" u="none" strike="noStrike" noProof="0">
                          <a:solidFill>
                            <a:schemeClr val="tx1"/>
                          </a:solidFill>
                          <a:latin typeface="Arial"/>
                        </a:rPr>
                        <a:t>I feel safe to share my experiences of restraint so they can influence least restrictive practice.</a:t>
                      </a:r>
                    </a:p>
                  </a:txBody>
                  <a:tcPr/>
                </a:tc>
                <a:tc>
                  <a:txBody>
                    <a:bodyPr/>
                    <a:lstStyle/>
                    <a:p>
                      <a:pPr marL="0" lvl="0" indent="0">
                        <a:buNone/>
                      </a:pPr>
                      <a:r>
                        <a:rPr lang="en-NZ" sz="1400" b="0" i="0" u="none" strike="noStrike" noProof="0">
                          <a:solidFill>
                            <a:schemeClr val="tx1"/>
                          </a:solidFill>
                          <a:latin typeface="Arial"/>
                        </a:rPr>
                        <a:t>Monitoring and quality review focus on a commitment to reducing </a:t>
                      </a:r>
                      <a:r>
                        <a:rPr lang="en-NZ" sz="1400" b="0" i="0" u="none" strike="noStrike" kern="1200" noProof="0">
                          <a:solidFill>
                            <a:schemeClr val="tx1"/>
                          </a:solidFill>
                          <a:latin typeface="Arial"/>
                          <a:ea typeface="+mn-ea"/>
                          <a:cs typeface="+mn-cs"/>
                        </a:rPr>
                        <a:t>inequities</a:t>
                      </a:r>
                      <a:r>
                        <a:rPr lang="en-NZ" sz="1400" b="0" i="0" u="none" strike="noStrike" noProof="0">
                          <a:solidFill>
                            <a:schemeClr val="tx1"/>
                          </a:solidFill>
                          <a:latin typeface="Arial"/>
                        </a:rPr>
                        <a:t> in the rate of restrictive practices experienced by Māori and implementing solutions.</a:t>
                      </a:r>
                    </a:p>
                  </a:txBody>
                  <a:tcPr/>
                </a:tc>
                <a:tc>
                  <a:txBody>
                    <a:bodyPr/>
                    <a:lstStyle/>
                    <a:p>
                      <a:pPr marL="0" lvl="0" indent="0">
                        <a:buNone/>
                      </a:pPr>
                      <a:r>
                        <a:rPr lang="en-NZ" sz="1400" b="0" i="0" u="none" strike="noStrike" noProof="0">
                          <a:solidFill>
                            <a:schemeClr val="tx1"/>
                          </a:solidFill>
                          <a:latin typeface="Arial"/>
                        </a:rPr>
                        <a:t>We maintain or are working towards a restraint-free environment by collecting, monitoring and reviewing data and implementing improvement activities.</a:t>
                      </a:r>
                      <a:endParaRPr lang="en-US" sz="1400"/>
                    </a:p>
                  </a:txBody>
                  <a:tcPr/>
                </a:tc>
                <a:extLst>
                  <a:ext uri="{0D108BD9-81ED-4DB2-BD59-A6C34878D82A}">
                    <a16:rowId xmlns:a16="http://schemas.microsoft.com/office/drawing/2014/main" val="451038341"/>
                  </a:ext>
                </a:extLst>
              </a:tr>
              <a:tr h="1138320">
                <a:tc>
                  <a:txBody>
                    <a:bodyPr/>
                    <a:lstStyle/>
                    <a:p>
                      <a:pPr marL="0" indent="0">
                        <a:buNone/>
                      </a:pPr>
                      <a:r>
                        <a:rPr lang="en-US" sz="1400" b="1"/>
                        <a:t>Subsection 4:</a:t>
                      </a:r>
                    </a:p>
                    <a:p>
                      <a:pPr marL="0" lvl="0" indent="0">
                        <a:buNone/>
                      </a:pPr>
                      <a:endParaRPr lang="en-US" sz="1400" b="1"/>
                    </a:p>
                    <a:p>
                      <a:pPr marL="0" lvl="0" indent="0">
                        <a:buNone/>
                      </a:pPr>
                      <a:r>
                        <a:rPr lang="en-US" sz="1400"/>
                        <a:t>     Seclusion</a:t>
                      </a:r>
                    </a:p>
                  </a:txBody>
                  <a:tcPr/>
                </a:tc>
                <a:tc>
                  <a:txBody>
                    <a:bodyPr/>
                    <a:lstStyle/>
                    <a:p>
                      <a:pPr marL="0" lvl="0" indent="0">
                        <a:buNone/>
                      </a:pPr>
                      <a:r>
                        <a:rPr lang="en-NZ" sz="1400" b="0" i="0" u="none" strike="noStrike" noProof="0">
                          <a:solidFill>
                            <a:schemeClr val="tx1"/>
                          </a:solidFill>
                          <a:latin typeface="Arial"/>
                        </a:rPr>
                        <a:t>I trust that service providers do all that they can to enable health care and support workers to explore all other options so that I am not secluded.</a:t>
                      </a:r>
                      <a:endParaRPr lang="en-US" sz="1400"/>
                    </a:p>
                  </a:txBody>
                  <a:tcPr/>
                </a:tc>
                <a:tc>
                  <a:txBody>
                    <a:bodyPr/>
                    <a:lstStyle/>
                    <a:p>
                      <a:pPr marL="0" lvl="0" indent="0">
                        <a:buNone/>
                      </a:pPr>
                      <a:r>
                        <a:rPr lang="en-NZ" sz="1400" b="0" i="0" u="none" strike="noStrike" noProof="0">
                          <a:solidFill>
                            <a:schemeClr val="tx1"/>
                          </a:solidFill>
                          <a:latin typeface="Arial"/>
                        </a:rPr>
                        <a:t>Service providers take a person- and whānau-centred approach, to ensure there is no seclusion.</a:t>
                      </a:r>
                      <a:endParaRPr lang="en-US" sz="1400"/>
                    </a:p>
                  </a:txBody>
                  <a:tcPr/>
                </a:tc>
                <a:tc>
                  <a:txBody>
                    <a:bodyPr/>
                    <a:lstStyle/>
                    <a:p>
                      <a:pPr marL="0" lvl="0" indent="0">
                        <a:buNone/>
                      </a:pPr>
                      <a:r>
                        <a:rPr lang="en-NZ" sz="1400" b="0" i="0" u="none" strike="noStrike" noProof="0" dirty="0">
                          <a:solidFill>
                            <a:schemeClr val="tx1"/>
                          </a:solidFill>
                          <a:latin typeface="Arial"/>
                        </a:rPr>
                        <a:t>We no longer consider seclusion a therapeutic intervention, and it only occurs when our environment is not conducive to the elimination of seclusion.</a:t>
                      </a:r>
                    </a:p>
                    <a:p>
                      <a:pPr marL="0" lvl="0" indent="0">
                        <a:buNone/>
                      </a:pPr>
                      <a:endParaRPr lang="en-NZ" sz="1400" b="0" i="0" u="none" strike="noStrike" noProof="0" dirty="0">
                        <a:solidFill>
                          <a:schemeClr val="tx1"/>
                        </a:solidFill>
                        <a:latin typeface="Arial"/>
                      </a:endParaRPr>
                    </a:p>
                  </a:txBody>
                  <a:tcPr/>
                </a:tc>
                <a:extLst>
                  <a:ext uri="{0D108BD9-81ED-4DB2-BD59-A6C34878D82A}">
                    <a16:rowId xmlns:a16="http://schemas.microsoft.com/office/drawing/2014/main" val="2196988364"/>
                  </a:ext>
                </a:extLst>
              </a:tr>
            </a:tbl>
          </a:graphicData>
        </a:graphic>
      </p:graphicFrame>
      <p:pic>
        <p:nvPicPr>
          <p:cNvPr id="2" name="Recorded Sound">
            <a:hlinkClick r:id="" action="ppaction://media"/>
            <a:extLst>
              <a:ext uri="{FF2B5EF4-FFF2-40B4-BE49-F238E27FC236}">
                <a16:creationId xmlns:a16="http://schemas.microsoft.com/office/drawing/2014/main" id="{AF355CCD-2D2D-3FA2-8FF4-94974B35EB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5130" y="6411719"/>
            <a:ext cx="406400" cy="406400"/>
          </a:xfrm>
          <a:prstGeom prst="rect">
            <a:avLst/>
          </a:prstGeom>
        </p:spPr>
      </p:pic>
    </p:spTree>
    <p:extLst>
      <p:ext uri="{BB962C8B-B14F-4D97-AF65-F5344CB8AC3E}">
        <p14:creationId xmlns:p14="http://schemas.microsoft.com/office/powerpoint/2010/main" val="313072649"/>
      </p:ext>
    </p:extLst>
  </p:cSld>
  <p:clrMapOvr>
    <a:masterClrMapping/>
  </p:clrMapOvr>
  <p:transition spd="med" advTm="598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01" fill="hold"/>
                                        <p:tgtEl>
                                          <p:spTgt spid="2"/>
                                        </p:tgtEl>
                                      </p:cBhvr>
                                    </p:cmd>
                                  </p:childTnLst>
                                </p:cTn>
                              </p:par>
                              <p:par>
                                <p:cTn id="7" presetID="10" presetClass="entr" presetSubtype="0" fill="hold"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421CD5-41E8-4FE1-AD0A-99A4F6CBAB10}"/>
              </a:ext>
            </a:extLst>
          </p:cNvPr>
          <p:cNvSpPr>
            <a:spLocks noGrp="1"/>
          </p:cNvSpPr>
          <p:nvPr>
            <p:ph idx="1"/>
          </p:nvPr>
        </p:nvSpPr>
        <p:spPr>
          <a:xfrm>
            <a:off x="900001" y="1828800"/>
            <a:ext cx="10515599" cy="3904706"/>
          </a:xfrm>
        </p:spPr>
        <p:txBody>
          <a:bodyPr vert="horz" lIns="0" tIns="45720" rIns="91440" bIns="45720" rtlCol="0" anchor="t">
            <a:normAutofit lnSpcReduction="10000"/>
          </a:bodyPr>
          <a:lstStyle/>
          <a:p>
            <a:r>
              <a:rPr lang="en-NZ" sz="2000" dirty="0">
                <a:solidFill>
                  <a:schemeClr val="tx1"/>
                </a:solidFill>
                <a:latin typeface="+mn-lt"/>
              </a:rPr>
              <a:t>The use of any intervention by a service provider that limits a person’s normal freedom of movement. Where restraint is consented to by a third party, it is always restraint.  </a:t>
            </a:r>
          </a:p>
          <a:p>
            <a:pPr marL="342900" indent="-342900">
              <a:buFont typeface="Arial" panose="020B0604020202020204" pitchFamily="34" charset="0"/>
              <a:buChar char="•"/>
            </a:pPr>
            <a:r>
              <a:rPr lang="en-NZ" sz="2000" dirty="0">
                <a:solidFill>
                  <a:schemeClr val="tx1"/>
                </a:solidFill>
                <a:latin typeface="+mn-lt"/>
              </a:rPr>
              <a:t>Personal restraint</a:t>
            </a:r>
            <a:r>
              <a:rPr lang="en-NZ" sz="2000" b="0" dirty="0">
                <a:solidFill>
                  <a:schemeClr val="tx1"/>
                </a:solidFill>
                <a:latin typeface="+mn-lt"/>
              </a:rPr>
              <a:t> is where a service provider uses their own body to intentionally limit a person’s movement</a:t>
            </a:r>
            <a:endParaRPr lang="en-NZ" sz="2000" b="0" dirty="0">
              <a:solidFill>
                <a:schemeClr val="tx1"/>
              </a:solidFill>
              <a:latin typeface="+mn-lt"/>
              <a:cs typeface="Arial"/>
            </a:endParaRPr>
          </a:p>
          <a:p>
            <a:pPr marL="342900" indent="-342900">
              <a:buFont typeface="Arial" panose="020B0604020202020204" pitchFamily="34" charset="0"/>
              <a:buChar char="•"/>
            </a:pPr>
            <a:r>
              <a:rPr lang="en-NZ" sz="2000" dirty="0">
                <a:solidFill>
                  <a:schemeClr val="tx1"/>
                </a:solidFill>
                <a:latin typeface="+mn-lt"/>
              </a:rPr>
              <a:t>Physical/mechanical restraint </a:t>
            </a:r>
            <a:r>
              <a:rPr lang="en-NZ" sz="2000" b="0" dirty="0">
                <a:solidFill>
                  <a:schemeClr val="tx1"/>
                </a:solidFill>
                <a:latin typeface="+mn-lt"/>
              </a:rPr>
              <a:t>is where a service provider uses equipment, devices or furniture that limits a person’s normal freedom of movement</a:t>
            </a:r>
          </a:p>
          <a:p>
            <a:pPr marL="342900" indent="-342900">
              <a:buFont typeface="Arial" panose="020B0604020202020204" pitchFamily="34" charset="0"/>
              <a:buChar char="•"/>
            </a:pPr>
            <a:r>
              <a:rPr lang="en-NZ" sz="2000" dirty="0">
                <a:solidFill>
                  <a:schemeClr val="tx1"/>
                </a:solidFill>
                <a:latin typeface="+mn-lt"/>
              </a:rPr>
              <a:t>Environmental restraint </a:t>
            </a:r>
            <a:r>
              <a:rPr lang="en-NZ" sz="2000" b="0" dirty="0">
                <a:solidFill>
                  <a:schemeClr val="tx1"/>
                </a:solidFill>
                <a:latin typeface="+mn-lt"/>
              </a:rPr>
              <a:t>is where a service provider intentionally restricts a person’s normal access to their environment is intentionally restricted by locking or blocking doors</a:t>
            </a:r>
          </a:p>
          <a:p>
            <a:r>
              <a:rPr lang="en-NZ" sz="2000" b="0" dirty="0">
                <a:solidFill>
                  <a:schemeClr val="tx1"/>
                </a:solidFill>
                <a:latin typeface="+mn-lt"/>
                <a:cs typeface="Arial"/>
              </a:rPr>
              <a:t>  </a:t>
            </a:r>
          </a:p>
        </p:txBody>
      </p:sp>
      <p:sp>
        <p:nvSpPr>
          <p:cNvPr id="4" name="Title 3">
            <a:extLst>
              <a:ext uri="{FF2B5EF4-FFF2-40B4-BE49-F238E27FC236}">
                <a16:creationId xmlns:a16="http://schemas.microsoft.com/office/drawing/2014/main" id="{0B463643-CB15-43C4-8132-A7AE1D944047}"/>
              </a:ext>
            </a:extLst>
          </p:cNvPr>
          <p:cNvSpPr>
            <a:spLocks noGrp="1"/>
          </p:cNvSpPr>
          <p:nvPr>
            <p:ph type="title"/>
          </p:nvPr>
        </p:nvSpPr>
        <p:spPr/>
        <p:txBody>
          <a:bodyPr/>
          <a:lstStyle/>
          <a:p>
            <a:r>
              <a:rPr lang="en-NZ">
                <a:solidFill>
                  <a:schemeClr val="accent1">
                    <a:lumMod val="75000"/>
                  </a:schemeClr>
                </a:solidFill>
              </a:rPr>
              <a:t>Definition of Restraint in Ngā Paerewa</a:t>
            </a:r>
          </a:p>
        </p:txBody>
      </p:sp>
      <p:pic>
        <p:nvPicPr>
          <p:cNvPr id="2" name="Recorded Sound">
            <a:hlinkClick r:id="" action="ppaction://media"/>
            <a:extLst>
              <a:ext uri="{FF2B5EF4-FFF2-40B4-BE49-F238E27FC236}">
                <a16:creationId xmlns:a16="http://schemas.microsoft.com/office/drawing/2014/main" id="{8CD4E635-DA1F-E621-B17E-5B64FABF1F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1223" y="6363447"/>
            <a:ext cx="406400" cy="406400"/>
          </a:xfrm>
          <a:prstGeom prst="rect">
            <a:avLst/>
          </a:prstGeom>
        </p:spPr>
      </p:pic>
    </p:spTree>
    <p:extLst>
      <p:ext uri="{BB962C8B-B14F-4D97-AF65-F5344CB8AC3E}">
        <p14:creationId xmlns:p14="http://schemas.microsoft.com/office/powerpoint/2010/main" val="3959022972"/>
      </p:ext>
    </p:extLst>
  </p:cSld>
  <p:clrMapOvr>
    <a:masterClrMapping/>
  </p:clrMapOvr>
  <p:transition spd="med" advTm="2223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31" fill="hold"/>
                                        <p:tgtEl>
                                          <p:spTgt spid="2"/>
                                        </p:tgtEl>
                                      </p:cBhvr>
                                    </p:cmd>
                                  </p:childTnLst>
                                </p:cTn>
                              </p:par>
                              <p:par>
                                <p:cTn id="7" presetID="10" presetClass="entr" presetSubtype="0" fill="hold" grpId="0" nodeType="withEffect">
                                  <p:stCondLst>
                                    <p:cond delay="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grpId="0" nodeType="withEffect">
                                  <p:stCondLst>
                                    <p:cond delay="90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1000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grpId="0" nodeType="withEffect">
                                  <p:stCondLst>
                                    <p:cond delay="2200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4421CD5-41E8-4FE1-AD0A-99A4F6CBAB10}"/>
              </a:ext>
            </a:extLst>
          </p:cNvPr>
          <p:cNvSpPr>
            <a:spLocks noGrp="1"/>
          </p:cNvSpPr>
          <p:nvPr>
            <p:ph idx="1"/>
          </p:nvPr>
        </p:nvSpPr>
        <p:spPr>
          <a:xfrm>
            <a:off x="900001" y="1828800"/>
            <a:ext cx="10515599" cy="3904706"/>
          </a:xfrm>
        </p:spPr>
        <p:txBody>
          <a:bodyPr>
            <a:noAutofit/>
          </a:bodyPr>
          <a:lstStyle/>
          <a:p>
            <a:r>
              <a:rPr lang="en-NZ" sz="2000" dirty="0">
                <a:solidFill>
                  <a:schemeClr val="tx1"/>
                </a:solidFill>
                <a:latin typeface="+mn-lt"/>
              </a:rPr>
              <a:t>Subsection 3.4 of </a:t>
            </a:r>
            <a:r>
              <a:rPr lang="en-NZ" sz="2000" dirty="0" err="1">
                <a:solidFill>
                  <a:schemeClr val="tx1"/>
                </a:solidFill>
                <a:latin typeface="+mn-lt"/>
              </a:rPr>
              <a:t>Ngā</a:t>
            </a:r>
            <a:r>
              <a:rPr lang="en-NZ" sz="2000" dirty="0">
                <a:solidFill>
                  <a:schemeClr val="tx1"/>
                </a:solidFill>
                <a:latin typeface="+mn-lt"/>
              </a:rPr>
              <a:t> </a:t>
            </a:r>
            <a:r>
              <a:rPr lang="en-NZ" sz="2000" dirty="0" err="1">
                <a:solidFill>
                  <a:schemeClr val="tx1"/>
                </a:solidFill>
                <a:latin typeface="+mn-lt"/>
              </a:rPr>
              <a:t>Paerewa</a:t>
            </a:r>
            <a:r>
              <a:rPr lang="en-NZ" sz="2000" dirty="0">
                <a:solidFill>
                  <a:schemeClr val="tx1"/>
                </a:solidFill>
                <a:latin typeface="+mn-lt"/>
              </a:rPr>
              <a:t> sets out the criteria for the prescribing of medication. </a:t>
            </a:r>
          </a:p>
          <a:p>
            <a:r>
              <a:rPr lang="en-NZ" sz="2000" dirty="0">
                <a:solidFill>
                  <a:schemeClr val="tx1"/>
                </a:solidFill>
                <a:latin typeface="+mn-lt"/>
              </a:rPr>
              <a:t>Manatū Hauora gives the sector the following guidance on compliance with </a:t>
            </a:r>
            <a:r>
              <a:rPr lang="en-NZ" sz="2000" dirty="0" err="1">
                <a:solidFill>
                  <a:schemeClr val="tx1"/>
                </a:solidFill>
                <a:latin typeface="+mn-lt"/>
              </a:rPr>
              <a:t>Ngā</a:t>
            </a:r>
            <a:r>
              <a:rPr lang="en-NZ" sz="2000" dirty="0">
                <a:solidFill>
                  <a:schemeClr val="tx1"/>
                </a:solidFill>
                <a:latin typeface="+mn-lt"/>
              </a:rPr>
              <a:t> </a:t>
            </a:r>
          </a:p>
          <a:p>
            <a:r>
              <a:rPr lang="en-NZ" sz="2000" dirty="0" err="1">
                <a:solidFill>
                  <a:schemeClr val="tx1"/>
                </a:solidFill>
                <a:latin typeface="+mn-lt"/>
              </a:rPr>
              <a:t>Paerewa</a:t>
            </a:r>
            <a:r>
              <a:rPr lang="en-NZ" sz="2000" dirty="0">
                <a:solidFill>
                  <a:schemeClr val="tx1"/>
                </a:solidFill>
                <a:latin typeface="+mn-lt"/>
              </a:rPr>
              <a:t> criterion 3.4.2.</a:t>
            </a:r>
          </a:p>
          <a:p>
            <a:pPr marL="342900" indent="-342900">
              <a:buFont typeface="Arial" panose="020B0604020202020204" pitchFamily="34" charset="0"/>
              <a:buChar char="•"/>
            </a:pPr>
            <a:r>
              <a:rPr lang="en-NZ" sz="2000" b="0" dirty="0">
                <a:solidFill>
                  <a:schemeClr val="tx1"/>
                </a:solidFill>
                <a:latin typeface="+mn-lt"/>
              </a:rPr>
              <a:t>Service providers prescribe and use all medications for valid therapeutic indications. They never use medications to force compliance or render a person incapable of resistance; use of medications in this way could be classed as chemical restraint and is in breach of this standard.</a:t>
            </a:r>
          </a:p>
        </p:txBody>
      </p:sp>
      <p:sp>
        <p:nvSpPr>
          <p:cNvPr id="4" name="Title 3">
            <a:extLst>
              <a:ext uri="{FF2B5EF4-FFF2-40B4-BE49-F238E27FC236}">
                <a16:creationId xmlns:a16="http://schemas.microsoft.com/office/drawing/2014/main" id="{0B463643-CB15-43C4-8132-A7AE1D944047}"/>
              </a:ext>
            </a:extLst>
          </p:cNvPr>
          <p:cNvSpPr>
            <a:spLocks noGrp="1"/>
          </p:cNvSpPr>
          <p:nvPr>
            <p:ph type="title"/>
          </p:nvPr>
        </p:nvSpPr>
        <p:spPr/>
        <p:txBody>
          <a:bodyPr/>
          <a:lstStyle/>
          <a:p>
            <a:r>
              <a:rPr lang="en-NZ" dirty="0">
                <a:solidFill>
                  <a:schemeClr val="accent1">
                    <a:lumMod val="75000"/>
                  </a:schemeClr>
                </a:solidFill>
              </a:rPr>
              <a:t>Sedative medication</a:t>
            </a:r>
          </a:p>
        </p:txBody>
      </p:sp>
      <p:pic>
        <p:nvPicPr>
          <p:cNvPr id="2" name="Recorded Sound">
            <a:hlinkClick r:id="" action="ppaction://media"/>
            <a:extLst>
              <a:ext uri="{FF2B5EF4-FFF2-40B4-BE49-F238E27FC236}">
                <a16:creationId xmlns:a16="http://schemas.microsoft.com/office/drawing/2014/main" id="{E0D4C128-C011-7168-41A5-3964B9927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2941" y="6387353"/>
            <a:ext cx="406400" cy="406400"/>
          </a:xfrm>
          <a:prstGeom prst="rect">
            <a:avLst/>
          </a:prstGeom>
        </p:spPr>
      </p:pic>
    </p:spTree>
    <p:extLst>
      <p:ext uri="{BB962C8B-B14F-4D97-AF65-F5344CB8AC3E}">
        <p14:creationId xmlns:p14="http://schemas.microsoft.com/office/powerpoint/2010/main" val="694937866"/>
      </p:ext>
    </p:extLst>
  </p:cSld>
  <p:clrMapOvr>
    <a:masterClrMapping/>
  </p:clrMapOvr>
  <p:transition spd="med" advTm="22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86" fill="hold"/>
                                        <p:tgtEl>
                                          <p:spTgt spid="2"/>
                                        </p:tgtEl>
                                      </p:cBhvr>
                                    </p:cmd>
                                  </p:childTnLst>
                                </p:cTn>
                              </p:par>
                              <p:par>
                                <p:cTn id="7" presetID="10" presetClass="entr" presetSubtype="0" fill="hold" nodeType="withEffect">
                                  <p:stCondLst>
                                    <p:cond delay="50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par>
                                <p:cTn id="10" presetID="10" presetClass="entr" presetSubtype="0" fill="hold" nodeType="withEffect">
                                  <p:stCondLst>
                                    <p:cond delay="50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DCED0F1C-3C32-6DF9-1567-1DF97EE79B27}"/>
              </a:ext>
            </a:extLst>
          </p:cNvPr>
          <p:cNvGraphicFramePr>
            <a:graphicFrameLocks noGrp="1"/>
          </p:cNvGraphicFramePr>
          <p:nvPr>
            <p:ph idx="1"/>
            <p:extLst>
              <p:ext uri="{D42A27DB-BD31-4B8C-83A1-F6EECF244321}">
                <p14:modId xmlns:p14="http://schemas.microsoft.com/office/powerpoint/2010/main" val="2007707763"/>
              </p:ext>
            </p:extLst>
          </p:nvPr>
        </p:nvGraphicFramePr>
        <p:xfrm>
          <a:off x="0" y="732743"/>
          <a:ext cx="12192000" cy="5622539"/>
        </p:xfrm>
        <a:graphic>
          <a:graphicData uri="http://schemas.openxmlformats.org/drawingml/2006/table">
            <a:tbl>
              <a:tblPr firstRow="1" bandRow="1">
                <a:tableStyleId>{5C22544A-7EE6-4342-B048-85BDC9FD1C3A}</a:tableStyleId>
              </a:tblPr>
              <a:tblGrid>
                <a:gridCol w="1784196">
                  <a:extLst>
                    <a:ext uri="{9D8B030D-6E8A-4147-A177-3AD203B41FA5}">
                      <a16:colId xmlns:a16="http://schemas.microsoft.com/office/drawing/2014/main" val="150637656"/>
                    </a:ext>
                  </a:extLst>
                </a:gridCol>
                <a:gridCol w="5092851">
                  <a:extLst>
                    <a:ext uri="{9D8B030D-6E8A-4147-A177-3AD203B41FA5}">
                      <a16:colId xmlns:a16="http://schemas.microsoft.com/office/drawing/2014/main" val="522020342"/>
                    </a:ext>
                  </a:extLst>
                </a:gridCol>
                <a:gridCol w="5314953">
                  <a:extLst>
                    <a:ext uri="{9D8B030D-6E8A-4147-A177-3AD203B41FA5}">
                      <a16:colId xmlns:a16="http://schemas.microsoft.com/office/drawing/2014/main" val="1490852727"/>
                    </a:ext>
                  </a:extLst>
                </a:gridCol>
              </a:tblGrid>
              <a:tr h="385762">
                <a:tc>
                  <a:txBody>
                    <a:bodyPr/>
                    <a:lstStyle/>
                    <a:p>
                      <a:endParaRPr lang="en-NZ" dirty="0"/>
                    </a:p>
                  </a:txBody>
                  <a:tcPr/>
                </a:tc>
                <a:tc>
                  <a:txBody>
                    <a:bodyPr/>
                    <a:lstStyle/>
                    <a:p>
                      <a:r>
                        <a:rPr lang="en-NZ" dirty="0"/>
                        <a:t>Restraint</a:t>
                      </a:r>
                    </a:p>
                  </a:txBody>
                  <a:tcPr/>
                </a:tc>
                <a:tc>
                  <a:txBody>
                    <a:bodyPr/>
                    <a:lstStyle/>
                    <a:p>
                      <a:r>
                        <a:rPr lang="en-NZ" dirty="0"/>
                        <a:t>Not Restraint</a:t>
                      </a:r>
                    </a:p>
                  </a:txBody>
                  <a:tcPr/>
                </a:tc>
                <a:extLst>
                  <a:ext uri="{0D108BD9-81ED-4DB2-BD59-A6C34878D82A}">
                    <a16:rowId xmlns:a16="http://schemas.microsoft.com/office/drawing/2014/main" val="2475519838"/>
                  </a:ext>
                </a:extLst>
              </a:tr>
              <a:tr h="1001327">
                <a:tc>
                  <a:txBody>
                    <a:bodyPr/>
                    <a:lstStyle/>
                    <a:p>
                      <a:r>
                        <a:rPr lang="en-NZ" sz="1600" dirty="0">
                          <a:solidFill>
                            <a:schemeClr val="tx1"/>
                          </a:solidFill>
                          <a:latin typeface="+mn-lt"/>
                        </a:rPr>
                        <a:t>Personal restraint</a:t>
                      </a:r>
                      <a:r>
                        <a:rPr lang="en-NZ" sz="1600" b="0" dirty="0">
                          <a:solidFill>
                            <a:schemeClr val="tx1"/>
                          </a:solidFill>
                          <a:latin typeface="+mn-lt"/>
                        </a:rPr>
                        <a:t> </a:t>
                      </a:r>
                      <a:endParaRPr lang="en-NZ" sz="1600" dirty="0"/>
                    </a:p>
                  </a:txBody>
                  <a:tcPr/>
                </a:tc>
                <a:tc>
                  <a:txBody>
                    <a:bodyPr/>
                    <a:lstStyle/>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Holding a resident down to administer medication.</a:t>
                      </a:r>
                    </a:p>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Pulling a resident in a direction they don't want to go. </a:t>
                      </a:r>
                    </a:p>
                    <a:p>
                      <a:pPr marL="171450" indent="-171450" algn="l" defTabSz="914400" rtl="0" eaLnBrk="1" latinLnBrk="0" hangingPunct="1">
                        <a:buFont typeface="Arial" panose="020B0604020202020204" pitchFamily="34" charset="0"/>
                        <a:buChar char="•"/>
                      </a:pPr>
                      <a:endParaRPr lang="en-NZ" sz="1400" kern="1200" dirty="0">
                        <a:solidFill>
                          <a:schemeClr val="dk1"/>
                        </a:solidFill>
                        <a:latin typeface="+mn-lt"/>
                        <a:ea typeface="+mn-ea"/>
                        <a:cs typeface="+mn-cs"/>
                      </a:endParaRPr>
                    </a:p>
                  </a:txBody>
                  <a:tcPr/>
                </a:tc>
                <a:tc>
                  <a:txBody>
                    <a:bodyPr/>
                    <a:lstStyle/>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Assisting a resident with daily activities like dressing, bathing, or eating.</a:t>
                      </a:r>
                    </a:p>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Catching a resident who is falling to prevent injury.</a:t>
                      </a:r>
                    </a:p>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Gently redirecting a resident away from potential harm. </a:t>
                      </a:r>
                    </a:p>
                  </a:txBody>
                  <a:tcPr/>
                </a:tc>
                <a:extLst>
                  <a:ext uri="{0D108BD9-81ED-4DB2-BD59-A6C34878D82A}">
                    <a16:rowId xmlns:a16="http://schemas.microsoft.com/office/drawing/2014/main" val="1513172045"/>
                  </a:ext>
                </a:extLst>
              </a:tr>
              <a:tr h="1206500">
                <a:tc>
                  <a:txBody>
                    <a:bodyPr/>
                    <a:lstStyle/>
                    <a:p>
                      <a:r>
                        <a:rPr lang="en-NZ" sz="1600" dirty="0">
                          <a:solidFill>
                            <a:schemeClr val="tx1"/>
                          </a:solidFill>
                          <a:latin typeface="+mn-lt"/>
                        </a:rPr>
                        <a:t>Physical/ mechanical restraint </a:t>
                      </a:r>
                      <a:endParaRPr lang="en-NZ" sz="1600" dirty="0"/>
                    </a:p>
                  </a:txBody>
                  <a:tcPr/>
                </a:tc>
                <a:tc>
                  <a:txBody>
                    <a:bodyPr/>
                    <a:lstStyle/>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Using bed rails to prevent a resident from getting out of bed, even if it's for their safety or at their request. </a:t>
                      </a:r>
                    </a:p>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Using a lap belt to secure a resident in a chair.</a:t>
                      </a:r>
                    </a:p>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Using restrictive clothing to prevent a resident from scratching themselves.</a:t>
                      </a:r>
                    </a:p>
                  </a:txBody>
                  <a:tcPr/>
                </a:tc>
                <a:tc>
                  <a:txBody>
                    <a:bodyPr/>
                    <a:lstStyle/>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Using splints or casts for broken bones.</a:t>
                      </a:r>
                    </a:p>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Using a wheelchair for mobility assistance.</a:t>
                      </a:r>
                    </a:p>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Using assistive devices for daily activities like dressing or showering.</a:t>
                      </a:r>
                    </a:p>
                  </a:txBody>
                  <a:tcPr/>
                </a:tc>
                <a:extLst>
                  <a:ext uri="{0D108BD9-81ED-4DB2-BD59-A6C34878D82A}">
                    <a16:rowId xmlns:a16="http://schemas.microsoft.com/office/drawing/2014/main" val="1770258687"/>
                  </a:ext>
                </a:extLst>
              </a:tr>
              <a:tr h="1657350">
                <a:tc>
                  <a:txBody>
                    <a:bodyPr/>
                    <a:lstStyle/>
                    <a:p>
                      <a:pPr marL="0" indent="0" algn="l" defTabSz="914400" rtl="0" eaLnBrk="1" latinLnBrk="0" hangingPunct="1">
                        <a:buFont typeface="Arial" panose="020B0604020202020204" pitchFamily="34" charset="0"/>
                        <a:buNone/>
                      </a:pPr>
                      <a:r>
                        <a:rPr lang="en-NZ" sz="1600" kern="1200" dirty="0">
                          <a:solidFill>
                            <a:schemeClr val="tx1"/>
                          </a:solidFill>
                          <a:latin typeface="+mn-lt"/>
                          <a:ea typeface="+mn-ea"/>
                          <a:cs typeface="+mn-cs"/>
                        </a:rPr>
                        <a:t>Environmental restraint </a:t>
                      </a:r>
                    </a:p>
                  </a:txBody>
                  <a:tcPr/>
                </a:tc>
                <a:tc>
                  <a:txBody>
                    <a:bodyPr/>
                    <a:lstStyle/>
                    <a:p>
                      <a:pPr marL="171450" indent="-171450">
                        <a:buFont typeface="Arial" panose="020B0604020202020204" pitchFamily="34" charset="0"/>
                        <a:buChar char="•"/>
                      </a:pPr>
                      <a:r>
                        <a:rPr lang="en-NZ" sz="1400" dirty="0"/>
                        <a:t>Locking a dementia patient in a secure facility to prevent wandering, even if it's for their safety. </a:t>
                      </a:r>
                    </a:p>
                    <a:p>
                      <a:pPr marL="171450" indent="-171450">
                        <a:buFont typeface="Arial" panose="020B0604020202020204" pitchFamily="34" charset="0"/>
                        <a:buChar char="•"/>
                      </a:pPr>
                      <a:r>
                        <a:rPr lang="en-NZ" sz="1400" dirty="0"/>
                        <a:t>Restricting a resident's access to certain areas or activities within the facility, like the courtyard or watching TV.</a:t>
                      </a:r>
                    </a:p>
                    <a:p>
                      <a:pPr marL="171450" indent="-171450">
                        <a:buFont typeface="Arial" panose="020B0604020202020204" pitchFamily="34" charset="0"/>
                        <a:buChar char="•"/>
                      </a:pPr>
                      <a:r>
                        <a:rPr lang="en-NZ" sz="1400" dirty="0"/>
                        <a:t>Using a keypad lock that a visually impaired resident cannot operate without assistance.</a:t>
                      </a:r>
                    </a:p>
                  </a:txBody>
                  <a:tcPr/>
                </a:tc>
                <a:tc>
                  <a:txBody>
                    <a:bodyPr/>
                    <a:lstStyle/>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Restricting a resident's access to areas within the facility that residents wouldn't normally access, like kitchens, staff areas, or other residents' rooms.</a:t>
                      </a:r>
                    </a:p>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A resident choosing to stay in their room with the door closed. </a:t>
                      </a:r>
                    </a:p>
                    <a:p>
                      <a:pPr marL="171450" indent="-171450" algn="l" defTabSz="914400" rtl="0" eaLnBrk="1" latinLnBrk="0" hangingPunct="1">
                        <a:buFont typeface="Arial" panose="020B0604020202020204" pitchFamily="34" charset="0"/>
                        <a:buChar char="•"/>
                      </a:pPr>
                      <a:r>
                        <a:rPr lang="en-NZ" sz="1400" kern="1200" dirty="0">
                          <a:solidFill>
                            <a:schemeClr val="dk1"/>
                          </a:solidFill>
                          <a:latin typeface="+mn-lt"/>
                          <a:ea typeface="+mn-ea"/>
                          <a:cs typeface="+mn-cs"/>
                        </a:rPr>
                        <a:t>Public health measures like isolation due to infection control protocols.</a:t>
                      </a:r>
                    </a:p>
                  </a:txBody>
                  <a:tcPr/>
                </a:tc>
                <a:extLst>
                  <a:ext uri="{0D108BD9-81ED-4DB2-BD59-A6C34878D82A}">
                    <a16:rowId xmlns:a16="http://schemas.microsoft.com/office/drawing/2014/main" val="1788710554"/>
                  </a:ext>
                </a:extLst>
              </a:tr>
              <a:tr h="816240">
                <a:tc>
                  <a:txBody>
                    <a:bodyPr/>
                    <a:lstStyle/>
                    <a:p>
                      <a:pPr marL="0" indent="0" algn="l" defTabSz="914400" rtl="0" eaLnBrk="1" latinLnBrk="0" hangingPunct="1">
                        <a:buFont typeface="Arial" panose="020B0604020202020204" pitchFamily="34" charset="0"/>
                        <a:buNone/>
                      </a:pPr>
                      <a:r>
                        <a:rPr lang="en-NZ" sz="1600" kern="1200" dirty="0">
                          <a:solidFill>
                            <a:schemeClr val="tx1"/>
                          </a:solidFill>
                          <a:latin typeface="+mn-lt"/>
                          <a:ea typeface="+mn-ea"/>
                          <a:cs typeface="+mn-cs"/>
                        </a:rPr>
                        <a:t>Chemical restraint</a:t>
                      </a:r>
                    </a:p>
                  </a:txBody>
                  <a:tcPr/>
                </a:tc>
                <a:tc>
                  <a:txBody>
                    <a:bodyPr/>
                    <a:lstStyle/>
                    <a:p>
                      <a:pPr marL="171450" indent="-171450">
                        <a:buFont typeface="Arial" panose="020B0604020202020204" pitchFamily="34" charset="0"/>
                        <a:buChar char="•"/>
                      </a:pPr>
                      <a:r>
                        <a:rPr lang="en-NZ" sz="1400" dirty="0"/>
                        <a:t>Prescribing risperidone to manage agitation in a dementia patient who is not exit-seeking</a:t>
                      </a:r>
                    </a:p>
                    <a:p>
                      <a:pPr marL="171450" indent="-171450">
                        <a:buFont typeface="Arial" panose="020B0604020202020204" pitchFamily="34" charset="0"/>
                        <a:buChar char="•"/>
                      </a:pPr>
                      <a:r>
                        <a:rPr lang="en-NZ" sz="1400" dirty="0"/>
                        <a:t>Prescribing risperidone "just in case" for a resident with no history of behavioural issues.</a:t>
                      </a:r>
                    </a:p>
                    <a:p>
                      <a:pPr marL="171450" indent="-171450">
                        <a:buFont typeface="Arial" panose="020B0604020202020204" pitchFamily="34" charset="0"/>
                        <a:buChar char="•"/>
                      </a:pPr>
                      <a:r>
                        <a:rPr lang="en-NZ" sz="1400" dirty="0"/>
                        <a:t>Prescribing diazepam (Valium) and risperidone PRN to help a resident sleep due to wandering and calling out.</a:t>
                      </a:r>
                    </a:p>
                  </a:txBody>
                  <a:tcPr/>
                </a:tc>
                <a:tc>
                  <a:txBody>
                    <a:bodyPr/>
                    <a:lstStyle/>
                    <a:p>
                      <a:pPr marL="171450" indent="-171450" algn="l" defTabSz="914400" rtl="0" eaLnBrk="1" latinLnBrk="0" hangingPunct="1">
                        <a:buFont typeface="Arial" panose="020B0604020202020204" pitchFamily="34" charset="0"/>
                        <a:buChar char="•"/>
                      </a:pPr>
                      <a:r>
                        <a:rPr lang="en-NZ" sz="1400" dirty="0"/>
                        <a:t>Prescribing risperidone for a resident with diagnosed schizophrenia who consents to the medication.</a:t>
                      </a:r>
                    </a:p>
                    <a:p>
                      <a:pPr marL="171450" indent="-171450" algn="l" defTabSz="914400" rtl="0" eaLnBrk="1" latinLnBrk="0" hangingPunct="1">
                        <a:buFont typeface="Arial" panose="020B0604020202020204" pitchFamily="34" charset="0"/>
                        <a:buChar char="•"/>
                      </a:pPr>
                      <a:r>
                        <a:rPr lang="en-NZ" sz="1400" dirty="0"/>
                        <a:t>Prescribing donepezil (Aricept) for a resident with diagnosed dementia.</a:t>
                      </a:r>
                    </a:p>
                    <a:p>
                      <a:pPr marL="171450" indent="-171450" algn="l" defTabSz="914400" rtl="0" eaLnBrk="1" latinLnBrk="0" hangingPunct="1">
                        <a:buFont typeface="Arial" panose="020B0604020202020204" pitchFamily="34" charset="0"/>
                        <a:buChar char="•"/>
                      </a:pPr>
                      <a:r>
                        <a:rPr lang="en-NZ" sz="1400" dirty="0"/>
                        <a:t>Prescribing prochlorperazine (</a:t>
                      </a:r>
                      <a:r>
                        <a:rPr lang="en-NZ" sz="1400" dirty="0" err="1"/>
                        <a:t>Stemetil</a:t>
                      </a:r>
                      <a:r>
                        <a:rPr lang="en-NZ" sz="1400" dirty="0"/>
                        <a:t>) for nausea to improve appetite, even if it has side effects like drowsiness.  </a:t>
                      </a:r>
                      <a:endParaRPr lang="en-NZ" sz="1400" kern="1200" dirty="0">
                        <a:solidFill>
                          <a:schemeClr val="dk1"/>
                        </a:solidFill>
                        <a:latin typeface="+mn-lt"/>
                        <a:ea typeface="+mn-ea"/>
                        <a:cs typeface="+mn-cs"/>
                      </a:endParaRPr>
                    </a:p>
                  </a:txBody>
                  <a:tcPr/>
                </a:tc>
                <a:extLst>
                  <a:ext uri="{0D108BD9-81ED-4DB2-BD59-A6C34878D82A}">
                    <a16:rowId xmlns:a16="http://schemas.microsoft.com/office/drawing/2014/main" val="1756567965"/>
                  </a:ext>
                </a:extLst>
              </a:tr>
            </a:tbl>
          </a:graphicData>
        </a:graphic>
      </p:graphicFrame>
      <p:pic>
        <p:nvPicPr>
          <p:cNvPr id="2" name="Recorded Sound">
            <a:hlinkClick r:id="" action="ppaction://media"/>
            <a:extLst>
              <a:ext uri="{FF2B5EF4-FFF2-40B4-BE49-F238E27FC236}">
                <a16:creationId xmlns:a16="http://schemas.microsoft.com/office/drawing/2014/main" id="{3698B9E2-4B6A-C9E9-08B3-EE58F815BD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0988" y="6355282"/>
            <a:ext cx="406400" cy="406400"/>
          </a:xfrm>
          <a:prstGeom prst="rect">
            <a:avLst/>
          </a:prstGeom>
        </p:spPr>
      </p:pic>
      <p:sp>
        <p:nvSpPr>
          <p:cNvPr id="4" name="Title 3">
            <a:extLst>
              <a:ext uri="{FF2B5EF4-FFF2-40B4-BE49-F238E27FC236}">
                <a16:creationId xmlns:a16="http://schemas.microsoft.com/office/drawing/2014/main" id="{0B463643-CB15-43C4-8132-A7AE1D944047}"/>
              </a:ext>
            </a:extLst>
          </p:cNvPr>
          <p:cNvSpPr>
            <a:spLocks noGrp="1"/>
          </p:cNvSpPr>
          <p:nvPr>
            <p:ph type="title"/>
          </p:nvPr>
        </p:nvSpPr>
        <p:spPr>
          <a:xfrm>
            <a:off x="314325" y="211331"/>
            <a:ext cx="10515600" cy="950719"/>
          </a:xfrm>
        </p:spPr>
        <p:txBody>
          <a:bodyPr/>
          <a:lstStyle/>
          <a:p>
            <a:r>
              <a:rPr lang="en-NZ" sz="2400" dirty="0">
                <a:solidFill>
                  <a:schemeClr val="accent1">
                    <a:lumMod val="75000"/>
                  </a:schemeClr>
                </a:solidFill>
              </a:rPr>
              <a:t>Examples</a:t>
            </a:r>
            <a:br>
              <a:rPr lang="en-NZ" sz="2400" dirty="0">
                <a:solidFill>
                  <a:schemeClr val="accent1">
                    <a:lumMod val="75000"/>
                  </a:schemeClr>
                </a:solidFill>
              </a:rPr>
            </a:br>
            <a:r>
              <a:rPr lang="en-NZ" sz="2400" dirty="0">
                <a:solidFill>
                  <a:schemeClr val="accent1">
                    <a:lumMod val="75000"/>
                  </a:schemeClr>
                </a:solidFill>
              </a:rPr>
              <a:t>     </a:t>
            </a:r>
          </a:p>
        </p:txBody>
      </p:sp>
      <p:sp>
        <p:nvSpPr>
          <p:cNvPr id="3" name="Title 3">
            <a:extLst>
              <a:ext uri="{FF2B5EF4-FFF2-40B4-BE49-F238E27FC236}">
                <a16:creationId xmlns:a16="http://schemas.microsoft.com/office/drawing/2014/main" id="{4005E8C3-5C0C-D57A-062C-3C0C6EE083A1}"/>
              </a:ext>
            </a:extLst>
          </p:cNvPr>
          <p:cNvSpPr txBox="1">
            <a:spLocks/>
          </p:cNvSpPr>
          <p:nvPr/>
        </p:nvSpPr>
        <p:spPr>
          <a:xfrm>
            <a:off x="4245628" y="6457981"/>
            <a:ext cx="2652993" cy="377375"/>
          </a:xfrm>
          <a:prstGeom prst="rect">
            <a:avLst/>
          </a:prstGeom>
        </p:spPr>
        <p:txBody>
          <a:bodyPr vert="horz" lIns="0" tIns="45720" rIns="91440" bIns="45720" rtlCol="0" anchor="t" anchorCtr="0">
            <a:noAutofit/>
          </a:bodyPr>
          <a:lstStyle>
            <a:lvl1pPr algn="l" defTabSz="914400" rtl="0" eaLnBrk="1" latinLnBrk="0" hangingPunct="1">
              <a:lnSpc>
                <a:spcPct val="90000"/>
              </a:lnSpc>
              <a:spcBef>
                <a:spcPct val="0"/>
              </a:spcBef>
              <a:buNone/>
              <a:defRPr sz="3600" b="1" i="0" kern="1200" baseline="0">
                <a:solidFill>
                  <a:schemeClr val="tx2"/>
                </a:solidFill>
                <a:latin typeface="Arial" panose="020B0604020202020204" pitchFamily="34" charset="0"/>
                <a:ea typeface="+mj-ea"/>
                <a:cs typeface="+mj-cs"/>
              </a:defRPr>
            </a:lvl1pPr>
          </a:lstStyle>
          <a:p>
            <a:r>
              <a:rPr lang="en-NZ" sz="2400" dirty="0">
                <a:solidFill>
                  <a:schemeClr val="accent1">
                    <a:lumMod val="75000"/>
                  </a:schemeClr>
                </a:solidFill>
              </a:rPr>
              <a:t>    </a:t>
            </a:r>
            <a:br>
              <a:rPr lang="en-NZ" sz="2400" dirty="0">
                <a:solidFill>
                  <a:schemeClr val="accent1">
                    <a:lumMod val="75000"/>
                  </a:schemeClr>
                </a:solidFill>
              </a:rPr>
            </a:br>
            <a:r>
              <a:rPr lang="en-NZ" sz="2400" dirty="0">
                <a:solidFill>
                  <a:schemeClr val="accent1">
                    <a:lumMod val="75000"/>
                  </a:schemeClr>
                </a:solidFill>
              </a:rPr>
              <a:t>     </a:t>
            </a:r>
          </a:p>
        </p:txBody>
      </p:sp>
    </p:spTree>
    <p:extLst>
      <p:ext uri="{BB962C8B-B14F-4D97-AF65-F5344CB8AC3E}">
        <p14:creationId xmlns:p14="http://schemas.microsoft.com/office/powerpoint/2010/main" val="410665989"/>
      </p:ext>
    </p:extLst>
  </p:cSld>
  <p:clrMapOvr>
    <a:masterClrMapping/>
  </p:clrMapOvr>
  <p:transition spd="med" advTm="197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00"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grpId="0" nodeType="withEffect">
                                  <p:stCondLst>
                                    <p:cond delay="25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theme/theme1.xml><?xml version="1.0" encoding="utf-8"?>
<a:theme xmlns:a="http://schemas.openxmlformats.org/drawingml/2006/main" name="Office Theme">
  <a:themeElements>
    <a:clrScheme name="Theme">
      <a:dk1>
        <a:srgbClr val="181F1B"/>
      </a:dk1>
      <a:lt1>
        <a:srgbClr val="FFFFFF"/>
      </a:lt1>
      <a:dk2>
        <a:srgbClr val="5D6260"/>
      </a:dk2>
      <a:lt2>
        <a:srgbClr val="FFFFFF"/>
      </a:lt2>
      <a:accent1>
        <a:srgbClr val="1B83A0"/>
      </a:accent1>
      <a:accent2>
        <a:srgbClr val="1F8069"/>
      </a:accent2>
      <a:accent3>
        <a:srgbClr val="F7D345"/>
      </a:accent3>
      <a:accent4>
        <a:srgbClr val="ED6C77"/>
      </a:accent4>
      <a:accent5>
        <a:srgbClr val="002069"/>
      </a:accent5>
      <a:accent6>
        <a:srgbClr val="F18A00"/>
      </a:accent6>
      <a:hlink>
        <a:srgbClr val="922F35"/>
      </a:hlink>
      <a:folHlink>
        <a:srgbClr val="57585A"/>
      </a:folHlink>
    </a:clrScheme>
    <a:fontScheme name="Health">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P8064 - Powerpoint template_JUNE22" id="{5045567F-1A78-AF41-868D-123C04A68DA5}" vid="{3987B57D-1612-6B4F-9F8D-CE794C31E317}"/>
    </a:ext>
  </a:extLst>
</a:theme>
</file>

<file path=ppt/theme/theme2.xml><?xml version="1.0" encoding="utf-8"?>
<a:theme xmlns:a="http://schemas.openxmlformats.org/drawingml/2006/main" name="1_Office Theme">
  <a:themeElements>
    <a:clrScheme name="Theme">
      <a:dk1>
        <a:srgbClr val="181F1B"/>
      </a:dk1>
      <a:lt1>
        <a:srgbClr val="FFFFFF"/>
      </a:lt1>
      <a:dk2>
        <a:srgbClr val="5D6260"/>
      </a:dk2>
      <a:lt2>
        <a:srgbClr val="FFFFFF"/>
      </a:lt2>
      <a:accent1>
        <a:srgbClr val="1B83A0"/>
      </a:accent1>
      <a:accent2>
        <a:srgbClr val="1F8069"/>
      </a:accent2>
      <a:accent3>
        <a:srgbClr val="F7D345"/>
      </a:accent3>
      <a:accent4>
        <a:srgbClr val="ED6C77"/>
      </a:accent4>
      <a:accent5>
        <a:srgbClr val="002069"/>
      </a:accent5>
      <a:accent6>
        <a:srgbClr val="F18A00"/>
      </a:accent6>
      <a:hlink>
        <a:srgbClr val="922F35"/>
      </a:hlink>
      <a:folHlink>
        <a:srgbClr val="57585A"/>
      </a:folHlink>
    </a:clrScheme>
    <a:fontScheme name="Health">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ursing and the Law conference September 2022.pptx.potx" id="{50243E9B-AF62-4DFA-93DE-F6A4F037E89D}" vid="{547A3C38-0F9B-465C-907C-2DDE7D44D4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eDocument" ma:contentTypeID="0x0101007BA1164CF1528342A046E742A1DEEBFB" ma:contentTypeVersion="258" ma:contentTypeDescription="Create a new document." ma:contentTypeScope="" ma:versionID="5f7ba12052520f57a2dfe2b3909d55da">
  <xsd:schema xmlns:xsd="http://www.w3.org/2001/XMLSchema" xmlns:xs="http://www.w3.org/2001/XMLSchema" xmlns:p="http://schemas.microsoft.com/office/2006/metadata/properties" xmlns:ns2="a92161ee-a867-43fa-afc4-ef021add4eae" xmlns:ns3="4f9c820c-e7e2-444d-97ee-45f2b3485c1d" xmlns:ns4="15ffb055-6eb4-45a1-bc20-bf2ac0d420da" xmlns:ns5="725c79e5-42ce-4aa0-ac78-b6418001f0d2" xmlns:ns6="c91a514c-9034-4fa3-897a-8352025b26ed" xmlns:ns7="d0b61010-d6f3-4072-b934-7bbb13e97771" xmlns:ns8="184c05c4-c568-455d-94a4-7e009b164348" xmlns:ns9="77fc9259-9bdd-4436-bdca-cbe80b037127" targetNamespace="http://schemas.microsoft.com/office/2006/metadata/properties" ma:root="true" ma:fieldsID="42312c029b48e4ff32448ed7136bec4e" ns2:_="" ns3:_="" ns4:_="" ns5:_="" ns6:_="" ns7:_="" ns8:_="" ns9:_="">
    <xsd:import namespace="a92161ee-a867-43fa-afc4-ef021add4eae"/>
    <xsd:import namespace="4f9c820c-e7e2-444d-97ee-45f2b3485c1d"/>
    <xsd:import namespace="15ffb055-6eb4-45a1-bc20-bf2ac0d420da"/>
    <xsd:import namespace="725c79e5-42ce-4aa0-ac78-b6418001f0d2"/>
    <xsd:import namespace="c91a514c-9034-4fa3-897a-8352025b26ed"/>
    <xsd:import namespace="d0b61010-d6f3-4072-b934-7bbb13e97771"/>
    <xsd:import namespace="184c05c4-c568-455d-94a4-7e009b164348"/>
    <xsd:import namespace="77fc9259-9bdd-4436-bdca-cbe80b037127"/>
    <xsd:element name="properties">
      <xsd:complexType>
        <xsd:sequence>
          <xsd:element name="documentManagement">
            <xsd:complexType>
              <xsd:all>
                <xsd:element ref="ns2:_dlc_DocId" minOccurs="0"/>
                <xsd:element ref="ns2:_dlc_DocIdUrl" minOccurs="0"/>
                <xsd:element ref="ns2:_dlc_DocIdPersistId" minOccurs="0"/>
                <xsd:element ref="ns3:DocumentType" minOccurs="0"/>
                <xsd:element ref="ns4:KeyWords" minOccurs="0"/>
                <xsd:element ref="ns3:Narrative" minOccurs="0"/>
                <xsd:element ref="ns4:SecurityClassification" minOccurs="0"/>
                <xsd:element ref="ns3:Case" minOccurs="0"/>
                <xsd:element ref="ns3:RelatedPeople" minOccurs="0"/>
                <xsd:element ref="ns3:CategoryName" minOccurs="0"/>
                <xsd:element ref="ns3:CategoryValue" minOccurs="0"/>
                <xsd:element ref="ns3:BusinessValue" minOccurs="0"/>
                <xsd:element ref="ns3:FunctionGroup" minOccurs="0"/>
                <xsd:element ref="ns3:Function" minOccurs="0"/>
                <xsd:element ref="ns3:PRAType" minOccurs="0"/>
                <xsd:element ref="ns3:PRADate1" minOccurs="0"/>
                <xsd:element ref="ns3:PRADate2" minOccurs="0"/>
                <xsd:element ref="ns3:PRADate3" minOccurs="0"/>
                <xsd:element ref="ns3:PRADateDisposal" minOccurs="0"/>
                <xsd:element ref="ns3:PRADateTrigger" minOccurs="0"/>
                <xsd:element ref="ns3:PRAText1" minOccurs="0"/>
                <xsd:element ref="ns3:PRAText2" minOccurs="0"/>
                <xsd:element ref="ns3:PRAText3" minOccurs="0"/>
                <xsd:element ref="ns3:PRAText4" minOccurs="0"/>
                <xsd:element ref="ns3:PRAText5" minOccurs="0"/>
                <xsd:element ref="ns3:AggregationStatus" minOccurs="0"/>
                <xsd:element ref="ns3:Project" minOccurs="0"/>
                <xsd:element ref="ns3:Activity" minOccurs="0"/>
                <xsd:element ref="ns5:AggregationNarrative" minOccurs="0"/>
                <xsd:element ref="ns6:Channel" minOccurs="0"/>
                <xsd:element ref="ns6:Team" minOccurs="0"/>
                <xsd:element ref="ns6:Level2" minOccurs="0"/>
                <xsd:element ref="ns6:Level3" minOccurs="0"/>
                <xsd:element ref="ns6:Year" minOccurs="0"/>
                <xsd:element ref="ns7:SetLabel" minOccurs="0"/>
                <xsd:element ref="ns7:OverrideLabel" minOccurs="0"/>
                <xsd:element ref="ns8:HasNHI" minOccurs="0"/>
                <xsd:element ref="ns8:zLegacy" minOccurs="0"/>
                <xsd:element ref="ns8:zLegacyID" minOccurs="0"/>
                <xsd:element ref="ns8:zLegacyJSON" minOccurs="0"/>
                <xsd:element ref="ns8:CopiedFrom" minOccurs="0"/>
                <xsd:element ref="ns8:Endorsements" minOccurs="0"/>
                <xsd:element ref="ns9:MediaServiceMetadata" minOccurs="0"/>
                <xsd:element ref="ns9:MediaServiceFastMetadata" minOccurs="0"/>
                <xsd:element ref="ns9:MediaServiceAutoKeyPoints" minOccurs="0"/>
                <xsd:element ref="ns9:MediaServiceKeyPoints" minOccurs="0"/>
                <xsd:element ref="ns9:Status" minOccurs="0"/>
                <xsd:element ref="ns9:Subactivity" minOccurs="0"/>
                <xsd:element ref="ns9:CertificateID" minOccurs="0"/>
                <xsd:element ref="ns2:SharedWithUsers" minOccurs="0"/>
                <xsd:element ref="ns2:SharedWithDetails" minOccurs="0"/>
                <xsd:element ref="ns9:lcf76f155ced4ddcb4097134ff3c332f" minOccurs="0"/>
                <xsd:element ref="ns2:TaxCatchAll" minOccurs="0"/>
                <xsd:element ref="ns9:MediaServiceGenerationTime" minOccurs="0"/>
                <xsd:element ref="ns9:MediaServiceEventHashCode" minOccurs="0"/>
                <xsd:element ref="ns9:MediaServiceDateTaken" minOccurs="0"/>
                <xsd:element ref="ns9:MediaLengthInSeconds" minOccurs="0"/>
                <xsd:element ref="ns9:MediaServiceOCR" minOccurs="0"/>
                <xsd:element ref="ns9:MediaServiceObjectDetectorVersions" minOccurs="0"/>
                <xsd:element ref="ns9: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161ee-a867-43fa-afc4-ef021add4ea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5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8" nillable="true" ma:displayName="Shared With Details" ma:internalName="SharedWithDetails" ma:readOnly="true">
      <xsd:simpleType>
        <xsd:restriction base="dms:Note">
          <xsd:maxLength value="255"/>
        </xsd:restriction>
      </xsd:simpleType>
    </xsd:element>
    <xsd:element name="TaxCatchAll" ma:index="61" nillable="true" ma:displayName="Taxonomy Catch All Column" ma:hidden="true" ma:list="{7dfc6bf8-9f80-42f8-a102-9bc70b7c9190}" ma:internalName="TaxCatchAll" ma:showField="CatchAllData" ma:web="a92161ee-a867-43fa-afc4-ef021add4e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f9c820c-e7e2-444d-97ee-45f2b3485c1d" elementFormDefault="qualified">
    <xsd:import namespace="http://schemas.microsoft.com/office/2006/documentManagement/types"/>
    <xsd:import namespace="http://schemas.microsoft.com/office/infopath/2007/PartnerControls"/>
    <xsd:element name="DocumentType" ma:index="11" nillable="true" ma:displayName="Document Type" ma:format="Dropdown" ma:hidden="true" ma:internalName="DocumentType" ma:readOnly="false">
      <xsd:simpleType>
        <xsd:restriction base="dms:Choice">
          <xsd:enumeration value="APPLICATION, certificate, consent related"/>
          <xsd:enumeration value="CONTRACT, Variation, Agreement"/>
          <xsd:enumeration value="CORRESPONDENCE"/>
          <xsd:enumeration value="DRAWING, Plan, Map"/>
          <xsd:enumeration value="EMPLOYMENT related"/>
          <xsd:enumeration value="FINANCIAL related"/>
          <xsd:enumeration value="KNOWLEDGE article"/>
          <xsd:enumeration value="MEETING related"/>
          <xsd:enumeration value="MEMO, Filenote, Email"/>
          <xsd:enumeration value="MODEL, Calculation, Working"/>
          <xsd:enumeration value="PHOTO, Image or Multi-media"/>
          <xsd:enumeration value="PRESENTATION"/>
          <xsd:enumeration value="PUBLICATION material"/>
          <xsd:enumeration value="PURCHASING related"/>
          <xsd:enumeration value="REPORT, or planning related"/>
          <xsd:enumeration value="RULES, Policy, Bylaw, procedure"/>
          <xsd:enumeration value="SERVICE REQUEST related"/>
          <xsd:enumeration value="SPECIFICATION or standard"/>
          <xsd:enumeration value="SUPPLIER PRODUCT Info"/>
          <xsd:enumeration value="TEMPLATE, Checklist or Form"/>
        </xsd:restriction>
      </xsd:simpleType>
    </xsd:element>
    <xsd:element name="Narrative" ma:index="13" nillable="true" ma:displayName="Narrative" ma:hidden="true" ma:internalName="Narrative" ma:readOnly="false">
      <xsd:simpleType>
        <xsd:restriction base="dms:Note"/>
      </xsd:simpleType>
    </xsd:element>
    <xsd:element name="Case" ma:index="15" nillable="true" ma:displayName="Case" ma:default="NA" ma:hidden="true" ma:internalName="Case" ma:readOnly="false">
      <xsd:simpleType>
        <xsd:restriction base="dms:Text">
          <xsd:maxLength value="255"/>
        </xsd:restriction>
      </xsd:simpleType>
    </xsd:element>
    <xsd:element name="RelatedPeople" ma:index="16" nillable="true" ma:displayName="Related People" ma:hidden="true" ma:list="UserInfo" ma:SharePointGroup="0" ma:internalName="RelatedPeopl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tegoryName" ma:index="17" nillable="true" ma:displayName="Category 1" ma:default="NA" ma:hidden="true" ma:internalName="CategoryName" ma:readOnly="false">
      <xsd:simpleType>
        <xsd:restriction base="dms:Text">
          <xsd:maxLength value="255"/>
        </xsd:restriction>
      </xsd:simpleType>
    </xsd:element>
    <xsd:element name="CategoryValue" ma:index="18" nillable="true" ma:displayName="Category 2" ma:default="NA" ma:hidden="true" ma:internalName="CategoryValue" ma:readOnly="false">
      <xsd:simpleType>
        <xsd:restriction base="dms:Text">
          <xsd:maxLength value="255"/>
        </xsd:restriction>
      </xsd:simpleType>
    </xsd:element>
    <xsd:element name="BusinessValue" ma:index="19" nillable="true" ma:displayName="Business Value" ma:hidden="true" ma:internalName="BusinessValue" ma:readOnly="false">
      <xsd:simpleType>
        <xsd:restriction base="dms:Text">
          <xsd:maxLength value="255"/>
        </xsd:restriction>
      </xsd:simpleType>
    </xsd:element>
    <xsd:element name="FunctionGroup" ma:index="20" nillable="true" ma:displayName="Function Group" ma:default="Implement and Enforce Legislation" ma:hidden="true" ma:internalName="FunctionGroup" ma:readOnly="false">
      <xsd:simpleType>
        <xsd:restriction base="dms:Text">
          <xsd:maxLength value="255"/>
        </xsd:restriction>
      </xsd:simpleType>
    </xsd:element>
    <xsd:element name="Function" ma:index="21" nillable="true" ma:displayName="Function" ma:default="Provider Regulation" ma:hidden="true" ma:internalName="Function" ma:readOnly="false">
      <xsd:simpleType>
        <xsd:restriction base="dms:Text">
          <xsd:maxLength value="255"/>
        </xsd:restriction>
      </xsd:simpleType>
    </xsd:element>
    <xsd:element name="PRAType" ma:index="22" nillable="true" ma:displayName="PRA Type" ma:default="Doc" ma:hidden="true" ma:indexed="true" ma:internalName="PRAType" ma:readOnly="false">
      <xsd:simpleType>
        <xsd:restriction base="dms:Text">
          <xsd:maxLength value="255"/>
        </xsd:restriction>
      </xsd:simpleType>
    </xsd:element>
    <xsd:element name="PRADate1" ma:index="23" nillable="true" ma:displayName="PRA Date 1" ma:format="DateOnly" ma:hidden="true" ma:internalName="PRADate1" ma:readOnly="false">
      <xsd:simpleType>
        <xsd:restriction base="dms:DateTime"/>
      </xsd:simpleType>
    </xsd:element>
    <xsd:element name="PRADate2" ma:index="24" nillable="true" ma:displayName="PRA Date 2" ma:format="DateOnly" ma:hidden="true" ma:internalName="PRADate2" ma:readOnly="false">
      <xsd:simpleType>
        <xsd:restriction base="dms:DateTime"/>
      </xsd:simpleType>
    </xsd:element>
    <xsd:element name="PRADate3" ma:index="25" nillable="true" ma:displayName="PRA Date 3" ma:format="DateOnly" ma:hidden="true" ma:internalName="PRADate3" ma:readOnly="false">
      <xsd:simpleType>
        <xsd:restriction base="dms:DateTime"/>
      </xsd:simpleType>
    </xsd:element>
    <xsd:element name="PRADateDisposal" ma:index="26" nillable="true" ma:displayName="PRA Date Disposal" ma:format="DateOnly" ma:hidden="true" ma:internalName="PRADateDisposal" ma:readOnly="false">
      <xsd:simpleType>
        <xsd:restriction base="dms:DateTime"/>
      </xsd:simpleType>
    </xsd:element>
    <xsd:element name="PRADateTrigger" ma:index="27" nillable="true" ma:displayName="PRA Date Trigger" ma:format="DateOnly" ma:hidden="true" ma:internalName="PRADateTrigger" ma:readOnly="false">
      <xsd:simpleType>
        <xsd:restriction base="dms:DateTime"/>
      </xsd:simpleType>
    </xsd:element>
    <xsd:element name="PRAText1" ma:index="28" nillable="true" ma:displayName="PRA Text 1" ma:hidden="true" ma:internalName="PRAText1" ma:readOnly="false">
      <xsd:simpleType>
        <xsd:restriction base="dms:Text">
          <xsd:maxLength value="255"/>
        </xsd:restriction>
      </xsd:simpleType>
    </xsd:element>
    <xsd:element name="PRAText2" ma:index="29" nillable="true" ma:displayName="PRA Text 2" ma:hidden="true" ma:internalName="PRAText2" ma:readOnly="false">
      <xsd:simpleType>
        <xsd:restriction base="dms:Text">
          <xsd:maxLength value="255"/>
        </xsd:restriction>
      </xsd:simpleType>
    </xsd:element>
    <xsd:element name="PRAText3" ma:index="30" nillable="true" ma:displayName="PRA Text 3" ma:hidden="true" ma:internalName="PRAText3" ma:readOnly="false">
      <xsd:simpleType>
        <xsd:restriction base="dms:Text">
          <xsd:maxLength value="255"/>
        </xsd:restriction>
      </xsd:simpleType>
    </xsd:element>
    <xsd:element name="PRAText4" ma:index="31" nillable="true" ma:displayName="PRA Text 4" ma:hidden="true" ma:internalName="PRAText4" ma:readOnly="false">
      <xsd:simpleType>
        <xsd:restriction base="dms:Text">
          <xsd:maxLength value="255"/>
        </xsd:restriction>
      </xsd:simpleType>
    </xsd:element>
    <xsd:element name="PRAText5" ma:index="32" nillable="true" ma:displayName="PRA Text 5" ma:hidden="true" ma:internalName="PRAText5" ma:readOnly="false">
      <xsd:simpleType>
        <xsd:restriction base="dms:Text">
          <xsd:maxLength value="255"/>
        </xsd:restriction>
      </xsd:simpleType>
    </xsd:element>
    <xsd:element name="AggregationStatus" ma:index="33" nillable="true" ma:displayName="Aggregation Status" ma:default="Normal" ma:format="Dropdown" ma:hidden="true" ma:internalName="AggregationStatus" ma:readOnly="false">
      <xsd:simpleType>
        <xsd:union memberTypes="dms:Text">
          <xsd:simpleType>
            <xsd:restriction base="dms:Choice">
              <xsd:enumeration value="Delete Soon"/>
              <xsd:enumeration value="Transfer Soon"/>
              <xsd:enumeration value="Appraise Soon"/>
              <xsd:enumeration value="Delete"/>
              <xsd:enumeration value="Transfer"/>
              <xsd:enumeration value="Appraise"/>
              <xsd:enumeration value="Hold"/>
              <xsd:enumeration value="Normal"/>
              <xsd:enumeration value="Archive"/>
            </xsd:restriction>
          </xsd:simpleType>
        </xsd:union>
      </xsd:simpleType>
    </xsd:element>
    <xsd:element name="Project" ma:index="34" nillable="true" ma:displayName="Project" ma:default="NA" ma:hidden="true" ma:internalName="Project" ma:readOnly="false">
      <xsd:simpleType>
        <xsd:restriction base="dms:Text">
          <xsd:maxLength value="255"/>
        </xsd:restriction>
      </xsd:simpleType>
    </xsd:element>
    <xsd:element name="Activity" ma:index="35" nillable="true" ma:displayName="Activity" ma:default="Certification of Health Care Services" ma:hidden="true" ma:internalName="Activity"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ffb055-6eb4-45a1-bc20-bf2ac0d420da" elementFormDefault="qualified">
    <xsd:import namespace="http://schemas.microsoft.com/office/2006/documentManagement/types"/>
    <xsd:import namespace="http://schemas.microsoft.com/office/infopath/2007/PartnerControls"/>
    <xsd:element name="KeyWords" ma:index="12" nillable="true" ma:displayName="Key Words" ma:hidden="true" ma:internalName="KeyWords" ma:readOnly="false">
      <xsd:simpleType>
        <xsd:restriction base="dms:Note"/>
      </xsd:simpleType>
    </xsd:element>
    <xsd:element name="SecurityClassification" ma:index="14" nillable="true" ma:displayName="Security Classification" ma:default="UNCLASSIFIED" ma:format="Dropdown" ma:internalName="SecurityClassification" ma:readOnly="false">
      <xsd:simpleType>
        <xsd:restriction base="dms:Choice">
          <xsd:enumeration value="UNCLASSIFIED"/>
          <xsd:enumeration value="IN-CONFIDENCE"/>
          <xsd:enumeration value="SENSITIVE"/>
          <xsd:enumeration value="RESTRICTED"/>
        </xsd:restriction>
      </xsd:simpleType>
    </xsd:element>
  </xsd:schema>
  <xsd:schema xmlns:xsd="http://www.w3.org/2001/XMLSchema" xmlns:xs="http://www.w3.org/2001/XMLSchema" xmlns:dms="http://schemas.microsoft.com/office/2006/documentManagement/types" xmlns:pc="http://schemas.microsoft.com/office/infopath/2007/PartnerControls" targetNamespace="725c79e5-42ce-4aa0-ac78-b6418001f0d2" elementFormDefault="qualified">
    <xsd:import namespace="http://schemas.microsoft.com/office/2006/documentManagement/types"/>
    <xsd:import namespace="http://schemas.microsoft.com/office/infopath/2007/PartnerControls"/>
    <xsd:element name="AggregationNarrative" ma:index="36" nillable="true" ma:displayName="Aggregation Narrative" ma:hidden="true" ma:internalName="AggregationNarrativ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1a514c-9034-4fa3-897a-8352025b26ed" elementFormDefault="qualified">
    <xsd:import namespace="http://schemas.microsoft.com/office/2006/documentManagement/types"/>
    <xsd:import namespace="http://schemas.microsoft.com/office/infopath/2007/PartnerControls"/>
    <xsd:element name="Channel" ma:index="37" nillable="true" ma:displayName="Channel" ma:default="NA" ma:hidden="true" ma:internalName="Channel" ma:readOnly="false">
      <xsd:simpleType>
        <xsd:restriction base="dms:Text">
          <xsd:maxLength value="255"/>
        </xsd:restriction>
      </xsd:simpleType>
    </xsd:element>
    <xsd:element name="Team" ma:index="38" nillable="true" ma:displayName="Team" ma:default="Certification of Health Care Services" ma:hidden="true" ma:internalName="Team" ma:readOnly="false">
      <xsd:simpleType>
        <xsd:restriction base="dms:Text">
          <xsd:maxLength value="255"/>
        </xsd:restriction>
      </xsd:simpleType>
    </xsd:element>
    <xsd:element name="Level2" ma:index="39" nillable="true" ma:displayName="Level 2" ma:default="NA" ma:hidden="true" ma:internalName="Level2" ma:readOnly="false">
      <xsd:simpleType>
        <xsd:restriction base="dms:Text">
          <xsd:maxLength value="255"/>
        </xsd:restriction>
      </xsd:simpleType>
    </xsd:element>
    <xsd:element name="Level3" ma:index="40" nillable="true" ma:displayName="Level 3" ma:default="NA" ma:hidden="true" ma:internalName="Level3" ma:readOnly="false">
      <xsd:simpleType>
        <xsd:restriction base="dms:Text">
          <xsd:maxLength value="255"/>
        </xsd:restriction>
      </xsd:simpleType>
    </xsd:element>
    <xsd:element name="Year" ma:index="41" nillable="true" ma:displayName="Year" ma:default="NA" ma:hidden="true" ma:internalName="Year"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b61010-d6f3-4072-b934-7bbb13e97771" elementFormDefault="qualified">
    <xsd:import namespace="http://schemas.microsoft.com/office/2006/documentManagement/types"/>
    <xsd:import namespace="http://schemas.microsoft.com/office/infopath/2007/PartnerControls"/>
    <xsd:element name="SetLabel" ma:index="42" nillable="true" ma:displayName="Set Label" ma:default="RETAIN" ma:hidden="true" ma:indexed="true" ma:internalName="SetLabel">
      <xsd:simpleType>
        <xsd:restriction base="dms:Text">
          <xsd:maxLength value="255"/>
        </xsd:restriction>
      </xsd:simpleType>
    </xsd:element>
    <xsd:element name="OverrideLabel" ma:index="43" nillable="true" ma:displayName="Override Label" ma:hidden="true" ma:indexed="true" ma:internalName="OverrideLabel"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4c05c4-c568-455d-94a4-7e009b164348" elementFormDefault="qualified">
    <xsd:import namespace="http://schemas.microsoft.com/office/2006/documentManagement/types"/>
    <xsd:import namespace="http://schemas.microsoft.com/office/infopath/2007/PartnerControls"/>
    <xsd:element name="HasNHI" ma:index="44" nillable="true" ma:displayName="Has NHI" ma:default="0" ma:internalName="HasNHI" ma:readOnly="false">
      <xsd:simpleType>
        <xsd:restriction base="dms:Boolean"/>
      </xsd:simpleType>
    </xsd:element>
    <xsd:element name="zLegacy" ma:index="45" nillable="true" ma:displayName="zLegacy" ma:hidden="true" ma:internalName="zLegacy" ma:readOnly="false">
      <xsd:simpleType>
        <xsd:restriction base="dms:Note"/>
      </xsd:simpleType>
    </xsd:element>
    <xsd:element name="zLegacyID" ma:index="46" nillable="true" ma:displayName="zLegacyID" ma:hidden="true" ma:indexed="true" ma:internalName="zLegacyID" ma:readOnly="false">
      <xsd:simpleType>
        <xsd:restriction base="dms:Text">
          <xsd:maxLength value="255"/>
        </xsd:restriction>
      </xsd:simpleType>
    </xsd:element>
    <xsd:element name="zLegacyJSON" ma:index="47" nillable="true" ma:displayName="zLegacyJSON" ma:hidden="true" ma:internalName="zLegacyJSON" ma:readOnly="false">
      <xsd:simpleType>
        <xsd:restriction base="dms:Note"/>
      </xsd:simpleType>
    </xsd:element>
    <xsd:element name="CopiedFrom" ma:index="48" nillable="true" ma:displayName="Copied From" ma:hidden="true" ma:internalName="CopiedFrom" ma:readOnly="false">
      <xsd:simpleType>
        <xsd:restriction base="dms:Text">
          <xsd:maxLength value="255"/>
        </xsd:restriction>
      </xsd:simpleType>
    </xsd:element>
    <xsd:element name="Endorsements" ma:index="49" nillable="true" ma:displayName="Endorsements" ma:default="N/A" ma:format="Dropdown" ma:internalName="Endorsements" ma:readOnly="false">
      <xsd:simpleType>
        <xsd:restriction base="dms:Choice">
          <xsd:enumeration value="N/A"/>
          <xsd:enumeration value="APPOINTMENTS"/>
          <xsd:enumeration value="BUDGET"/>
          <xsd:enumeration value="CABINET"/>
          <xsd:enumeration value="COMMERCIAL"/>
          <xsd:enumeration value="[DEPARTMENT] USE ONLY"/>
          <xsd:enumeration value="EMBARGOED FOR RELEASE"/>
          <xsd:enumeration value="EVALUATIVE"/>
          <xsd:enumeration value="HONOURS"/>
          <xsd:enumeration value="LEGAL PRIVILEGE"/>
          <xsd:enumeration value="MEDICAL"/>
          <xsd:enumeration value="NEW ZEALAND EYES ONLY (NZEO)"/>
          <xsd:enumeration value="STAFF"/>
          <xsd:enumeration value="POLICY"/>
          <xsd:enumeration value="TO BE REVIEWED ON"/>
          <xsd:enumeration value="RELEASEABLE TO (REL)"/>
        </xsd:restriction>
      </xsd:simpleType>
    </xsd:element>
  </xsd:schema>
  <xsd:schema xmlns:xsd="http://www.w3.org/2001/XMLSchema" xmlns:xs="http://www.w3.org/2001/XMLSchema" xmlns:dms="http://schemas.microsoft.com/office/2006/documentManagement/types" xmlns:pc="http://schemas.microsoft.com/office/infopath/2007/PartnerControls" targetNamespace="77fc9259-9bdd-4436-bdca-cbe80b037127" elementFormDefault="qualified">
    <xsd:import namespace="http://schemas.microsoft.com/office/2006/documentManagement/types"/>
    <xsd:import namespace="http://schemas.microsoft.com/office/infopath/2007/PartnerControls"/>
    <xsd:element name="MediaServiceMetadata" ma:index="50" nillable="true" ma:displayName="MediaServiceMetadata" ma:hidden="true" ma:internalName="MediaServiceMetadata" ma:readOnly="true">
      <xsd:simpleType>
        <xsd:restriction base="dms:Note"/>
      </xsd:simpleType>
    </xsd:element>
    <xsd:element name="MediaServiceFastMetadata" ma:index="51" nillable="true" ma:displayName="MediaServiceFastMetadata" ma:hidden="true" ma:internalName="MediaServiceFastMetadata" ma:readOnly="true">
      <xsd:simpleType>
        <xsd:restriction base="dms:Note"/>
      </xsd:simpleType>
    </xsd:element>
    <xsd:element name="MediaServiceAutoKeyPoints" ma:index="52" nillable="true" ma:displayName="MediaServiceAutoKeyPoints" ma:hidden="true" ma:internalName="MediaServiceAutoKeyPoints" ma:readOnly="true">
      <xsd:simpleType>
        <xsd:restriction base="dms:Note"/>
      </xsd:simpleType>
    </xsd:element>
    <xsd:element name="MediaServiceKeyPoints" ma:index="53" nillable="true" ma:displayName="KeyPoints" ma:internalName="MediaServiceKeyPoints" ma:readOnly="true">
      <xsd:simpleType>
        <xsd:restriction base="dms:Note">
          <xsd:maxLength value="255"/>
        </xsd:restriction>
      </xsd:simpleType>
    </xsd:element>
    <xsd:element name="Status" ma:index="54" nillable="true" ma:displayName="Status" ma:default="NA" ma:internalName="Status">
      <xsd:simpleType>
        <xsd:restriction base="dms:Text">
          <xsd:maxLength value="255"/>
        </xsd:restriction>
      </xsd:simpleType>
    </xsd:element>
    <xsd:element name="Subactivity" ma:index="55" nillable="true" ma:displayName="Subactivity" ma:default="NA" ma:internalName="Subactivity">
      <xsd:simpleType>
        <xsd:restriction base="dms:Text">
          <xsd:maxLength value="255"/>
        </xsd:restriction>
      </xsd:simpleType>
    </xsd:element>
    <xsd:element name="CertificateID" ma:index="56" nillable="true" ma:displayName="Certificate ID" ma:internalName="CertificateID">
      <xsd:simpleType>
        <xsd:restriction base="dms:Text">
          <xsd:maxLength value="255"/>
        </xsd:restriction>
      </xsd:simpleType>
    </xsd:element>
    <xsd:element name="lcf76f155ced4ddcb4097134ff3c332f" ma:index="60" nillable="true" ma:taxonomy="true" ma:internalName="lcf76f155ced4ddcb4097134ff3c332f" ma:taxonomyFieldName="MediaServiceImageTags" ma:displayName="Image Tags" ma:readOnly="false" ma:fieldId="{5cf76f15-5ced-4ddc-b409-7134ff3c332f}" ma:taxonomyMulti="true" ma:sspId="0413e039-5297-4392-bfce-c6182202c714" ma:termSetId="09814cd3-568e-fe90-9814-8d621ff8fb84" ma:anchorId="fba54fb3-c3e1-fe81-a776-ca4b69148c4d" ma:open="true" ma:isKeyword="false">
      <xsd:complexType>
        <xsd:sequence>
          <xsd:element ref="pc:Terms" minOccurs="0" maxOccurs="1"/>
        </xsd:sequence>
      </xsd:complexType>
    </xsd:element>
    <xsd:element name="MediaServiceGenerationTime" ma:index="62" nillable="true" ma:displayName="MediaServiceGenerationTime" ma:hidden="true" ma:internalName="MediaServiceGenerationTime" ma:readOnly="true">
      <xsd:simpleType>
        <xsd:restriction base="dms:Text"/>
      </xsd:simpleType>
    </xsd:element>
    <xsd:element name="MediaServiceEventHashCode" ma:index="63" nillable="true" ma:displayName="MediaServiceEventHashCode" ma:hidden="true" ma:internalName="MediaServiceEventHashCode" ma:readOnly="true">
      <xsd:simpleType>
        <xsd:restriction base="dms:Text"/>
      </xsd:simpleType>
    </xsd:element>
    <xsd:element name="MediaServiceDateTaken" ma:index="64" nillable="true" ma:displayName="MediaServiceDateTaken" ma:hidden="true" ma:indexed="true" ma:internalName="MediaServiceDateTaken" ma:readOnly="true">
      <xsd:simpleType>
        <xsd:restriction base="dms:Text"/>
      </xsd:simpleType>
    </xsd:element>
    <xsd:element name="MediaLengthInSeconds" ma:index="65" nillable="true" ma:displayName="MediaLengthInSeconds" ma:hidden="true" ma:internalName="MediaLengthInSeconds" ma:readOnly="true">
      <xsd:simpleType>
        <xsd:restriction base="dms:Unknown"/>
      </xsd:simpleType>
    </xsd:element>
    <xsd:element name="MediaServiceOCR" ma:index="66" nillable="true" ma:displayName="Extracted Text" ma:internalName="MediaServiceOCR" ma:readOnly="true">
      <xsd:simpleType>
        <xsd:restriction base="dms:Note">
          <xsd:maxLength value="255"/>
        </xsd:restriction>
      </xsd:simpleType>
    </xsd:element>
    <xsd:element name="MediaServiceObjectDetectorVersions" ma:index="67" nillable="true" ma:displayName="MediaServiceObjectDetectorVersions" ma:hidden="true" ma:indexed="true" ma:internalName="MediaServiceObjectDetectorVersions" ma:readOnly="true">
      <xsd:simpleType>
        <xsd:restriction base="dms:Text"/>
      </xsd:simpleType>
    </xsd:element>
    <xsd:element name="MediaServiceSearchProperties" ma:index="6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oject xmlns="4f9c820c-e7e2-444d-97ee-45f2b3485c1d">NA</Project>
    <Subactivity xmlns="77fc9259-9bdd-4436-bdca-cbe80b037127">Ngā Paerewa HDSS</Subactivity>
    <Activity xmlns="4f9c820c-e7e2-444d-97ee-45f2b3485c1d">Certification of Health Care Services</Activity>
    <CategoryName xmlns="4f9c820c-e7e2-444d-97ee-45f2b3485c1d">Sector training sessions</CategoryName>
    <FunctionGroup xmlns="4f9c820c-e7e2-444d-97ee-45f2b3485c1d">Implement and Enforce Legislation</FunctionGroup>
    <_dlc_DocId xmlns="a92161ee-a867-43fa-afc4-ef021add4eae">MOHECM-1602756632-13278</_dlc_DocId>
    <Endorsements xmlns="184c05c4-c568-455d-94a4-7e009b164348">N/A</Endorsements>
    <Level3 xmlns="c91a514c-9034-4fa3-897a-8352025b26ed">NA</Level3>
    <SecurityClassification xmlns="15ffb055-6eb4-45a1-bc20-bf2ac0d420da">UNCLASSIFIED</SecurityClassification>
    <Team xmlns="c91a514c-9034-4fa3-897a-8352025b26ed">Certification of Health Care Services</Team>
    <Status xmlns="77fc9259-9bdd-4436-bdca-cbe80b037127">NA</Status>
    <SetLabel xmlns="d0b61010-d6f3-4072-b934-7bbb13e97771">RETAIN</SetLabel>
    <Function xmlns="4f9c820c-e7e2-444d-97ee-45f2b3485c1d">Provider Regulation</Function>
    <AggregationStatus xmlns="4f9c820c-e7e2-444d-97ee-45f2b3485c1d">Normal</AggregationStatus>
    <Case xmlns="4f9c820c-e7e2-444d-97ee-45f2b3485c1d">General</Case>
    <CategoryValue xmlns="4f9c820c-e7e2-444d-97ee-45f2b3485c1d">NA</CategoryValue>
    <_dlc_DocIdUrl xmlns="a92161ee-a867-43fa-afc4-ef021add4eae">
      <Url>https://mohgovtnz.sharepoint.com/sites/moh-ecm-CertHCS/_layouts/15/DocIdRedir.aspx?ID=MOHECM-1602756632-13278</Url>
      <Description>MOHECM-1602756632-13278</Description>
    </_dlc_DocIdUrl>
    <Level2 xmlns="c91a514c-9034-4fa3-897a-8352025b26ed">NA</Level2>
    <Channel xmlns="c91a514c-9034-4fa3-897a-8352025b26ed">NA</Channel>
    <PRAType xmlns="4f9c820c-e7e2-444d-97ee-45f2b3485c1d">Doc</PRAType>
    <Year xmlns="c91a514c-9034-4fa3-897a-8352025b26ed">NA</Year>
    <HasNHI xmlns="184c05c4-c568-455d-94a4-7e009b164348">false</HasNHI>
    <BusinessValue xmlns="4f9c820c-e7e2-444d-97ee-45f2b3485c1d" xsi:nil="true"/>
    <PRADateDisposal xmlns="4f9c820c-e7e2-444d-97ee-45f2b3485c1d" xsi:nil="true"/>
    <KeyWords xmlns="15ffb055-6eb4-45a1-bc20-bf2ac0d420da" xsi:nil="true"/>
    <PRADate3 xmlns="4f9c820c-e7e2-444d-97ee-45f2b3485c1d" xsi:nil="true"/>
    <PRAText5 xmlns="4f9c820c-e7e2-444d-97ee-45f2b3485c1d" xsi:nil="true"/>
    <CopiedFrom xmlns="184c05c4-c568-455d-94a4-7e009b164348" xsi:nil="true"/>
    <OverrideLabel xmlns="d0b61010-d6f3-4072-b934-7bbb13e97771" xsi:nil="true"/>
    <PRADate2 xmlns="4f9c820c-e7e2-444d-97ee-45f2b3485c1d" xsi:nil="true"/>
    <zLegacyJSON xmlns="184c05c4-c568-455d-94a4-7e009b164348" xsi:nil="true"/>
    <PRAText1 xmlns="4f9c820c-e7e2-444d-97ee-45f2b3485c1d" xsi:nil="true"/>
    <PRAText4 xmlns="4f9c820c-e7e2-444d-97ee-45f2b3485c1d" xsi:nil="true"/>
    <TaxCatchAll xmlns="a92161ee-a867-43fa-afc4-ef021add4eae" xsi:nil="true"/>
    <lcf76f155ced4ddcb4097134ff3c332f xmlns="77fc9259-9bdd-4436-bdca-cbe80b037127">
      <Terms xmlns="http://schemas.microsoft.com/office/infopath/2007/PartnerControls"/>
    </lcf76f155ced4ddcb4097134ff3c332f>
    <RelatedPeople xmlns="4f9c820c-e7e2-444d-97ee-45f2b3485c1d">
      <UserInfo>
        <DisplayName/>
        <AccountId xsi:nil="true"/>
        <AccountType/>
      </UserInfo>
    </RelatedPeople>
    <AggregationNarrative xmlns="725c79e5-42ce-4aa0-ac78-b6418001f0d2" xsi:nil="true"/>
    <CertificateID xmlns="77fc9259-9bdd-4436-bdca-cbe80b037127" xsi:nil="true"/>
    <PRADate1 xmlns="4f9c820c-e7e2-444d-97ee-45f2b3485c1d" xsi:nil="true"/>
    <DocumentType xmlns="4f9c820c-e7e2-444d-97ee-45f2b3485c1d" xsi:nil="true"/>
    <PRAText3 xmlns="4f9c820c-e7e2-444d-97ee-45f2b3485c1d" xsi:nil="true"/>
    <zLegacy xmlns="184c05c4-c568-455d-94a4-7e009b164348" xsi:nil="true"/>
    <Narrative xmlns="4f9c820c-e7e2-444d-97ee-45f2b3485c1d" xsi:nil="true"/>
    <PRADateTrigger xmlns="4f9c820c-e7e2-444d-97ee-45f2b3485c1d" xsi:nil="true"/>
    <PRAText2 xmlns="4f9c820c-e7e2-444d-97ee-45f2b3485c1d" xsi:nil="true"/>
    <zLegacyID xmlns="184c05c4-c568-455d-94a4-7e009b164348" xsi:nil="true"/>
    <SharedWithUsers xmlns="a92161ee-a867-43fa-afc4-ef021add4eae">
      <UserInfo>
        <DisplayName>Nicole Salmon</DisplayName>
        <AccountId>352</AccountId>
        <AccountType/>
      </UserInfo>
      <UserInfo>
        <DisplayName>Emma Bryant</DisplayName>
        <AccountId>358</AccountId>
        <AccountType/>
      </UserInfo>
    </SharedWithUser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0EA60EA-02BF-4936-A54F-5AF6A944F298}">
  <ds:schemaRefs>
    <ds:schemaRef ds:uri="http://schemas.microsoft.com/sharepoint/v3/contenttype/forms"/>
  </ds:schemaRefs>
</ds:datastoreItem>
</file>

<file path=customXml/itemProps2.xml><?xml version="1.0" encoding="utf-8"?>
<ds:datastoreItem xmlns:ds="http://schemas.openxmlformats.org/officeDocument/2006/customXml" ds:itemID="{3094F813-9599-4923-9610-6B0AE61CB9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161ee-a867-43fa-afc4-ef021add4eae"/>
    <ds:schemaRef ds:uri="4f9c820c-e7e2-444d-97ee-45f2b3485c1d"/>
    <ds:schemaRef ds:uri="15ffb055-6eb4-45a1-bc20-bf2ac0d420da"/>
    <ds:schemaRef ds:uri="725c79e5-42ce-4aa0-ac78-b6418001f0d2"/>
    <ds:schemaRef ds:uri="c91a514c-9034-4fa3-897a-8352025b26ed"/>
    <ds:schemaRef ds:uri="d0b61010-d6f3-4072-b934-7bbb13e97771"/>
    <ds:schemaRef ds:uri="184c05c4-c568-455d-94a4-7e009b164348"/>
    <ds:schemaRef ds:uri="77fc9259-9bdd-4436-bdca-cbe80b0371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78F9B1-5CA8-4FEB-95DA-A39DB04FB13B}">
  <ds:schemaRefs>
    <ds:schemaRef ds:uri="http://www.w3.org/XML/1998/namespace"/>
    <ds:schemaRef ds:uri="77fc9259-9bdd-4436-bdca-cbe80b037127"/>
    <ds:schemaRef ds:uri="4f9c820c-e7e2-444d-97ee-45f2b3485c1d"/>
    <ds:schemaRef ds:uri="http://purl.org/dc/dcmitype/"/>
    <ds:schemaRef ds:uri="http://schemas.microsoft.com/office/2006/documentManagement/types"/>
    <ds:schemaRef ds:uri="184c05c4-c568-455d-94a4-7e009b164348"/>
    <ds:schemaRef ds:uri="15ffb055-6eb4-45a1-bc20-bf2ac0d420da"/>
    <ds:schemaRef ds:uri="a92161ee-a867-43fa-afc4-ef021add4eae"/>
    <ds:schemaRef ds:uri="d0b61010-d6f3-4072-b934-7bbb13e97771"/>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c91a514c-9034-4fa3-897a-8352025b26ed"/>
    <ds:schemaRef ds:uri="http://purl.org/dc/terms/"/>
    <ds:schemaRef ds:uri="725c79e5-42ce-4aa0-ac78-b6418001f0d2"/>
  </ds:schemaRefs>
</ds:datastoreItem>
</file>

<file path=customXml/itemProps4.xml><?xml version="1.0" encoding="utf-8"?>
<ds:datastoreItem xmlns:ds="http://schemas.openxmlformats.org/officeDocument/2006/customXml" ds:itemID="{A1E77F28-1983-4704-8C4F-2B3C85265F2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hp8064-powerpoint-template-june22</Template>
  <TotalTime>987</TotalTime>
  <Words>3413</Words>
  <Application>Microsoft Office PowerPoint</Application>
  <PresentationFormat>Widescreen</PresentationFormat>
  <Paragraphs>197</Paragraphs>
  <Slides>25</Slides>
  <Notes>23</Notes>
  <HiddenSlides>0</HiddenSlides>
  <MMClips>25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ui-sans-serif</vt:lpstr>
      <vt:lpstr>Arial</vt:lpstr>
      <vt:lpstr>Arial Bold</vt:lpstr>
      <vt:lpstr>Calibri</vt:lpstr>
      <vt:lpstr>Symbol</vt:lpstr>
      <vt:lpstr>Wingdings 2</vt:lpstr>
      <vt:lpstr>Office Theme</vt:lpstr>
      <vt:lpstr>1_Office Theme</vt:lpstr>
      <vt:lpstr>Nau mai, haere mai - Welcome </vt:lpstr>
      <vt:lpstr>Section 6 of Ngā Paerewa  </vt:lpstr>
      <vt:lpstr>Ngā Paerewa Health and Disability Services Standard NZS 8134:2021 </vt:lpstr>
      <vt:lpstr>Upholding Te Tiriti o Waitangi </vt:lpstr>
      <vt:lpstr>Upholding Te Tiriti o Waitangi </vt:lpstr>
      <vt:lpstr>Section 6 Restraint and Seclusion </vt:lpstr>
      <vt:lpstr>Definition of Restraint in Ngā Paerewa</vt:lpstr>
      <vt:lpstr>Sedative medication</vt:lpstr>
      <vt:lpstr>Examples      </vt:lpstr>
      <vt:lpstr>Definition of Seclusion in Ngā Paerewa</vt:lpstr>
      <vt:lpstr>Important notes  Section 6 in practice </vt:lpstr>
      <vt:lpstr>Leadership and governance </vt:lpstr>
      <vt:lpstr>Data collection and reporting </vt:lpstr>
      <vt:lpstr>Policies and procedures </vt:lpstr>
      <vt:lpstr>Staff training </vt:lpstr>
      <vt:lpstr>Case Scenarios Learning from completed audit cases </vt:lpstr>
      <vt:lpstr>Subsection 6.1 Restraint processes  </vt:lpstr>
      <vt:lpstr>Subsection 6.2 Safe restraint  </vt:lpstr>
      <vt:lpstr>Subsection 6.3 Quality review  </vt:lpstr>
      <vt:lpstr>Subsection 6.4 Seclusion</vt:lpstr>
      <vt:lpstr>Relevant legislation </vt:lpstr>
      <vt:lpstr>Mental Health Act </vt:lpstr>
      <vt:lpstr>Useful resource and best practice </vt:lpstr>
      <vt:lpstr>PowerPoint Presentation</vt:lpstr>
      <vt:lpstr>Ngā Mihi Nui Thank you </vt:lpstr>
    </vt:vector>
  </TitlesOfParts>
  <Company>Ministry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using option 1</dc:title>
  <dc:creator>Liang.Huang@health.govt.nz</dc:creator>
  <cp:lastModifiedBy>Liang Huang</cp:lastModifiedBy>
  <cp:revision>4</cp:revision>
  <dcterms:created xsi:type="dcterms:W3CDTF">2022-10-02T19:23:48Z</dcterms:created>
  <dcterms:modified xsi:type="dcterms:W3CDTF">2024-06-30T22:30:41Z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0x0101007BA1164CF1528342A046E742A1DEEBFB</vt:lpwstr>
  </property>
  <property fmtid="{D5CDD505-2E9C-101B-9397-08002B2CF9AE}" pid="3" name="_dlc_DocIdItemGuid">
    <vt:lpwstr>cc03fc03-957a-4b87-a444-6e6b5cbd44ac</vt:lpwstr>
  </property>
  <property fmtid="{D5CDD505-2E9C-101B-9397-08002B2CF9AE}" pid="4" name="MediaServiceImageTags">
    <vt:lpwstr/>
  </property>
</Properties>
</file>